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38" r:id="rId3"/>
    <p:sldId id="337" r:id="rId4"/>
    <p:sldId id="257" r:id="rId5"/>
    <p:sldId id="261" r:id="rId6"/>
    <p:sldId id="304" r:id="rId7"/>
    <p:sldId id="305" r:id="rId8"/>
    <p:sldId id="306" r:id="rId9"/>
    <p:sldId id="282" r:id="rId10"/>
    <p:sldId id="279" r:id="rId11"/>
    <p:sldId id="307" r:id="rId12"/>
    <p:sldId id="262" r:id="rId13"/>
    <p:sldId id="263" r:id="rId14"/>
    <p:sldId id="309" r:id="rId15"/>
    <p:sldId id="310" r:id="rId16"/>
    <p:sldId id="320" r:id="rId17"/>
    <p:sldId id="373" r:id="rId18"/>
    <p:sldId id="326" r:id="rId19"/>
    <p:sldId id="328" r:id="rId20"/>
    <p:sldId id="322" r:id="rId21"/>
    <p:sldId id="299" r:id="rId22"/>
    <p:sldId id="335" r:id="rId23"/>
    <p:sldId id="339" r:id="rId24"/>
    <p:sldId id="348" r:id="rId25"/>
    <p:sldId id="361" r:id="rId26"/>
    <p:sldId id="360" r:id="rId27"/>
    <p:sldId id="362" r:id="rId28"/>
    <p:sldId id="363" r:id="rId29"/>
    <p:sldId id="364" r:id="rId30"/>
    <p:sldId id="365" r:id="rId31"/>
    <p:sldId id="366" r:id="rId32"/>
    <p:sldId id="367" r:id="rId33"/>
    <p:sldId id="368" r:id="rId34"/>
    <p:sldId id="369" r:id="rId35"/>
    <p:sldId id="370" r:id="rId36"/>
    <p:sldId id="371" r:id="rId37"/>
    <p:sldId id="372" r:id="rId38"/>
    <p:sldId id="302"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80F6"/>
    <a:srgbClr val="6699FF"/>
    <a:srgbClr val="0476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1302" autoAdjust="0"/>
  </p:normalViewPr>
  <p:slideViewPr>
    <p:cSldViewPr>
      <p:cViewPr varScale="1">
        <p:scale>
          <a:sx n="73" d="100"/>
          <a:sy n="73" d="100"/>
        </p:scale>
        <p:origin x="-98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81C0B4-9D55-4058-B4E5-EB759F2C754C}" type="datetimeFigureOut">
              <a:rPr lang="en-US" smtClean="0"/>
              <a:pPr/>
              <a:t>7/26/2012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E6CFBA7-B29C-4FB4-859F-5BA27D7986C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81C0B4-9D55-4058-B4E5-EB759F2C754C}"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6CFBA7-B29C-4FB4-859F-5BA27D7986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E6CFBA7-B29C-4FB4-859F-5BA27D7986C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81C0B4-9D55-4058-B4E5-EB759F2C754C}"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81C0B4-9D55-4058-B4E5-EB759F2C754C}"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E6CFBA7-B29C-4FB4-859F-5BA27D7986C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81C0B4-9D55-4058-B4E5-EB759F2C754C}" type="datetimeFigureOut">
              <a:rPr lang="en-US" smtClean="0"/>
              <a:pPr/>
              <a:t>7/26/2012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E6CFBA7-B29C-4FB4-859F-5BA27D7986C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81C0B4-9D55-4058-B4E5-EB759F2C754C}"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6CFBA7-B29C-4FB4-859F-5BA27D7986C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81C0B4-9D55-4058-B4E5-EB759F2C754C}" type="datetimeFigureOut">
              <a:rPr lang="en-US" smtClean="0"/>
              <a:pPr/>
              <a:t>7/26/2012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E6CFBA7-B29C-4FB4-859F-5BA27D7986C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81C0B4-9D55-4058-B4E5-EB759F2C754C}" type="datetimeFigureOut">
              <a:rPr lang="en-US" smtClean="0"/>
              <a:pPr/>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E6CFBA7-B29C-4FB4-859F-5BA27D7986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81C0B4-9D55-4058-B4E5-EB759F2C754C}" type="datetimeFigureOut">
              <a:rPr lang="en-US" smtClean="0"/>
              <a:pPr/>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E6CFBA7-B29C-4FB4-859F-5BA27D7986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E6CFBA7-B29C-4FB4-859F-5BA27D7986C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81C0B4-9D55-4058-B4E5-EB759F2C754C}" type="datetimeFigureOut">
              <a:rPr lang="en-US" smtClean="0"/>
              <a:pPr/>
              <a:t>7/26/2012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E6CFBA7-B29C-4FB4-859F-5BA27D7986C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81C0B4-9D55-4058-B4E5-EB759F2C754C}" type="datetimeFigureOut">
              <a:rPr lang="en-US" smtClean="0"/>
              <a:pPr/>
              <a:t>7/26/2012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81C0B4-9D55-4058-B4E5-EB759F2C754C}" type="datetimeFigureOut">
              <a:rPr lang="en-US" smtClean="0"/>
              <a:pPr/>
              <a:t>7/26/2012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E6CFBA7-B29C-4FB4-859F-5BA27D7986C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200400"/>
            <a:ext cx="8839200" cy="2895600"/>
          </a:xfrm>
        </p:spPr>
        <p:txBody>
          <a:bodyPr>
            <a:normAutofit/>
          </a:bodyPr>
          <a:lstStyle/>
          <a:p>
            <a:pPr>
              <a:spcBef>
                <a:spcPts val="0"/>
              </a:spcBef>
            </a:pPr>
            <a:r>
              <a:rPr lang="en-US" sz="4000" b="1" cap="small" dirty="0" smtClean="0">
                <a:solidFill>
                  <a:schemeClr val="tx1"/>
                </a:solidFill>
                <a:latin typeface="Calibri" pitchFamily="34" charset="0"/>
                <a:cs typeface="Calibri" pitchFamily="34" charset="0"/>
              </a:rPr>
              <a:t>Curriculum &amp; </a:t>
            </a:r>
            <a:r>
              <a:rPr lang="en-US" sz="4000" cap="small" dirty="0">
                <a:solidFill>
                  <a:schemeClr val="tx1"/>
                </a:solidFill>
                <a:latin typeface="Calibri" pitchFamily="34" charset="0"/>
                <a:cs typeface="Calibri" pitchFamily="34" charset="0"/>
              </a:rPr>
              <a:t>R</a:t>
            </a:r>
            <a:r>
              <a:rPr lang="en-US" sz="4000" b="1" cap="small" dirty="0" smtClean="0">
                <a:solidFill>
                  <a:schemeClr val="tx1"/>
                </a:solidFill>
                <a:latin typeface="Calibri" pitchFamily="34" charset="0"/>
                <a:cs typeface="Calibri" pitchFamily="34" charset="0"/>
              </a:rPr>
              <a:t>esearch</a:t>
            </a:r>
          </a:p>
          <a:p>
            <a:pPr>
              <a:spcBef>
                <a:spcPts val="0"/>
              </a:spcBef>
            </a:pPr>
            <a:r>
              <a:rPr lang="en-US" sz="4000" cap="small" dirty="0" smtClean="0">
                <a:solidFill>
                  <a:schemeClr val="tx1"/>
                </a:solidFill>
                <a:latin typeface="Calibri" pitchFamily="34" charset="0"/>
                <a:cs typeface="Calibri" pitchFamily="34" charset="0"/>
              </a:rPr>
              <a:t>Directors’ Meeting</a:t>
            </a:r>
          </a:p>
          <a:p>
            <a:pPr>
              <a:spcBef>
                <a:spcPts val="0"/>
              </a:spcBef>
            </a:pPr>
            <a:endParaRPr lang="en-US" sz="1400" b="1" cap="small" dirty="0" smtClean="0">
              <a:solidFill>
                <a:schemeClr val="tx1"/>
              </a:solidFill>
              <a:latin typeface="Calibri" pitchFamily="34" charset="0"/>
              <a:cs typeface="Calibri" pitchFamily="34" charset="0"/>
            </a:endParaRPr>
          </a:p>
          <a:p>
            <a:r>
              <a:rPr lang="en-US" sz="3200" b="1" dirty="0" smtClean="0">
                <a:solidFill>
                  <a:schemeClr val="tx1"/>
                </a:solidFill>
                <a:latin typeface="Calibri" pitchFamily="34" charset="0"/>
                <a:cs typeface="Calibri" pitchFamily="34" charset="0"/>
              </a:rPr>
              <a:t>July 13, 2012</a:t>
            </a:r>
            <a:endParaRPr lang="en-US" sz="3200" b="1" dirty="0">
              <a:solidFill>
                <a:schemeClr val="tx1"/>
              </a:solidFill>
              <a:latin typeface="Calibri" pitchFamily="34" charset="0"/>
              <a:cs typeface="Calibri" pitchFamily="34" charset="0"/>
            </a:endParaRPr>
          </a:p>
        </p:txBody>
      </p:sp>
      <p:sp>
        <p:nvSpPr>
          <p:cNvPr id="2" name="Title 1"/>
          <p:cNvSpPr>
            <a:spLocks noGrp="1"/>
          </p:cNvSpPr>
          <p:nvPr>
            <p:ph type="ctrTitle"/>
          </p:nvPr>
        </p:nvSpPr>
        <p:spPr>
          <a:xfrm>
            <a:off x="2083122" y="457200"/>
            <a:ext cx="7213278" cy="1905000"/>
          </a:xfrm>
        </p:spPr>
        <p:txBody>
          <a:bodyPr>
            <a:noAutofit/>
          </a:bodyPr>
          <a:lstStyle/>
          <a:p>
            <a:pPr algn="l"/>
            <a:r>
              <a:rPr lang="en-US" sz="5400" b="1" dirty="0" smtClean="0"/>
              <a:t>WASHINGTON  UPDATE</a:t>
            </a:r>
            <a:endParaRPr lang="en-US" sz="54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304800"/>
            <a:ext cx="1702122" cy="19598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en-US" b="1" dirty="0" smtClean="0">
                <a:solidFill>
                  <a:schemeClr val="accent3">
                    <a:lumMod val="75000"/>
                  </a:schemeClr>
                </a:solidFill>
              </a:rPr>
              <a:t>Census and Title I Updates</a:t>
            </a:r>
            <a:endParaRPr lang="en-US" dirty="0"/>
          </a:p>
        </p:txBody>
      </p:sp>
      <p:sp>
        <p:nvSpPr>
          <p:cNvPr id="3" name="Content Placeholder 2"/>
          <p:cNvSpPr>
            <a:spLocks noGrp="1"/>
          </p:cNvSpPr>
          <p:nvPr>
            <p:ph sz="quarter" idx="1"/>
          </p:nvPr>
        </p:nvSpPr>
        <p:spPr>
          <a:xfrm>
            <a:off x="457200" y="1752600"/>
            <a:ext cx="8229600" cy="4648200"/>
          </a:xfrm>
        </p:spPr>
        <p:txBody>
          <a:bodyPr>
            <a:normAutofit/>
          </a:bodyPr>
          <a:lstStyle/>
          <a:p>
            <a:pPr>
              <a:spcBef>
                <a:spcPts val="1200"/>
              </a:spcBef>
            </a:pPr>
            <a:r>
              <a:rPr lang="en-US" sz="2200" dirty="0" smtClean="0">
                <a:latin typeface="Calibri" pitchFamily="34" charset="0"/>
                <a:cs typeface="Calibri" pitchFamily="34" charset="0"/>
              </a:rPr>
              <a:t>Annually updated Census data is used to direct Title I funding </a:t>
            </a:r>
          </a:p>
          <a:p>
            <a:pPr>
              <a:spcBef>
                <a:spcPts val="1200"/>
              </a:spcBef>
            </a:pPr>
            <a:r>
              <a:rPr lang="en-US" sz="2200" dirty="0" smtClean="0">
                <a:latin typeface="Calibri" pitchFamily="34" charset="0"/>
                <a:cs typeface="Calibri" pitchFamily="34" charset="0"/>
              </a:rPr>
              <a:t>Changes in the poverty count at the district level, as compared to the change in the national poverty level, affects annual Title I increase or decrease in a district</a:t>
            </a:r>
            <a:endParaRPr lang="en-US" sz="2200" dirty="0">
              <a:latin typeface="Calibri" pitchFamily="34" charset="0"/>
              <a:cs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642285710"/>
              </p:ext>
            </p:extLst>
          </p:nvPr>
        </p:nvGraphicFramePr>
        <p:xfrm>
          <a:off x="1219200" y="3581400"/>
          <a:ext cx="6705600" cy="2393346"/>
        </p:xfrm>
        <a:graphic>
          <a:graphicData uri="http://schemas.openxmlformats.org/drawingml/2006/table">
            <a:tbl>
              <a:tblPr>
                <a:tableStyleId>{306799F8-075E-4A3A-A7F6-7FBC6576F1A4}</a:tableStyleId>
              </a:tblPr>
              <a:tblGrid>
                <a:gridCol w="1600200"/>
                <a:gridCol w="2514600"/>
                <a:gridCol w="2590800"/>
              </a:tblGrid>
              <a:tr h="533400">
                <a:tc>
                  <a:txBody>
                    <a:bodyPr/>
                    <a:lstStyle/>
                    <a:p>
                      <a:pPr>
                        <a:lnSpc>
                          <a:spcPct val="100000"/>
                        </a:lnSpc>
                        <a:spcAft>
                          <a:spcPts val="600"/>
                        </a:spcAft>
                      </a:pPr>
                      <a:endParaRPr lang="en-US" sz="1400" b="1" dirty="0">
                        <a:solidFill>
                          <a:schemeClr val="tx1"/>
                        </a:solidFill>
                        <a:latin typeface="Arial" pitchFamily="34" charset="0"/>
                        <a:ea typeface="Times New Roman"/>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2009 Census</a:t>
                      </a:r>
                    </a:p>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Children Living in Poverty </a:t>
                      </a:r>
                      <a:endParaRPr lang="en-US" sz="14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2010 Census</a:t>
                      </a:r>
                    </a:p>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Children Living in Poverty</a:t>
                      </a:r>
                      <a:endParaRPr lang="en-US" sz="14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19982">
                <a:tc>
                  <a:txBody>
                    <a:bodyPr/>
                    <a:lstStyle/>
                    <a:p>
                      <a:pPr marL="0" marR="0">
                        <a:lnSpc>
                          <a:spcPct val="100000"/>
                        </a:lnSpc>
                        <a:spcBef>
                          <a:spcPts val="0"/>
                        </a:spcBef>
                        <a:spcAft>
                          <a:spcPts val="600"/>
                        </a:spcAft>
                      </a:pPr>
                      <a:r>
                        <a:rPr lang="en-US" sz="1600" b="1" dirty="0" smtClean="0">
                          <a:latin typeface="Arial" pitchFamily="34" charset="0"/>
                          <a:cs typeface="Arial" pitchFamily="34" charset="0"/>
                        </a:rPr>
                        <a:t>Miami-Dade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ea typeface="Calibri"/>
                          <a:cs typeface="Arial" pitchFamily="34" charset="0"/>
                        </a:rPr>
                        <a:t>90,563</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cs typeface="Arial" pitchFamily="34" charset="0"/>
                        </a:rPr>
                        <a:t>95,369</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9982">
                <a:tc>
                  <a:txBody>
                    <a:bodyPr/>
                    <a:lstStyle/>
                    <a:p>
                      <a:pPr marL="0" marR="0">
                        <a:lnSpc>
                          <a:spcPct val="100000"/>
                        </a:lnSpc>
                        <a:spcBef>
                          <a:spcPts val="0"/>
                        </a:spcBef>
                        <a:spcAft>
                          <a:spcPts val="600"/>
                        </a:spcAft>
                      </a:pPr>
                      <a:r>
                        <a:rPr lang="en-US" sz="1600" b="1" dirty="0">
                          <a:latin typeface="Arial" pitchFamily="34" charset="0"/>
                          <a:cs typeface="Arial" pitchFamily="34" charset="0"/>
                        </a:rPr>
                        <a:t>Nation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ea typeface="+mn-ea"/>
                          <a:cs typeface="Arial" pitchFamily="34" charset="0"/>
                        </a:rPr>
                        <a:t>9,909,134</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ea typeface="+mn-ea"/>
                          <a:cs typeface="Arial" pitchFamily="34" charset="0"/>
                        </a:rPr>
                        <a:t>10,846,338</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9982">
                <a:tc>
                  <a:txBody>
                    <a:bodyPr/>
                    <a:lstStyle/>
                    <a:p>
                      <a:pPr marL="0" marR="0">
                        <a:lnSpc>
                          <a:spcPct val="100000"/>
                        </a:lnSpc>
                        <a:spcBef>
                          <a:spcPts val="0"/>
                        </a:spcBef>
                        <a:spcAft>
                          <a:spcPts val="600"/>
                        </a:spcAft>
                      </a:pPr>
                      <a:r>
                        <a:rPr lang="en-US" sz="1600" b="1" dirty="0">
                          <a:latin typeface="Arial" pitchFamily="34" charset="0"/>
                          <a:cs typeface="Arial" pitchFamily="34" charset="0"/>
                        </a:rPr>
                        <a:t>% of Nation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cs typeface="Arial" pitchFamily="34" charset="0"/>
                        </a:rPr>
                        <a:t>0.91%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cs typeface="Arial" pitchFamily="34" charset="0"/>
                        </a:rPr>
                        <a:t>0.88%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en-US" b="1" dirty="0" smtClean="0">
                <a:solidFill>
                  <a:schemeClr val="accent3">
                    <a:lumMod val="75000"/>
                  </a:schemeClr>
                </a:solidFill>
              </a:rPr>
              <a:t>Census and Title I Updates</a:t>
            </a:r>
            <a:endParaRPr lang="en-US" dirty="0"/>
          </a:p>
        </p:txBody>
      </p:sp>
      <p:sp>
        <p:nvSpPr>
          <p:cNvPr id="3" name="Content Placeholder 2"/>
          <p:cNvSpPr>
            <a:spLocks noGrp="1"/>
          </p:cNvSpPr>
          <p:nvPr>
            <p:ph sz="quarter" idx="1"/>
          </p:nvPr>
        </p:nvSpPr>
        <p:spPr>
          <a:xfrm>
            <a:off x="457200" y="2209800"/>
            <a:ext cx="8229600" cy="4191000"/>
          </a:xfrm>
        </p:spPr>
        <p:txBody>
          <a:bodyPr>
            <a:normAutofit/>
          </a:bodyPr>
          <a:lstStyle/>
          <a:p>
            <a:pPr>
              <a:spcBef>
                <a:spcPts val="1200"/>
              </a:spcBef>
            </a:pPr>
            <a:r>
              <a:rPr lang="en-US" sz="2200" dirty="0" smtClean="0">
                <a:latin typeface="Calibri" pitchFamily="34" charset="0"/>
                <a:cs typeface="Calibri" pitchFamily="34" charset="0"/>
              </a:rPr>
              <a:t>The virtual </a:t>
            </a:r>
            <a:r>
              <a:rPr lang="en-US" sz="2200" dirty="0">
                <a:latin typeface="Calibri" pitchFamily="34" charset="0"/>
                <a:cs typeface="Calibri" pitchFamily="34" charset="0"/>
              </a:rPr>
              <a:t>freeze in </a:t>
            </a:r>
            <a:r>
              <a:rPr lang="en-US" sz="2200" dirty="0" smtClean="0">
                <a:latin typeface="Calibri" pitchFamily="34" charset="0"/>
                <a:cs typeface="Calibri" pitchFamily="34" charset="0"/>
              </a:rPr>
              <a:t>total funding for Title I nationwide, combined with the increased number of children in poverty in other areas in the country, means Council </a:t>
            </a:r>
            <a:r>
              <a:rPr lang="en-US" sz="2200" dirty="0">
                <a:latin typeface="Calibri" pitchFamily="34" charset="0"/>
                <a:cs typeface="Calibri" pitchFamily="34" charset="0"/>
              </a:rPr>
              <a:t>districts </a:t>
            </a:r>
            <a:r>
              <a:rPr lang="en-US" sz="2200" dirty="0" smtClean="0">
                <a:latin typeface="Calibri" pitchFamily="34" charset="0"/>
                <a:cs typeface="Calibri" pitchFamily="34" charset="0"/>
              </a:rPr>
              <a:t>are likely to lose Title I funding, even if their poverty increased</a:t>
            </a:r>
            <a:endParaRPr lang="en-US" sz="2200" dirty="0">
              <a:latin typeface="Calibri" pitchFamily="34" charset="0"/>
              <a:cs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47869738"/>
              </p:ext>
            </p:extLst>
          </p:nvPr>
        </p:nvGraphicFramePr>
        <p:xfrm>
          <a:off x="1219200" y="4114800"/>
          <a:ext cx="6705600" cy="1153382"/>
        </p:xfrm>
        <a:graphic>
          <a:graphicData uri="http://schemas.openxmlformats.org/drawingml/2006/table">
            <a:tbl>
              <a:tblPr>
                <a:tableStyleId>{306799F8-075E-4A3A-A7F6-7FBC6576F1A4}</a:tableStyleId>
              </a:tblPr>
              <a:tblGrid>
                <a:gridCol w="1600200"/>
                <a:gridCol w="2514600"/>
                <a:gridCol w="2590800"/>
              </a:tblGrid>
              <a:tr h="533400">
                <a:tc>
                  <a:txBody>
                    <a:bodyPr/>
                    <a:lstStyle/>
                    <a:p>
                      <a:pPr>
                        <a:lnSpc>
                          <a:spcPct val="100000"/>
                        </a:lnSpc>
                        <a:spcAft>
                          <a:spcPts val="600"/>
                        </a:spcAft>
                      </a:pPr>
                      <a:endParaRPr lang="en-US" sz="1400" b="1" dirty="0">
                        <a:solidFill>
                          <a:schemeClr val="tx1"/>
                        </a:solidFill>
                        <a:latin typeface="Arial" pitchFamily="34" charset="0"/>
                        <a:ea typeface="Times New Roman"/>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FY 2011</a:t>
                      </a:r>
                    </a:p>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Title I Grant (actual)</a:t>
                      </a:r>
                      <a:endParaRPr lang="en-US" sz="14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FY 2012</a:t>
                      </a:r>
                    </a:p>
                    <a:p>
                      <a:pPr marL="0" marR="0" algn="ctr">
                        <a:lnSpc>
                          <a:spcPct val="100000"/>
                        </a:lnSpc>
                        <a:spcBef>
                          <a:spcPts val="0"/>
                        </a:spcBef>
                        <a:spcAft>
                          <a:spcPts val="0"/>
                        </a:spcAft>
                      </a:pPr>
                      <a:r>
                        <a:rPr lang="en-US" sz="1400" b="1" dirty="0" smtClean="0">
                          <a:solidFill>
                            <a:schemeClr val="tx1"/>
                          </a:solidFill>
                          <a:latin typeface="Arial" pitchFamily="34" charset="0"/>
                          <a:cs typeface="Arial" pitchFamily="34" charset="0"/>
                        </a:rPr>
                        <a:t>Title I Grant (estimated)</a:t>
                      </a:r>
                      <a:endParaRPr lang="en-US" sz="14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19982">
                <a:tc>
                  <a:txBody>
                    <a:bodyPr/>
                    <a:lstStyle/>
                    <a:p>
                      <a:pPr marL="0" marR="0">
                        <a:lnSpc>
                          <a:spcPct val="100000"/>
                        </a:lnSpc>
                        <a:spcBef>
                          <a:spcPts val="0"/>
                        </a:spcBef>
                        <a:spcAft>
                          <a:spcPts val="600"/>
                        </a:spcAft>
                      </a:pPr>
                      <a:r>
                        <a:rPr lang="en-US" sz="1600" b="1" dirty="0" smtClean="0">
                          <a:latin typeface="Arial" pitchFamily="34" charset="0"/>
                          <a:cs typeface="Arial" pitchFamily="34" charset="0"/>
                        </a:rPr>
                        <a:t>Miami-Dade </a:t>
                      </a:r>
                      <a:endParaRPr lang="en-US" sz="1600" b="1" dirty="0">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ea typeface="Calibri"/>
                          <a:cs typeface="Arial" pitchFamily="34" charset="0"/>
                        </a:rPr>
                        <a:t>$129,282,400</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latin typeface="Arial" pitchFamily="34" charset="0"/>
                          <a:ea typeface="Calibri"/>
                          <a:cs typeface="Arial" pitchFamily="34" charset="0"/>
                        </a:rPr>
                        <a:t>$120,916,763</a:t>
                      </a:r>
                      <a:endParaRPr lang="en-US" sz="1600" b="1" dirty="0">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9696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438400"/>
            <a:ext cx="8229600" cy="4017336"/>
          </a:xfrm>
        </p:spPr>
        <p:txBody>
          <a:bodyPr>
            <a:normAutofit/>
          </a:bodyPr>
          <a:lstStyle/>
          <a:p>
            <a:pPr algn="ctr">
              <a:buNone/>
            </a:pPr>
            <a:r>
              <a:rPr lang="en-US" sz="4000" b="1" dirty="0" smtClean="0">
                <a:latin typeface="Calibri" pitchFamily="34" charset="0"/>
                <a:cs typeface="Calibri" pitchFamily="34" charset="0"/>
              </a:rPr>
              <a:t>ELEMENTARY AND SECONDARY </a:t>
            </a:r>
          </a:p>
          <a:p>
            <a:pPr algn="ctr">
              <a:buNone/>
            </a:pPr>
            <a:r>
              <a:rPr lang="en-US" sz="4000" b="1" dirty="0" smtClean="0">
                <a:latin typeface="Calibri" pitchFamily="34" charset="0"/>
                <a:cs typeface="Calibri" pitchFamily="34" charset="0"/>
              </a:rPr>
              <a:t>EDUCATION ACT (ESEA)</a:t>
            </a:r>
          </a:p>
          <a:p>
            <a:pPr algn="ctr">
              <a:buNone/>
            </a:pPr>
            <a:endParaRPr lang="en-US" sz="1200" b="1" dirty="0" smtClean="0"/>
          </a:p>
          <a:p>
            <a:pPr algn="ctr">
              <a:buNone/>
            </a:pPr>
            <a:endParaRPr lang="en-US" sz="1200" b="1" dirty="0" smtClean="0"/>
          </a:p>
          <a:p>
            <a:pPr algn="ctr">
              <a:buNone/>
            </a:pPr>
            <a:endParaRPr lang="en-US" sz="1200" b="1" dirty="0" smtClean="0"/>
          </a:p>
          <a:p>
            <a:pPr algn="ctr">
              <a:buNone/>
            </a:pPr>
            <a:endParaRPr lang="en-US" sz="1200" b="1" dirty="0" smtClean="0"/>
          </a:p>
          <a:p>
            <a:pPr>
              <a:buNone/>
            </a:pPr>
            <a:endParaRPr lang="en-US" sz="29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254971"/>
            <a:ext cx="802689" cy="92423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524000"/>
            <a:ext cx="8534400" cy="49317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Action on Capitol Hill</a:t>
            </a:r>
          </a:p>
          <a:p>
            <a:endParaRPr lang="en-US" sz="1050" dirty="0" smtClean="0">
              <a:latin typeface="Calibri" pitchFamily="34" charset="0"/>
              <a:cs typeface="Calibri" pitchFamily="34" charset="0"/>
            </a:endParaRPr>
          </a:p>
          <a:p>
            <a:pPr>
              <a:spcBef>
                <a:spcPts val="1200"/>
              </a:spcBef>
              <a:spcAft>
                <a:spcPts val="600"/>
              </a:spcAft>
            </a:pPr>
            <a:endParaRPr lang="en-US" sz="1400" dirty="0" smtClean="0">
              <a:latin typeface="Calibri" pitchFamily="34" charset="0"/>
              <a:cs typeface="Calibri" pitchFamily="34" charset="0"/>
            </a:endParaRPr>
          </a:p>
          <a:p>
            <a:pPr>
              <a:spcBef>
                <a:spcPts val="1200"/>
              </a:spcBef>
              <a:spcAft>
                <a:spcPts val="600"/>
              </a:spcAft>
            </a:pPr>
            <a:r>
              <a:rPr lang="en-US" sz="2200" dirty="0" smtClean="0">
                <a:latin typeface="Calibri" pitchFamily="34" charset="0"/>
                <a:cs typeface="Calibri" pitchFamily="34" charset="0"/>
              </a:rPr>
              <a:t>Senate committee approved ESEA legislation in October of 2011, with all Democrats and three Republicans voting in support</a:t>
            </a:r>
          </a:p>
          <a:p>
            <a:pPr>
              <a:spcBef>
                <a:spcPts val="1200"/>
              </a:spcBef>
              <a:spcAft>
                <a:spcPts val="600"/>
              </a:spcAft>
            </a:pPr>
            <a:r>
              <a:rPr lang="en-US" sz="2200" dirty="0" smtClean="0">
                <a:latin typeface="Calibri" pitchFamily="34" charset="0"/>
                <a:cs typeface="Calibri" pitchFamily="34" charset="0"/>
              </a:rPr>
              <a:t>House committee approved ESEA legislation in February of 2012 on a party line vote, with no Democratic support</a:t>
            </a:r>
          </a:p>
          <a:p>
            <a:pPr>
              <a:spcBef>
                <a:spcPts val="1200"/>
              </a:spcBef>
              <a:spcAft>
                <a:spcPts val="600"/>
              </a:spcAft>
            </a:pPr>
            <a:r>
              <a:rPr lang="en-US" sz="2200" dirty="0" smtClean="0">
                <a:latin typeface="Calibri" pitchFamily="34" charset="0"/>
                <a:cs typeface="Calibri" pitchFamily="34" charset="0"/>
              </a:rPr>
              <a:t>Floor action on the reauthorization in either House or Senate is unlikely before the end of this year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fontScale="92500" lnSpcReduction="10000"/>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endParaRPr lang="en-US" sz="1700" dirty="0" smtClean="0">
              <a:latin typeface="Calibri" pitchFamily="34" charset="0"/>
              <a:cs typeface="Calibri" pitchFamily="34" charset="0"/>
            </a:endParaRPr>
          </a:p>
          <a:p>
            <a:pPr marL="0" indent="0" algn="ctr">
              <a:spcBef>
                <a:spcPts val="600"/>
              </a:spcBef>
              <a:spcAft>
                <a:spcPts val="600"/>
              </a:spcAft>
              <a:buNone/>
            </a:pPr>
            <a:r>
              <a:rPr lang="en-US" sz="2400" i="1" dirty="0" smtClean="0">
                <a:latin typeface="Calibri" pitchFamily="34" charset="0"/>
                <a:cs typeface="Calibri" pitchFamily="34" charset="0"/>
              </a:rPr>
              <a:t>House Bills:  Program Authorizations</a:t>
            </a:r>
          </a:p>
          <a:p>
            <a:pPr marL="0" indent="0" algn="ctr">
              <a:spcBef>
                <a:spcPts val="600"/>
              </a:spcBef>
              <a:spcAft>
                <a:spcPts val="600"/>
              </a:spcAft>
              <a:buNone/>
            </a:pPr>
            <a:endParaRPr lang="en-US" sz="300" u="sng" dirty="0" smtClean="0">
              <a:latin typeface="Calibri" pitchFamily="34" charset="0"/>
              <a:cs typeface="Calibri" pitchFamily="34" charset="0"/>
            </a:endParaRPr>
          </a:p>
          <a:p>
            <a:pPr lvl="0"/>
            <a:r>
              <a:rPr lang="en-US" sz="2400" dirty="0" smtClean="0">
                <a:latin typeface="Calibri" pitchFamily="34" charset="0"/>
                <a:cs typeface="Calibri" pitchFamily="34" charset="0"/>
              </a:rPr>
              <a:t>Title I:</a:t>
            </a:r>
          </a:p>
          <a:p>
            <a:pPr lvl="1"/>
            <a:r>
              <a:rPr lang="en-US" sz="1900" dirty="0" smtClean="0">
                <a:solidFill>
                  <a:schemeClr val="tx1"/>
                </a:solidFill>
                <a:latin typeface="Calibri" pitchFamily="34" charset="0"/>
                <a:cs typeface="Calibri" pitchFamily="34" charset="0"/>
              </a:rPr>
              <a:t>Traditional Title I programs, and percentage set-asides for </a:t>
            </a:r>
            <a:r>
              <a:rPr lang="en-US" sz="1900" dirty="0">
                <a:solidFill>
                  <a:schemeClr val="tx1"/>
                </a:solidFill>
                <a:latin typeface="Calibri" pitchFamily="34" charset="0"/>
                <a:cs typeface="Calibri" pitchFamily="34" charset="0"/>
              </a:rPr>
              <a:t>Migrant Education, Neglected and Delinquent Education, English Language Acquisition, and Indian Education formula </a:t>
            </a:r>
            <a:r>
              <a:rPr lang="en-US" sz="1900" dirty="0" smtClean="0">
                <a:solidFill>
                  <a:schemeClr val="tx1"/>
                </a:solidFill>
                <a:latin typeface="Calibri" pitchFamily="34" charset="0"/>
                <a:cs typeface="Calibri" pitchFamily="34" charset="0"/>
              </a:rPr>
              <a:t>grants</a:t>
            </a:r>
          </a:p>
          <a:p>
            <a:endParaRPr lang="en-US" sz="1500" dirty="0" smtClean="0">
              <a:latin typeface="Calibri" pitchFamily="34" charset="0"/>
              <a:cs typeface="Calibri" pitchFamily="34" charset="0"/>
            </a:endParaRPr>
          </a:p>
          <a:p>
            <a:r>
              <a:rPr lang="en-US" sz="2400" dirty="0" smtClean="0">
                <a:latin typeface="Calibri" pitchFamily="34" charset="0"/>
                <a:cs typeface="Calibri" pitchFamily="34" charset="0"/>
              </a:rPr>
              <a:t>Title II: </a:t>
            </a:r>
          </a:p>
          <a:p>
            <a:pPr lvl="1"/>
            <a:r>
              <a:rPr lang="en-US" sz="1900" dirty="0" smtClean="0">
                <a:solidFill>
                  <a:schemeClr val="tx1"/>
                </a:solidFill>
                <a:latin typeface="Calibri" pitchFamily="34" charset="0"/>
                <a:cs typeface="Calibri" pitchFamily="34" charset="0"/>
              </a:rPr>
              <a:t>Existing Title II-Part A, and new Part B (Teacher </a:t>
            </a:r>
            <a:r>
              <a:rPr lang="en-US" sz="1900" dirty="0">
                <a:solidFill>
                  <a:schemeClr val="tx1"/>
                </a:solidFill>
                <a:latin typeface="Calibri" pitchFamily="34" charset="0"/>
                <a:cs typeface="Calibri" pitchFamily="34" charset="0"/>
              </a:rPr>
              <a:t>and Leader Flexible </a:t>
            </a:r>
            <a:r>
              <a:rPr lang="en-US" sz="1900" dirty="0" smtClean="0">
                <a:solidFill>
                  <a:schemeClr val="tx1"/>
                </a:solidFill>
                <a:latin typeface="Calibri" pitchFamily="34" charset="0"/>
                <a:cs typeface="Calibri" pitchFamily="34" charset="0"/>
              </a:rPr>
              <a:t>Grant</a:t>
            </a:r>
            <a:r>
              <a:rPr lang="en-US" sz="1900" dirty="0" smtClean="0">
                <a:latin typeface="Calibri" pitchFamily="34" charset="0"/>
                <a:cs typeface="Calibri" pitchFamily="34" charset="0"/>
              </a:rPr>
              <a:t>)</a:t>
            </a:r>
          </a:p>
          <a:p>
            <a:endParaRPr lang="en-US" sz="1500" dirty="0" smtClean="0">
              <a:latin typeface="Calibri" pitchFamily="34" charset="0"/>
              <a:cs typeface="Calibri" pitchFamily="34" charset="0"/>
            </a:endParaRPr>
          </a:p>
          <a:p>
            <a:r>
              <a:rPr lang="en-US" sz="2400" dirty="0" smtClean="0">
                <a:latin typeface="Calibri" pitchFamily="34" charset="0"/>
                <a:cs typeface="Calibri" pitchFamily="34" charset="0"/>
              </a:rPr>
              <a:t>Title III:</a:t>
            </a:r>
          </a:p>
          <a:p>
            <a:pPr lvl="1"/>
            <a:r>
              <a:rPr lang="en-US" sz="1900" dirty="0" smtClean="0">
                <a:solidFill>
                  <a:schemeClr val="tx1"/>
                </a:solidFill>
                <a:latin typeface="Calibri" pitchFamily="34" charset="0"/>
                <a:cs typeface="Calibri" pitchFamily="34" charset="0"/>
              </a:rPr>
              <a:t>Charter Schools, Magnet Schools, Parent Engagement, Local </a:t>
            </a:r>
            <a:r>
              <a:rPr lang="en-US" sz="1900" dirty="0">
                <a:solidFill>
                  <a:schemeClr val="tx1"/>
                </a:solidFill>
                <a:latin typeface="Calibri" pitchFamily="34" charset="0"/>
                <a:cs typeface="Calibri" pitchFamily="34" charset="0"/>
              </a:rPr>
              <a:t>Academic Flexible </a:t>
            </a:r>
            <a:r>
              <a:rPr lang="en-US" sz="1900" dirty="0" smtClean="0">
                <a:solidFill>
                  <a:schemeClr val="tx1"/>
                </a:solidFill>
                <a:latin typeface="Calibri" pitchFamily="34" charset="0"/>
                <a:cs typeface="Calibri" pitchFamily="34" charset="0"/>
              </a:rPr>
              <a:t>Grant</a:t>
            </a:r>
            <a:endParaRPr lang="en-US" sz="170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755336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pPr marL="0" indent="0" algn="ctr">
              <a:spcBef>
                <a:spcPts val="1200"/>
              </a:spcBef>
              <a:spcAft>
                <a:spcPts val="600"/>
              </a:spcAft>
              <a:buNone/>
            </a:pPr>
            <a:r>
              <a:rPr lang="en-US" sz="2200" i="1" dirty="0" smtClean="0">
                <a:latin typeface="Calibri" pitchFamily="34" charset="0"/>
                <a:cs typeface="Calibri" pitchFamily="34" charset="0"/>
              </a:rPr>
              <a:t>Senate Bill:  Program Authorizations</a:t>
            </a:r>
          </a:p>
        </p:txBody>
      </p:sp>
      <p:graphicFrame>
        <p:nvGraphicFramePr>
          <p:cNvPr id="4" name="Table 3"/>
          <p:cNvGraphicFramePr>
            <a:graphicFrameLocks noGrp="1"/>
          </p:cNvGraphicFramePr>
          <p:nvPr>
            <p:extLst>
              <p:ext uri="{D42A27DB-BD31-4B8C-83A1-F6EECF244321}">
                <p14:modId xmlns:p14="http://schemas.microsoft.com/office/powerpoint/2010/main" val="3788729952"/>
              </p:ext>
            </p:extLst>
          </p:nvPr>
        </p:nvGraphicFramePr>
        <p:xfrm>
          <a:off x="304800" y="2895600"/>
          <a:ext cx="8610600" cy="3383280"/>
        </p:xfrm>
        <a:graphic>
          <a:graphicData uri="http://schemas.openxmlformats.org/drawingml/2006/table">
            <a:tbl>
              <a:tblPr firstRow="1" bandRow="1">
                <a:tableStyleId>{5940675A-B579-460E-94D1-54222C63F5DA}</a:tableStyleId>
              </a:tblPr>
              <a:tblGrid>
                <a:gridCol w="2152650"/>
                <a:gridCol w="2152650"/>
                <a:gridCol w="2152650"/>
                <a:gridCol w="2152650"/>
              </a:tblGrid>
              <a:tr h="3048000">
                <a:tc>
                  <a:txBody>
                    <a:bodyPr/>
                    <a:lstStyle/>
                    <a:p>
                      <a:pPr marL="0" lvl="0" indent="0">
                        <a:buFont typeface="Arial" pitchFamily="34" charset="0"/>
                        <a:buNone/>
                      </a:pPr>
                      <a:r>
                        <a:rPr lang="en-US" sz="1200" b="1" dirty="0" smtClean="0">
                          <a:latin typeface="Calibri" pitchFamily="34" charset="0"/>
                          <a:cs typeface="Calibri" pitchFamily="34" charset="0"/>
                        </a:rPr>
                        <a:t>Title I </a:t>
                      </a:r>
                    </a:p>
                    <a:p>
                      <a:pPr marL="171450" lvl="0" indent="-171450">
                        <a:buFont typeface="Arial" pitchFamily="34" charset="0"/>
                        <a:buChar char="•"/>
                      </a:pPr>
                      <a:r>
                        <a:rPr lang="en-US" sz="1200" dirty="0" smtClean="0">
                          <a:latin typeface="Calibri" pitchFamily="34" charset="0"/>
                          <a:cs typeface="Calibri" pitchFamily="34" charset="0"/>
                        </a:rPr>
                        <a:t>Part A – Grants to LEAs</a:t>
                      </a:r>
                    </a:p>
                    <a:p>
                      <a:pPr marL="171450" lvl="0" indent="-171450">
                        <a:buFont typeface="Arial" pitchFamily="34" charset="0"/>
                        <a:buChar char="•"/>
                      </a:pPr>
                      <a:r>
                        <a:rPr lang="en-US" sz="1200" dirty="0" smtClean="0">
                          <a:latin typeface="Calibri" pitchFamily="34" charset="0"/>
                          <a:cs typeface="Calibri" pitchFamily="34" charset="0"/>
                        </a:rPr>
                        <a:t>SIG</a:t>
                      </a:r>
                    </a:p>
                    <a:p>
                      <a:pPr marL="171450" lvl="0" indent="-171450">
                        <a:buFont typeface="Arial" pitchFamily="34" charset="0"/>
                        <a:buChar char="•"/>
                      </a:pPr>
                      <a:r>
                        <a:rPr lang="en-US" sz="1200" dirty="0" smtClean="0">
                          <a:latin typeface="Calibri" pitchFamily="34" charset="0"/>
                          <a:cs typeface="Calibri" pitchFamily="34" charset="0"/>
                        </a:rPr>
                        <a:t>National Assessment of Educational Progress</a:t>
                      </a:r>
                    </a:p>
                    <a:p>
                      <a:pPr marL="171450" lvl="0" indent="-171450">
                        <a:buFont typeface="Arial" pitchFamily="34" charset="0"/>
                        <a:buChar char="•"/>
                      </a:pPr>
                      <a:r>
                        <a:rPr lang="en-US" sz="1200" dirty="0" smtClean="0">
                          <a:latin typeface="Calibri" pitchFamily="34" charset="0"/>
                          <a:cs typeface="Calibri" pitchFamily="34" charset="0"/>
                        </a:rPr>
                        <a:t>State assessment grants</a:t>
                      </a:r>
                    </a:p>
                    <a:p>
                      <a:pPr marL="0" indent="0">
                        <a:buFont typeface="Arial" pitchFamily="34" charset="0"/>
                        <a:buNone/>
                      </a:pPr>
                      <a:endParaRPr lang="en-US" sz="1200" dirty="0" smtClean="0">
                        <a:latin typeface="Calibri" pitchFamily="34" charset="0"/>
                        <a:cs typeface="Calibri" pitchFamily="34" charset="0"/>
                      </a:endParaRPr>
                    </a:p>
                    <a:p>
                      <a:pPr marL="0" indent="0">
                        <a:buFont typeface="Arial" pitchFamily="34" charset="0"/>
                        <a:buNone/>
                      </a:pPr>
                      <a:r>
                        <a:rPr lang="en-US" sz="1200" dirty="0" smtClean="0">
                          <a:latin typeface="Calibri" pitchFamily="34" charset="0"/>
                          <a:cs typeface="Calibri" pitchFamily="34" charset="0"/>
                        </a:rPr>
                        <a:t>(Reserves up to 3% of Part A funds for National Activities)</a:t>
                      </a:r>
                    </a:p>
                    <a:p>
                      <a:pPr marL="0" indent="0">
                        <a:buFont typeface="Arial" pitchFamily="34" charset="0"/>
                        <a:buNone/>
                      </a:pPr>
                      <a:endParaRPr lang="en-US" sz="1200" dirty="0" smtClean="0">
                        <a:latin typeface="Calibri" pitchFamily="34" charset="0"/>
                        <a:cs typeface="Calibri" pitchFamily="34" charset="0"/>
                      </a:endParaRPr>
                    </a:p>
                    <a:p>
                      <a:pPr marL="171450" lvl="0" indent="-171450">
                        <a:buFont typeface="Arial" pitchFamily="34" charset="0"/>
                        <a:buChar char="•"/>
                      </a:pPr>
                      <a:r>
                        <a:rPr lang="en-US" sz="1200" dirty="0" smtClean="0">
                          <a:latin typeface="Calibri" pitchFamily="34" charset="0"/>
                          <a:cs typeface="Calibri" pitchFamily="34" charset="0"/>
                        </a:rPr>
                        <a:t>Part B – Pathways to College (high school reform)</a:t>
                      </a:r>
                    </a:p>
                    <a:p>
                      <a:pPr marL="171450" lvl="0" indent="-171450">
                        <a:buFont typeface="Arial" pitchFamily="34" charset="0"/>
                        <a:buChar char="•"/>
                      </a:pPr>
                      <a:r>
                        <a:rPr lang="en-US" sz="1200" dirty="0" smtClean="0">
                          <a:latin typeface="Calibri" pitchFamily="34" charset="0"/>
                          <a:cs typeface="Calibri" pitchFamily="34" charset="0"/>
                        </a:rPr>
                        <a:t>Part C –Migrant Programs</a:t>
                      </a:r>
                    </a:p>
                    <a:p>
                      <a:pPr marL="171450" lvl="0" indent="-171450">
                        <a:buFont typeface="Arial" pitchFamily="34" charset="0"/>
                        <a:buChar char="•"/>
                      </a:pPr>
                      <a:r>
                        <a:rPr lang="en-US" sz="1200" dirty="0" smtClean="0">
                          <a:latin typeface="Calibri" pitchFamily="34" charset="0"/>
                          <a:cs typeface="Calibri" pitchFamily="34" charset="0"/>
                        </a:rPr>
                        <a:t>Part D – Neglected and Delinquent Programs</a:t>
                      </a:r>
                    </a:p>
                    <a:p>
                      <a:pPr marL="171450" indent="-171450">
                        <a:buFont typeface="Arial" pitchFamily="34" charset="0"/>
                        <a:buChar char="•"/>
                      </a:pPr>
                      <a:endParaRPr lang="en-US" sz="1200" b="0" dirty="0">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lvl="0" indent="0">
                        <a:buFont typeface="Arial" pitchFamily="34" charset="0"/>
                        <a:buNone/>
                      </a:pPr>
                      <a:r>
                        <a:rPr lang="en-US" sz="1200" b="1" dirty="0" smtClean="0">
                          <a:latin typeface="Calibri" pitchFamily="34" charset="0"/>
                          <a:cs typeface="Calibri" pitchFamily="34" charset="0"/>
                        </a:rPr>
                        <a:t>Title II</a:t>
                      </a:r>
                    </a:p>
                    <a:p>
                      <a:pPr marL="171450" lvl="0" indent="-171450">
                        <a:buFont typeface="Arial" pitchFamily="34" charset="0"/>
                        <a:buChar char="•"/>
                      </a:pPr>
                      <a:r>
                        <a:rPr lang="en-US" sz="1200" dirty="0" smtClean="0">
                          <a:latin typeface="Calibri" pitchFamily="34" charset="0"/>
                          <a:cs typeface="Calibri" pitchFamily="34" charset="0"/>
                        </a:rPr>
                        <a:t>Part A –Teachers/Leaders</a:t>
                      </a:r>
                    </a:p>
                    <a:p>
                      <a:pPr marL="171450" lvl="0" indent="-171450">
                        <a:buFont typeface="Arial" pitchFamily="34" charset="0"/>
                        <a:buChar char="•"/>
                      </a:pPr>
                      <a:r>
                        <a:rPr lang="en-US" sz="1200" dirty="0" smtClean="0">
                          <a:latin typeface="Calibri" pitchFamily="34" charset="0"/>
                          <a:cs typeface="Calibri" pitchFamily="34" charset="0"/>
                        </a:rPr>
                        <a:t>Part A – Principal Recruitment</a:t>
                      </a:r>
                    </a:p>
                    <a:p>
                      <a:pPr marL="171450" lvl="0" indent="-171450">
                        <a:buFont typeface="Arial" pitchFamily="34" charset="0"/>
                        <a:buChar char="•"/>
                      </a:pPr>
                      <a:r>
                        <a:rPr lang="en-US" sz="1200" dirty="0" smtClean="0">
                          <a:latin typeface="Calibri" pitchFamily="34" charset="0"/>
                          <a:cs typeface="Calibri" pitchFamily="34" charset="0"/>
                        </a:rPr>
                        <a:t>Part B – Teacher Pathways</a:t>
                      </a:r>
                    </a:p>
                    <a:p>
                      <a:pPr marL="171450" lvl="0" indent="-171450">
                        <a:buFont typeface="Arial" pitchFamily="34" charset="0"/>
                        <a:buChar char="•"/>
                      </a:pPr>
                      <a:r>
                        <a:rPr lang="en-US" sz="1200" dirty="0" smtClean="0">
                          <a:latin typeface="Calibri" pitchFamily="34" charset="0"/>
                          <a:cs typeface="Calibri" pitchFamily="34" charset="0"/>
                        </a:rPr>
                        <a:t>Part C – Teacher Incentive Fund</a:t>
                      </a:r>
                    </a:p>
                    <a:p>
                      <a:pPr marL="171450" lvl="0" indent="-171450">
                        <a:buFont typeface="Arial" pitchFamily="34" charset="0"/>
                        <a:buChar char="•"/>
                      </a:pPr>
                      <a:r>
                        <a:rPr lang="en-US" sz="1200" dirty="0" smtClean="0">
                          <a:latin typeface="Calibri" pitchFamily="34" charset="0"/>
                          <a:cs typeface="Calibri" pitchFamily="34" charset="0"/>
                        </a:rPr>
                        <a:t>Part D – Achievement through</a:t>
                      </a:r>
                      <a:r>
                        <a:rPr lang="en-US" sz="1200" baseline="0" dirty="0" smtClean="0">
                          <a:latin typeface="Calibri" pitchFamily="34" charset="0"/>
                          <a:cs typeface="Calibri" pitchFamily="34" charset="0"/>
                        </a:rPr>
                        <a:t> T</a:t>
                      </a:r>
                      <a:r>
                        <a:rPr lang="en-US" sz="1200" dirty="0" smtClean="0">
                          <a:latin typeface="Calibri" pitchFamily="34" charset="0"/>
                          <a:cs typeface="Calibri" pitchFamily="34" charset="0"/>
                        </a:rPr>
                        <a:t>echnology</a:t>
                      </a:r>
                    </a:p>
                    <a:p>
                      <a:pPr marL="171450" lvl="0" indent="-171450">
                        <a:buFont typeface="Arial" pitchFamily="34" charset="0"/>
                        <a:buChar char="•"/>
                      </a:pPr>
                      <a:endParaRPr lang="en-US" sz="1200" dirty="0" smtClean="0">
                        <a:latin typeface="Calibri" pitchFamily="34" charset="0"/>
                        <a:cs typeface="Calibri" pitchFamily="34" charset="0"/>
                      </a:endParaRPr>
                    </a:p>
                    <a:p>
                      <a:pPr marL="0" lvl="0" indent="0">
                        <a:buFont typeface="Arial" pitchFamily="34" charset="0"/>
                        <a:buNone/>
                      </a:pPr>
                      <a:r>
                        <a:rPr lang="en-US" sz="1200" b="1" dirty="0" smtClean="0">
                          <a:latin typeface="Calibri" pitchFamily="34" charset="0"/>
                          <a:cs typeface="Calibri" pitchFamily="34" charset="0"/>
                        </a:rPr>
                        <a:t>Title III – English Learners</a:t>
                      </a:r>
                    </a:p>
                    <a:p>
                      <a:pPr marL="0" lvl="0" indent="0">
                        <a:buFont typeface="Arial" pitchFamily="34" charset="0"/>
                        <a:buNone/>
                      </a:pPr>
                      <a:endParaRPr lang="en-US" sz="1200" dirty="0" smtClean="0">
                        <a:latin typeface="Calibri" pitchFamily="34" charset="0"/>
                        <a:cs typeface="Calibri" pitchFamily="34" charset="0"/>
                      </a:endParaRPr>
                    </a:p>
                    <a:p>
                      <a:pPr marL="0" lvl="0" indent="0">
                        <a:buFont typeface="Arial" pitchFamily="34" charset="0"/>
                        <a:buNone/>
                      </a:pPr>
                      <a:r>
                        <a:rPr lang="en-US" sz="1200" b="1" dirty="0" smtClean="0">
                          <a:latin typeface="Calibri" pitchFamily="34" charset="0"/>
                          <a:cs typeface="Calibri" pitchFamily="34" charset="0"/>
                        </a:rPr>
                        <a:t>Title IV</a:t>
                      </a:r>
                    </a:p>
                    <a:p>
                      <a:pPr marL="171450" lvl="0" indent="-171450">
                        <a:buFont typeface="Arial" pitchFamily="34" charset="0"/>
                        <a:buChar char="•"/>
                      </a:pPr>
                      <a:r>
                        <a:rPr lang="en-US" sz="1200" dirty="0" smtClean="0">
                          <a:latin typeface="Calibri" pitchFamily="34" charset="0"/>
                          <a:cs typeface="Calibri" pitchFamily="34" charset="0"/>
                        </a:rPr>
                        <a:t>Part A - Literacy Instruction</a:t>
                      </a:r>
                    </a:p>
                    <a:p>
                      <a:pPr marL="171450" lvl="0" indent="-171450">
                        <a:buFont typeface="Arial" pitchFamily="34" charset="0"/>
                        <a:buChar char="•"/>
                      </a:pPr>
                      <a:r>
                        <a:rPr lang="en-US" sz="1200" dirty="0" smtClean="0">
                          <a:latin typeface="Calibri" pitchFamily="34" charset="0"/>
                          <a:cs typeface="Calibri" pitchFamily="34" charset="0"/>
                        </a:rPr>
                        <a:t>Part B –STEM Instruction</a:t>
                      </a:r>
                    </a:p>
                    <a:p>
                      <a:pPr marL="171450" lvl="0" indent="-171450">
                        <a:buFont typeface="Arial" pitchFamily="34" charset="0"/>
                        <a:buChar char="•"/>
                      </a:pPr>
                      <a:r>
                        <a:rPr lang="en-US" sz="1200" dirty="0" smtClean="0">
                          <a:latin typeface="Calibri" pitchFamily="34" charset="0"/>
                          <a:cs typeface="Calibri" pitchFamily="34" charset="0"/>
                        </a:rPr>
                        <a:t>Part C – Successful, Safe and Healthy Students</a:t>
                      </a:r>
                    </a:p>
                    <a:p>
                      <a:pPr marL="171450" indent="-171450">
                        <a:buFont typeface="Arial" pitchFamily="34" charset="0"/>
                        <a:buChar char="•"/>
                      </a:pPr>
                      <a:endParaRPr lang="en-US" sz="1200" b="0" dirty="0">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dirty="0" smtClean="0">
                          <a:latin typeface="Calibri" pitchFamily="34" charset="0"/>
                          <a:cs typeface="Calibri" pitchFamily="34" charset="0"/>
                        </a:rPr>
                        <a:t>Title IV (continued)</a:t>
                      </a:r>
                    </a:p>
                    <a:p>
                      <a:pPr marL="171450" lvl="0" indent="-171450">
                        <a:buFont typeface="Arial" pitchFamily="34" charset="0"/>
                        <a:buChar char="•"/>
                      </a:pPr>
                      <a:r>
                        <a:rPr lang="en-US" sz="1200" dirty="0" smtClean="0">
                          <a:latin typeface="Calibri" pitchFamily="34" charset="0"/>
                          <a:cs typeface="Calibri" pitchFamily="34" charset="0"/>
                        </a:rPr>
                        <a:t>Part C – Access to a Well-Rounded Education</a:t>
                      </a:r>
                    </a:p>
                    <a:p>
                      <a:pPr marL="171450" lvl="0" indent="-171450">
                        <a:buFont typeface="Arial" pitchFamily="34" charset="0"/>
                        <a:buChar char="•"/>
                      </a:pPr>
                      <a:r>
                        <a:rPr lang="en-US" sz="1200" dirty="0" smtClean="0">
                          <a:latin typeface="Calibri" pitchFamily="34" charset="0"/>
                          <a:cs typeface="Calibri" pitchFamily="34" charset="0"/>
                        </a:rPr>
                        <a:t>Part D – 21</a:t>
                      </a:r>
                      <a:r>
                        <a:rPr lang="en-US" sz="1200" baseline="30000" dirty="0" smtClean="0">
                          <a:latin typeface="Calibri" pitchFamily="34" charset="0"/>
                          <a:cs typeface="Calibri" pitchFamily="34" charset="0"/>
                        </a:rPr>
                        <a:t>st</a:t>
                      </a:r>
                      <a:r>
                        <a:rPr lang="en-US" sz="1200" dirty="0" smtClean="0">
                          <a:latin typeface="Calibri" pitchFamily="34" charset="0"/>
                          <a:cs typeface="Calibri" pitchFamily="34" charset="0"/>
                        </a:rPr>
                        <a:t> Century Centers</a:t>
                      </a:r>
                    </a:p>
                    <a:p>
                      <a:pPr marL="171450" lvl="0" indent="-171450">
                        <a:buFont typeface="Arial" pitchFamily="34" charset="0"/>
                        <a:buChar char="•"/>
                      </a:pPr>
                      <a:r>
                        <a:rPr lang="en-US" sz="1200" dirty="0" smtClean="0">
                          <a:latin typeface="Calibri" pitchFamily="34" charset="0"/>
                          <a:cs typeface="Calibri" pitchFamily="34" charset="0"/>
                        </a:rPr>
                        <a:t>Part E – Promise Neighborhoods</a:t>
                      </a:r>
                    </a:p>
                    <a:p>
                      <a:pPr marL="171450" lvl="0" indent="-171450">
                        <a:buFont typeface="Arial" pitchFamily="34" charset="0"/>
                        <a:buChar char="•"/>
                      </a:pPr>
                      <a:r>
                        <a:rPr lang="en-US" sz="1200" dirty="0" smtClean="0">
                          <a:latin typeface="Calibri" pitchFamily="34" charset="0"/>
                          <a:cs typeface="Calibri" pitchFamily="34" charset="0"/>
                        </a:rPr>
                        <a:t>Part F – Parent and Family Info &amp; Resource Centers</a:t>
                      </a:r>
                    </a:p>
                    <a:p>
                      <a:pPr marL="171450" lvl="0" indent="-171450">
                        <a:buFont typeface="Arial" pitchFamily="34" charset="0"/>
                        <a:buChar char="•"/>
                      </a:pPr>
                      <a:r>
                        <a:rPr lang="en-US" sz="1200" dirty="0" smtClean="0">
                          <a:latin typeface="Calibri" pitchFamily="34" charset="0"/>
                          <a:cs typeface="Calibri" pitchFamily="34" charset="0"/>
                        </a:rPr>
                        <a:t>Part G – Ready to Learn TV</a:t>
                      </a:r>
                    </a:p>
                    <a:p>
                      <a:pPr marL="171450" lvl="0" indent="-171450">
                        <a:buFont typeface="Arial" pitchFamily="34" charset="0"/>
                        <a:buChar char="•"/>
                      </a:pPr>
                      <a:r>
                        <a:rPr lang="en-US" sz="1200" dirty="0" smtClean="0">
                          <a:latin typeface="Calibri" pitchFamily="34" charset="0"/>
                          <a:cs typeface="Calibri" pitchFamily="34" charset="0"/>
                        </a:rPr>
                        <a:t>Part H – Programs of National Significance</a:t>
                      </a:r>
                    </a:p>
                    <a:p>
                      <a:pPr marL="171450" lvl="0" indent="-171450">
                        <a:buFont typeface="Arial" pitchFamily="34" charset="0"/>
                        <a:buChar char="•"/>
                      </a:pPr>
                      <a:endParaRPr lang="en-US" sz="1200" dirty="0" smtClean="0">
                        <a:latin typeface="Calibri" pitchFamily="34" charset="0"/>
                        <a:cs typeface="Calibri" pitchFamily="34" charset="0"/>
                      </a:endParaRPr>
                    </a:p>
                    <a:p>
                      <a:pPr marL="0" lvl="0" indent="0">
                        <a:buFont typeface="Arial" pitchFamily="34" charset="0"/>
                        <a:buNone/>
                      </a:pPr>
                      <a:r>
                        <a:rPr lang="en-US" sz="1200" b="1" dirty="0" smtClean="0">
                          <a:latin typeface="Calibri" pitchFamily="34" charset="0"/>
                          <a:cs typeface="Calibri" pitchFamily="34" charset="0"/>
                        </a:rPr>
                        <a:t>Title V</a:t>
                      </a:r>
                    </a:p>
                    <a:p>
                      <a:pPr marL="171450" lvl="0" indent="-171450">
                        <a:buFont typeface="Arial" pitchFamily="34" charset="0"/>
                        <a:buChar char="•"/>
                      </a:pPr>
                      <a:r>
                        <a:rPr lang="en-US" sz="1200" dirty="0" smtClean="0">
                          <a:latin typeface="Calibri" pitchFamily="34" charset="0"/>
                          <a:cs typeface="Calibri" pitchFamily="34" charset="0"/>
                        </a:rPr>
                        <a:t>Part A  -- Race to the Top</a:t>
                      </a:r>
                    </a:p>
                    <a:p>
                      <a:pPr marL="171450" lvl="0" indent="-171450">
                        <a:buFont typeface="Arial" pitchFamily="34" charset="0"/>
                        <a:buChar char="•"/>
                      </a:pPr>
                      <a:r>
                        <a:rPr lang="en-US" sz="1200" dirty="0" smtClean="0">
                          <a:latin typeface="Calibri" pitchFamily="34" charset="0"/>
                          <a:cs typeface="Calibri" pitchFamily="34" charset="0"/>
                        </a:rPr>
                        <a:t>Part B  -- Investing in Innovation</a:t>
                      </a:r>
                    </a:p>
                    <a:p>
                      <a:pPr marL="171450" indent="-171450">
                        <a:buFont typeface="Arial" pitchFamily="34" charset="0"/>
                        <a:buChar char="•"/>
                      </a:pPr>
                      <a:endParaRPr lang="en-US" sz="1200" b="0" dirty="0">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dirty="0" smtClean="0">
                          <a:latin typeface="Calibri" pitchFamily="34" charset="0"/>
                          <a:cs typeface="Calibri" pitchFamily="34" charset="0"/>
                        </a:rPr>
                        <a:t>Title V (continued)</a:t>
                      </a:r>
                    </a:p>
                    <a:p>
                      <a:pPr marL="171450" lvl="0" indent="-171450">
                        <a:buFont typeface="Arial" pitchFamily="34" charset="0"/>
                        <a:buChar char="•"/>
                      </a:pPr>
                      <a:r>
                        <a:rPr lang="en-US" sz="1200" dirty="0" smtClean="0">
                          <a:latin typeface="Calibri" pitchFamily="34" charset="0"/>
                          <a:cs typeface="Calibri" pitchFamily="34" charset="0"/>
                        </a:rPr>
                        <a:t>Part C  -- Magnet Schools</a:t>
                      </a:r>
                    </a:p>
                    <a:p>
                      <a:pPr marL="171450" lvl="0" indent="-171450">
                        <a:buFont typeface="Arial" pitchFamily="34" charset="0"/>
                        <a:buChar char="•"/>
                      </a:pPr>
                      <a:r>
                        <a:rPr lang="en-US" sz="1200" dirty="0" smtClean="0">
                          <a:latin typeface="Calibri" pitchFamily="34" charset="0"/>
                          <a:cs typeface="Calibri" pitchFamily="34" charset="0"/>
                        </a:rPr>
                        <a:t>Part D  -- Charter Schools</a:t>
                      </a:r>
                    </a:p>
                    <a:p>
                      <a:pPr marL="171450" lvl="0" indent="-171450">
                        <a:buFont typeface="Arial" pitchFamily="34" charset="0"/>
                        <a:buChar char="•"/>
                      </a:pPr>
                      <a:r>
                        <a:rPr lang="en-US" sz="1200" dirty="0" smtClean="0">
                          <a:latin typeface="Calibri" pitchFamily="34" charset="0"/>
                          <a:cs typeface="Calibri" pitchFamily="34" charset="0"/>
                        </a:rPr>
                        <a:t>Part E  - Voluntary Public School Choice</a:t>
                      </a:r>
                    </a:p>
                    <a:p>
                      <a:pPr marL="171450" lvl="0" indent="-171450">
                        <a:buFont typeface="Arial" pitchFamily="34" charset="0"/>
                        <a:buChar char="•"/>
                      </a:pPr>
                      <a:endParaRPr lang="en-US" sz="1200" dirty="0" smtClean="0">
                        <a:latin typeface="Calibri" pitchFamily="34" charset="0"/>
                        <a:cs typeface="Calibri" pitchFamily="34" charset="0"/>
                      </a:endParaRPr>
                    </a:p>
                    <a:p>
                      <a:pPr marL="0" lvl="0" indent="0">
                        <a:buFont typeface="Arial" pitchFamily="34" charset="0"/>
                        <a:buNone/>
                      </a:pPr>
                      <a:r>
                        <a:rPr lang="en-US" sz="1200" b="1" dirty="0" smtClean="0">
                          <a:latin typeface="Calibri" pitchFamily="34" charset="0"/>
                          <a:cs typeface="Calibri" pitchFamily="34" charset="0"/>
                        </a:rPr>
                        <a:t>Title VI</a:t>
                      </a:r>
                    </a:p>
                    <a:p>
                      <a:pPr marL="171450" lvl="0" indent="-171450">
                        <a:buFont typeface="Arial" pitchFamily="34" charset="0"/>
                        <a:buChar char="•"/>
                      </a:pPr>
                      <a:r>
                        <a:rPr lang="en-US" sz="1200" dirty="0" smtClean="0">
                          <a:latin typeface="Calibri" pitchFamily="34" charset="0"/>
                          <a:cs typeface="Calibri" pitchFamily="34" charset="0"/>
                        </a:rPr>
                        <a:t>Part B  -  Rural Schools </a:t>
                      </a:r>
                    </a:p>
                    <a:p>
                      <a:pPr marL="0" lvl="0" indent="0">
                        <a:buFont typeface="Arial" pitchFamily="34" charset="0"/>
                        <a:buNone/>
                      </a:pPr>
                      <a:endParaRPr lang="en-US" sz="1200" dirty="0" smtClean="0">
                        <a:latin typeface="Calibri" pitchFamily="34" charset="0"/>
                        <a:cs typeface="Calibri" pitchFamily="34" charset="0"/>
                      </a:endParaRPr>
                    </a:p>
                    <a:p>
                      <a:pPr marL="0" lvl="0" indent="0">
                        <a:buFont typeface="Arial" pitchFamily="34" charset="0"/>
                        <a:buNone/>
                      </a:pPr>
                      <a:r>
                        <a:rPr lang="en-US" sz="1200" b="1" dirty="0" smtClean="0">
                          <a:latin typeface="Calibri" pitchFamily="34" charset="0"/>
                          <a:cs typeface="Calibri" pitchFamily="34" charset="0"/>
                        </a:rPr>
                        <a:t>Title VII</a:t>
                      </a:r>
                    </a:p>
                    <a:p>
                      <a:pPr marL="171450" lvl="0" indent="-171450">
                        <a:buFont typeface="Arial" pitchFamily="34" charset="0"/>
                        <a:buChar char="•"/>
                      </a:pPr>
                      <a:r>
                        <a:rPr lang="en-US" sz="1200" dirty="0" smtClean="0">
                          <a:latin typeface="Calibri" pitchFamily="34" charset="0"/>
                          <a:cs typeface="Calibri" pitchFamily="34" charset="0"/>
                        </a:rPr>
                        <a:t>Part B – Indian, Native Hawaiian, Alaskan Native Education</a:t>
                      </a:r>
                    </a:p>
                    <a:p>
                      <a:pPr marL="0" indent="0">
                        <a:buFont typeface="Arial" pitchFamily="34" charset="0"/>
                        <a:buNone/>
                      </a:pPr>
                      <a:endParaRPr lang="en-US" sz="1200" dirty="0" smtClean="0">
                        <a:latin typeface="Calibri" pitchFamily="34" charset="0"/>
                        <a:cs typeface="Calibri" pitchFamily="34" charset="0"/>
                      </a:endParaRPr>
                    </a:p>
                    <a:p>
                      <a:pPr marL="0" indent="0">
                        <a:buFont typeface="Arial" pitchFamily="34" charset="0"/>
                        <a:buNone/>
                      </a:pPr>
                      <a:r>
                        <a:rPr lang="en-US" sz="1200" b="1" dirty="0" smtClean="0">
                          <a:latin typeface="Calibri" pitchFamily="34" charset="0"/>
                          <a:cs typeface="Calibri" pitchFamily="34" charset="0"/>
                        </a:rPr>
                        <a:t>Title VIIII - Impact Aid</a:t>
                      </a:r>
                    </a:p>
                    <a:p>
                      <a:pPr marL="171450" indent="-171450">
                        <a:buFont typeface="Arial" pitchFamily="34" charset="0"/>
                        <a:buChar char="•"/>
                      </a:pPr>
                      <a:endParaRPr lang="en-US" sz="1200" b="0" dirty="0">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205520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pPr marL="0" indent="0" algn="ctr">
              <a:spcBef>
                <a:spcPts val="1200"/>
              </a:spcBef>
              <a:spcAft>
                <a:spcPts val="600"/>
              </a:spcAft>
              <a:buNone/>
            </a:pPr>
            <a:r>
              <a:rPr lang="en-US" sz="2200" i="1" dirty="0" smtClean="0">
                <a:latin typeface="Calibri" pitchFamily="34" charset="0"/>
                <a:cs typeface="Calibri" pitchFamily="34" charset="0"/>
              </a:rPr>
              <a:t>Elements of State Accountability System</a:t>
            </a:r>
          </a:p>
          <a:p>
            <a:pPr marL="0" indent="0" algn="ctr">
              <a:spcBef>
                <a:spcPts val="1200"/>
              </a:spcBef>
              <a:spcAft>
                <a:spcPts val="600"/>
              </a:spcAft>
              <a:buNone/>
            </a:pPr>
            <a:endParaRPr lang="en-US" sz="2200" u="sng" dirty="0" smtClean="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83600474"/>
              </p:ext>
            </p:extLst>
          </p:nvPr>
        </p:nvGraphicFramePr>
        <p:xfrm>
          <a:off x="762000" y="2667000"/>
          <a:ext cx="7696200" cy="3585620"/>
        </p:xfrm>
        <a:graphic>
          <a:graphicData uri="http://schemas.openxmlformats.org/drawingml/2006/table">
            <a:tbl>
              <a:tblPr firstRow="1" firstCol="1" lastRow="1" lastCol="1" bandRow="1" bandCol="1">
                <a:tableStyleId>{306799F8-075E-4A3A-A7F6-7FBC6576F1A4}</a:tableStyleId>
              </a:tblPr>
              <a:tblGrid>
                <a:gridCol w="7696200"/>
              </a:tblGrid>
              <a:tr h="457200">
                <a:tc>
                  <a:txBody>
                    <a:bodyPr/>
                    <a:lstStyle/>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r>
                        <a:rPr lang="en-US" sz="1800" b="1" dirty="0" smtClean="0">
                          <a:solidFill>
                            <a:schemeClr val="tx1"/>
                          </a:solidFill>
                          <a:effectLst/>
                          <a:latin typeface="Calibri" pitchFamily="34" charset="0"/>
                          <a:ea typeface="Times New Roman"/>
                          <a:cs typeface="Calibri" pitchFamily="34" charset="0"/>
                        </a:rPr>
                        <a:t>House</a:t>
                      </a:r>
                      <a:endParaRPr lang="en-US" sz="1800" b="1" dirty="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128420">
                <a:tc>
                  <a:txBody>
                    <a:bodyPr/>
                    <a:lstStyle/>
                    <a:p>
                      <a:pPr marL="285750" lvl="0" indent="-285750">
                        <a:buFont typeface="Arial" pitchFamily="34" charset="0"/>
                        <a:buChar char="•"/>
                      </a:pPr>
                      <a:endParaRPr kumimoji="0" lang="en-US" sz="1050" b="0" kern="1200" dirty="0" smtClean="0">
                        <a:solidFill>
                          <a:schemeClr val="lt1"/>
                        </a:solidFill>
                        <a:effectLst/>
                        <a:latin typeface="Calibri" pitchFamily="34" charset="0"/>
                        <a:ea typeface="+mn-ea"/>
                        <a:cs typeface="Calibri" pitchFamily="34" charset="0"/>
                      </a:endParaRPr>
                    </a:p>
                    <a:p>
                      <a:pPr marL="285750" lvl="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Annually measure the academic achievement of all public schools students (may include growth measures).</a:t>
                      </a:r>
                      <a:r>
                        <a:rPr kumimoji="0" lang="en-US" sz="1600" b="0" kern="1200" baseline="0" dirty="0" smtClean="0">
                          <a:solidFill>
                            <a:schemeClr val="lt1"/>
                          </a:solidFill>
                          <a:effectLst/>
                          <a:latin typeface="Calibri" pitchFamily="34" charset="0"/>
                          <a:ea typeface="+mn-ea"/>
                          <a:cs typeface="Calibri" pitchFamily="34" charset="0"/>
                        </a:rPr>
                        <a:t> No AYP (section 1116 for school improvement is repealed).</a:t>
                      </a:r>
                      <a:endParaRPr kumimoji="0" lang="en-US" sz="1600" b="0" kern="1200" dirty="0" smtClean="0">
                        <a:solidFill>
                          <a:schemeClr val="lt1"/>
                        </a:solidFill>
                        <a:effectLst/>
                        <a:latin typeface="Calibri" pitchFamily="34" charset="0"/>
                        <a:ea typeface="+mn-ea"/>
                        <a:cs typeface="Calibri" pitchFamily="34" charset="0"/>
                      </a:endParaRPr>
                    </a:p>
                    <a:p>
                      <a:pPr marL="285750" lvl="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Annually evaluate and identify the academic performance of each public school (not just Title I), based on academic achievement and overall performance and achievement gaps of traditional NCLB subgroups, including English learners (unless insufficient statistically or personally identifiable)</a:t>
                      </a:r>
                    </a:p>
                    <a:p>
                      <a:pPr marL="285750" lvl="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Implement school improvement system for low-performing schools with interventions</a:t>
                      </a:r>
                    </a:p>
                    <a:p>
                      <a:pPr marL="285750" lvl="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Prohibits the Secretary to establish any criteria on any aspect of the State accountability system</a:t>
                      </a:r>
                    </a:p>
                    <a:p>
                      <a:pPr marL="28575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Failure to meet requirements will result in withholding of State administration funds</a:t>
                      </a:r>
                    </a:p>
                    <a:p>
                      <a:pPr marL="285750" indent="-285750">
                        <a:spcAft>
                          <a:spcPts val="3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No SES/Choice (no 20% set-aside of Title I)</a:t>
                      </a:r>
                      <a:endParaRPr lang="en-US" sz="1600" b="0" dirty="0">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06844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b="1" dirty="0">
                <a:solidFill>
                  <a:schemeClr val="accent3">
                    <a:lumMod val="75000"/>
                  </a:schemeClr>
                </a:solidFill>
              </a:rPr>
              <a:t>Reauthorization of ESEA</a:t>
            </a:r>
            <a:endParaRPr lang="en-US" dirty="0"/>
          </a:p>
        </p:txBody>
      </p:sp>
      <p:sp>
        <p:nvSpPr>
          <p:cNvPr id="3" name="Content Placeholder 2"/>
          <p:cNvSpPr>
            <a:spLocks noGrp="1"/>
          </p:cNvSpPr>
          <p:nvPr>
            <p:ph sz="quarter" idx="1"/>
          </p:nvPr>
        </p:nvSpPr>
        <p:spPr>
          <a:xfrm>
            <a:off x="457200" y="1600200"/>
            <a:ext cx="8229600" cy="4800600"/>
          </a:xfrm>
        </p:spPr>
        <p:txBody>
          <a:bodyPr>
            <a:normAutofit/>
          </a:bodyPr>
          <a:lstStyle/>
          <a:p>
            <a:pPr>
              <a:spcBef>
                <a:spcPts val="0"/>
              </a:spcBef>
            </a:pPr>
            <a:endParaRPr lang="en-US" sz="1050" dirty="0" smtClean="0">
              <a:latin typeface="Calibri" pitchFamily="34" charset="0"/>
              <a:cs typeface="Calibri" pitchFamily="34" charset="0"/>
            </a:endParaRPr>
          </a:p>
          <a:p>
            <a:pPr marL="0" indent="0">
              <a:spcBef>
                <a:spcPts val="0"/>
              </a:spcBef>
              <a:buNone/>
            </a:pPr>
            <a:r>
              <a:rPr lang="en-US" sz="2000" b="1" u="sng" dirty="0" smtClean="0">
                <a:latin typeface="Calibri" pitchFamily="34" charset="0"/>
                <a:cs typeface="Calibri" pitchFamily="34" charset="0"/>
              </a:rPr>
              <a:t>Title I Formula</a:t>
            </a:r>
          </a:p>
          <a:p>
            <a:pPr marL="0" indent="0">
              <a:spcBef>
                <a:spcPts val="0"/>
              </a:spcBef>
              <a:buNone/>
            </a:pPr>
            <a:r>
              <a:rPr lang="en-US" sz="400" dirty="0" smtClean="0">
                <a:latin typeface="Calibri" pitchFamily="34" charset="0"/>
                <a:cs typeface="Calibri" pitchFamily="34" charset="0"/>
              </a:rPr>
              <a:t> </a:t>
            </a:r>
          </a:p>
          <a:p>
            <a:pPr>
              <a:spcBef>
                <a:spcPts val="0"/>
              </a:spcBef>
            </a:pPr>
            <a:r>
              <a:rPr lang="en-US" sz="2000" dirty="0" smtClean="0">
                <a:latin typeface="Calibri" pitchFamily="34" charset="0"/>
                <a:cs typeface="Calibri" pitchFamily="34" charset="0"/>
              </a:rPr>
              <a:t>Four formula grants comprise the total Title I funding:</a:t>
            </a:r>
          </a:p>
          <a:p>
            <a:pPr lvl="2">
              <a:spcBef>
                <a:spcPts val="0"/>
              </a:spcBef>
            </a:pPr>
            <a:r>
              <a:rPr lang="en-US" sz="1600" dirty="0" smtClean="0">
                <a:solidFill>
                  <a:schemeClr val="tx1"/>
                </a:solidFill>
                <a:latin typeface="Calibri" pitchFamily="34" charset="0"/>
                <a:cs typeface="Calibri" pitchFamily="34" charset="0"/>
              </a:rPr>
              <a:t>Basic, Concentration, Targeted, and Education Finance Incentive Grants </a:t>
            </a:r>
          </a:p>
          <a:p>
            <a:pPr>
              <a:spcBef>
                <a:spcPts val="0"/>
              </a:spcBef>
            </a:pPr>
            <a:endParaRPr lang="en-US" sz="900" dirty="0" smtClean="0">
              <a:latin typeface="Calibri" pitchFamily="34" charset="0"/>
              <a:cs typeface="Calibri" pitchFamily="34" charset="0"/>
            </a:endParaRPr>
          </a:p>
          <a:p>
            <a:pPr>
              <a:spcBef>
                <a:spcPts val="0"/>
              </a:spcBef>
            </a:pPr>
            <a:r>
              <a:rPr lang="en-US" sz="2000" dirty="0" smtClean="0">
                <a:latin typeface="Calibri" pitchFamily="34" charset="0"/>
                <a:cs typeface="Calibri" pitchFamily="34" charset="0"/>
              </a:rPr>
              <a:t>Targeted and Education Finance grants use weighted calculations – applied to numbers or percentages of poverty</a:t>
            </a:r>
          </a:p>
          <a:p>
            <a:pPr>
              <a:spcBef>
                <a:spcPts val="0"/>
              </a:spcBef>
            </a:pPr>
            <a:endParaRPr lang="en-US" sz="900" dirty="0" smtClean="0">
              <a:latin typeface="Calibri" pitchFamily="34" charset="0"/>
              <a:cs typeface="Calibri" pitchFamily="34" charset="0"/>
            </a:endParaRPr>
          </a:p>
          <a:p>
            <a:pPr>
              <a:spcBef>
                <a:spcPts val="0"/>
              </a:spcBef>
            </a:pPr>
            <a:r>
              <a:rPr lang="en-US" sz="2000" dirty="0" smtClean="0">
                <a:latin typeface="Calibri" pitchFamily="34" charset="0"/>
                <a:cs typeface="Calibri" pitchFamily="34" charset="0"/>
              </a:rPr>
              <a:t>A House ESEA amendment would  have phased out the weighting of numbers of poverty, and use only percentages</a:t>
            </a:r>
          </a:p>
          <a:p>
            <a:endParaRPr lang="en-US" sz="2400" dirty="0" smtClean="0">
              <a:latin typeface="Calibri" pitchFamily="34" charset="0"/>
              <a:cs typeface="Calibri"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01962244"/>
              </p:ext>
            </p:extLst>
          </p:nvPr>
        </p:nvGraphicFramePr>
        <p:xfrm>
          <a:off x="685800" y="4419600"/>
          <a:ext cx="7772400" cy="1676400"/>
        </p:xfrm>
        <a:graphic>
          <a:graphicData uri="http://schemas.openxmlformats.org/drawingml/2006/table">
            <a:tbl>
              <a:tblPr>
                <a:tableStyleId>{306799F8-075E-4A3A-A7F6-7FBC6576F1A4}</a:tableStyleId>
              </a:tblPr>
              <a:tblGrid>
                <a:gridCol w="1371600"/>
                <a:gridCol w="1371600"/>
                <a:gridCol w="1335786"/>
                <a:gridCol w="1255014"/>
                <a:gridCol w="1219200"/>
                <a:gridCol w="1219200"/>
              </a:tblGrid>
              <a:tr h="1000538">
                <a:tc>
                  <a:txBody>
                    <a:bodyPr/>
                    <a:lstStyle/>
                    <a:p>
                      <a:pPr algn="ctr">
                        <a:lnSpc>
                          <a:spcPct val="100000"/>
                        </a:lnSpc>
                        <a:spcAft>
                          <a:spcPts val="600"/>
                        </a:spcAft>
                      </a:pPr>
                      <a:endParaRPr lang="en-US" sz="1600" b="1" dirty="0">
                        <a:solidFill>
                          <a:schemeClr val="tx1"/>
                        </a:solidFill>
                        <a:latin typeface="Arial" pitchFamily="34" charset="0"/>
                        <a:ea typeface="Times New Roman"/>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600" b="1" dirty="0" smtClean="0">
                          <a:solidFill>
                            <a:schemeClr val="tx1"/>
                          </a:solidFill>
                          <a:latin typeface="Arial" pitchFamily="34" charset="0"/>
                          <a:cs typeface="Arial" pitchFamily="34" charset="0"/>
                        </a:rPr>
                        <a:t>Actual </a:t>
                      </a:r>
                    </a:p>
                    <a:p>
                      <a:pPr marL="0" marR="0" algn="ctr">
                        <a:lnSpc>
                          <a:spcPct val="100000"/>
                        </a:lnSpc>
                        <a:spcBef>
                          <a:spcPts val="0"/>
                        </a:spcBef>
                        <a:spcAft>
                          <a:spcPts val="0"/>
                        </a:spcAft>
                      </a:pPr>
                      <a:r>
                        <a:rPr lang="en-US" sz="1600" b="1" dirty="0" smtClean="0">
                          <a:solidFill>
                            <a:schemeClr val="tx1"/>
                          </a:solidFill>
                          <a:latin typeface="Arial" pitchFamily="34" charset="0"/>
                          <a:cs typeface="Arial" pitchFamily="34" charset="0"/>
                        </a:rPr>
                        <a:t>FY 2011 </a:t>
                      </a:r>
                    </a:p>
                    <a:p>
                      <a:pPr marL="0" marR="0" algn="ctr">
                        <a:lnSpc>
                          <a:spcPct val="100000"/>
                        </a:lnSpc>
                        <a:spcBef>
                          <a:spcPts val="0"/>
                        </a:spcBef>
                        <a:spcAft>
                          <a:spcPts val="0"/>
                        </a:spcAft>
                      </a:pPr>
                      <a:r>
                        <a:rPr lang="en-US" sz="1600" b="1" dirty="0" smtClean="0">
                          <a:solidFill>
                            <a:schemeClr val="tx1"/>
                          </a:solidFill>
                          <a:latin typeface="Arial" pitchFamily="34" charset="0"/>
                          <a:cs typeface="Arial" pitchFamily="34" charset="0"/>
                        </a:rPr>
                        <a:t>Title I Allocation</a:t>
                      </a:r>
                      <a:endParaRPr lang="en-US" sz="16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Difference </a:t>
                      </a:r>
                      <a:r>
                        <a:rPr lang="en-US" sz="1600" b="1" baseline="0" dirty="0" smtClean="0">
                          <a:solidFill>
                            <a:schemeClr val="tx1"/>
                          </a:solidFill>
                          <a:latin typeface="Arial" pitchFamily="34" charset="0"/>
                          <a:ea typeface="Calibri"/>
                          <a:cs typeface="Arial" pitchFamily="34" charset="0"/>
                        </a:rPr>
                        <a:t>from 2011</a:t>
                      </a:r>
                      <a:r>
                        <a:rPr lang="en-US" sz="1600" b="1" dirty="0" smtClean="0">
                          <a:solidFill>
                            <a:schemeClr val="tx1"/>
                          </a:solidFill>
                          <a:latin typeface="Arial" pitchFamily="34" charset="0"/>
                          <a:ea typeface="Calibri"/>
                          <a:cs typeface="Arial" pitchFamily="34" charset="0"/>
                        </a:rPr>
                        <a:t> in </a:t>
                      </a:r>
                    </a:p>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FY 2012</a:t>
                      </a:r>
                      <a:endParaRPr lang="en-US" sz="1600" b="1" dirty="0">
                        <a:solidFill>
                          <a:schemeClr val="tx1"/>
                        </a:solidFill>
                        <a:latin typeface="Arial" pitchFamily="34" charset="0"/>
                        <a:ea typeface="Calibri"/>
                        <a:cs typeface="Arial" pitchFamily="34" charset="0"/>
                      </a:endParaRP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Difference </a:t>
                      </a:r>
                      <a:r>
                        <a:rPr lang="en-US" sz="1600" b="1" baseline="0" dirty="0" smtClean="0">
                          <a:solidFill>
                            <a:schemeClr val="tx1"/>
                          </a:solidFill>
                          <a:latin typeface="Arial" pitchFamily="34" charset="0"/>
                          <a:ea typeface="Calibri"/>
                          <a:cs typeface="Arial" pitchFamily="34" charset="0"/>
                        </a:rPr>
                        <a:t>from 2011</a:t>
                      </a:r>
                      <a:r>
                        <a:rPr lang="en-US" sz="1600" b="1" dirty="0" smtClean="0">
                          <a:solidFill>
                            <a:schemeClr val="tx1"/>
                          </a:solidFill>
                          <a:latin typeface="Arial" pitchFamily="34" charset="0"/>
                          <a:ea typeface="Calibri"/>
                          <a:cs typeface="Arial" pitchFamily="34" charset="0"/>
                        </a:rPr>
                        <a:t> in </a:t>
                      </a:r>
                    </a:p>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FY 2013</a:t>
                      </a: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Difference </a:t>
                      </a:r>
                      <a:r>
                        <a:rPr lang="en-US" sz="1600" b="1" baseline="0" dirty="0" smtClean="0">
                          <a:solidFill>
                            <a:schemeClr val="tx1"/>
                          </a:solidFill>
                          <a:latin typeface="Arial" pitchFamily="34" charset="0"/>
                          <a:ea typeface="Calibri"/>
                          <a:cs typeface="Arial" pitchFamily="34" charset="0"/>
                        </a:rPr>
                        <a:t>from 2011</a:t>
                      </a:r>
                      <a:r>
                        <a:rPr lang="en-US" sz="1600" b="1" dirty="0" smtClean="0">
                          <a:solidFill>
                            <a:schemeClr val="tx1"/>
                          </a:solidFill>
                          <a:latin typeface="Arial" pitchFamily="34" charset="0"/>
                          <a:ea typeface="Calibri"/>
                          <a:cs typeface="Arial" pitchFamily="34" charset="0"/>
                        </a:rPr>
                        <a:t>  in </a:t>
                      </a:r>
                    </a:p>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FY 2014</a:t>
                      </a: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Difference </a:t>
                      </a:r>
                      <a:r>
                        <a:rPr lang="en-US" sz="1600" b="1" baseline="0" dirty="0" smtClean="0">
                          <a:solidFill>
                            <a:schemeClr val="tx1"/>
                          </a:solidFill>
                          <a:latin typeface="Arial" pitchFamily="34" charset="0"/>
                          <a:ea typeface="Calibri"/>
                          <a:cs typeface="Arial" pitchFamily="34" charset="0"/>
                        </a:rPr>
                        <a:t>from 2011</a:t>
                      </a:r>
                      <a:r>
                        <a:rPr lang="en-US" sz="1600" b="1" dirty="0" smtClean="0">
                          <a:solidFill>
                            <a:schemeClr val="tx1"/>
                          </a:solidFill>
                          <a:latin typeface="Arial" pitchFamily="34" charset="0"/>
                          <a:ea typeface="Calibri"/>
                          <a:cs typeface="Arial" pitchFamily="34" charset="0"/>
                        </a:rPr>
                        <a:t>  in </a:t>
                      </a:r>
                    </a:p>
                    <a:p>
                      <a:pPr marL="0" marR="0" algn="ctr">
                        <a:lnSpc>
                          <a:spcPct val="100000"/>
                        </a:lnSpc>
                        <a:spcBef>
                          <a:spcPts val="0"/>
                        </a:spcBef>
                        <a:spcAft>
                          <a:spcPts val="0"/>
                        </a:spcAft>
                      </a:pPr>
                      <a:r>
                        <a:rPr lang="en-US" sz="1600" b="1" dirty="0" smtClean="0">
                          <a:solidFill>
                            <a:schemeClr val="tx1"/>
                          </a:solidFill>
                          <a:latin typeface="Arial" pitchFamily="34" charset="0"/>
                          <a:ea typeface="Calibri"/>
                          <a:cs typeface="Arial" pitchFamily="34" charset="0"/>
                        </a:rPr>
                        <a:t>FY 2015</a:t>
                      </a:r>
                    </a:p>
                  </a:txBody>
                  <a:tcPr marL="77002" marR="77002" marT="38501" marB="3850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24038">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cs typeface="Arial" pitchFamily="34" charset="0"/>
                        </a:rPr>
                        <a:t>Miami-Dade </a:t>
                      </a:r>
                      <a:endParaRPr lang="en-US" sz="1600" b="1" dirty="0">
                        <a:solidFill>
                          <a:schemeClr val="bg1"/>
                        </a:solidFill>
                        <a:latin typeface="Arial" pitchFamily="34" charset="0"/>
                        <a:ea typeface="Calibri"/>
                        <a:cs typeface="Arial" pitchFamily="34" charset="0"/>
                      </a:endParaRPr>
                    </a:p>
                  </a:txBody>
                  <a:tcPr marL="77002" marR="77002" marT="38501" marB="385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cs typeface="Arial" pitchFamily="34" charset="0"/>
                        </a:rPr>
                        <a:t>$129,282,400</a:t>
                      </a:r>
                      <a:endParaRPr lang="en-US" sz="1600" b="1" dirty="0">
                        <a:solidFill>
                          <a:schemeClr val="bg1"/>
                        </a:solidFill>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ea typeface="Calibri"/>
                          <a:cs typeface="Arial" pitchFamily="34" charset="0"/>
                        </a:rPr>
                        <a:t>-$418,400</a:t>
                      </a:r>
                      <a:endParaRPr lang="en-US" sz="1600" b="1" dirty="0">
                        <a:solidFill>
                          <a:schemeClr val="bg1"/>
                        </a:solidFill>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ea typeface="Calibri"/>
                          <a:cs typeface="Arial" pitchFamily="34" charset="0"/>
                        </a:rPr>
                        <a:t>-$2,350,900</a:t>
                      </a:r>
                      <a:endParaRPr lang="en-US" sz="1600" b="1" dirty="0">
                        <a:solidFill>
                          <a:schemeClr val="bg1"/>
                        </a:solidFill>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ea typeface="Calibri"/>
                          <a:cs typeface="Arial" pitchFamily="34" charset="0"/>
                        </a:rPr>
                        <a:t>-$5,187,600</a:t>
                      </a:r>
                      <a:endParaRPr lang="en-US" sz="1600" b="1" dirty="0">
                        <a:solidFill>
                          <a:schemeClr val="bg1"/>
                        </a:solidFill>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600"/>
                        </a:spcAft>
                      </a:pPr>
                      <a:r>
                        <a:rPr lang="en-US" sz="1600" b="1" dirty="0" smtClean="0">
                          <a:solidFill>
                            <a:schemeClr val="bg1"/>
                          </a:solidFill>
                          <a:latin typeface="Arial" pitchFamily="34" charset="0"/>
                          <a:ea typeface="Calibri"/>
                          <a:cs typeface="Arial" pitchFamily="34" charset="0"/>
                        </a:rPr>
                        <a:t>-$9,300,800</a:t>
                      </a:r>
                      <a:endParaRPr lang="en-US" sz="1600" b="1" dirty="0">
                        <a:solidFill>
                          <a:schemeClr val="bg1"/>
                        </a:solidFill>
                        <a:latin typeface="Arial" pitchFamily="34" charset="0"/>
                        <a:ea typeface="Calibri"/>
                        <a:cs typeface="Arial" pitchFamily="34" charset="0"/>
                      </a:endParaRPr>
                    </a:p>
                  </a:txBody>
                  <a:tcPr marL="57752" marR="57752" marT="588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6647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pPr marL="0" indent="0" algn="ctr">
              <a:spcBef>
                <a:spcPts val="1200"/>
              </a:spcBef>
              <a:spcAft>
                <a:spcPts val="600"/>
              </a:spcAft>
              <a:buNone/>
            </a:pPr>
            <a:r>
              <a:rPr lang="en-US" sz="2200" i="1" dirty="0" smtClean="0">
                <a:latin typeface="Calibri" pitchFamily="34" charset="0"/>
                <a:cs typeface="Calibri" pitchFamily="34" charset="0"/>
              </a:rPr>
              <a:t>Elements of State Accountability System</a:t>
            </a:r>
          </a:p>
          <a:p>
            <a:pPr marL="0" indent="0" algn="ctr">
              <a:spcBef>
                <a:spcPts val="1200"/>
              </a:spcBef>
              <a:spcAft>
                <a:spcPts val="600"/>
              </a:spcAft>
              <a:buNone/>
            </a:pPr>
            <a:endParaRPr lang="en-US" sz="2200" u="sng" dirty="0" smtClean="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40559494"/>
              </p:ext>
            </p:extLst>
          </p:nvPr>
        </p:nvGraphicFramePr>
        <p:xfrm>
          <a:off x="762000" y="2667000"/>
          <a:ext cx="7696200" cy="3585620"/>
        </p:xfrm>
        <a:graphic>
          <a:graphicData uri="http://schemas.openxmlformats.org/drawingml/2006/table">
            <a:tbl>
              <a:tblPr firstRow="1" firstCol="1" lastRow="1" lastCol="1" bandRow="1" bandCol="1">
                <a:tableStyleId>{306799F8-075E-4A3A-A7F6-7FBC6576F1A4}</a:tableStyleId>
              </a:tblPr>
              <a:tblGrid>
                <a:gridCol w="7696200"/>
              </a:tblGrid>
              <a:tr h="457200">
                <a:tc>
                  <a:txBody>
                    <a:bodyPr/>
                    <a:lstStyle/>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r>
                        <a:rPr lang="en-US" sz="1800" b="1" dirty="0" smtClean="0">
                          <a:solidFill>
                            <a:schemeClr val="tx1"/>
                          </a:solidFill>
                          <a:effectLst/>
                          <a:latin typeface="Calibri" pitchFamily="34" charset="0"/>
                          <a:ea typeface="Times New Roman"/>
                          <a:cs typeface="Calibri" pitchFamily="34" charset="0"/>
                        </a:rPr>
                        <a:t>Senate</a:t>
                      </a:r>
                      <a:endParaRPr lang="en-US" sz="1800" b="1" dirty="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128420">
                <a:tc>
                  <a:txBody>
                    <a:bodyPr/>
                    <a:lstStyle/>
                    <a:p>
                      <a:pPr marL="285750" lvl="0" indent="-285750">
                        <a:buFont typeface="Arial" pitchFamily="34" charset="0"/>
                        <a:buChar char="•"/>
                      </a:pPr>
                      <a:endParaRPr kumimoji="0" lang="en-US" sz="1050" b="0" kern="1200" dirty="0" smtClean="0">
                        <a:solidFill>
                          <a:schemeClr val="lt1"/>
                        </a:solidFill>
                        <a:effectLst/>
                        <a:latin typeface="Calibri" pitchFamily="34" charset="0"/>
                        <a:ea typeface="+mn-ea"/>
                        <a:cs typeface="Calibri" pitchFamily="34" charset="0"/>
                      </a:endParaRPr>
                    </a:p>
                    <a:p>
                      <a:pPr marL="285750" lvl="0" indent="-285750">
                        <a:spcAft>
                          <a:spcPts val="6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Measure and report the academic achievement of all public schools and LEAs, and the graduation rates for high schools. No AYP.</a:t>
                      </a:r>
                    </a:p>
                    <a:p>
                      <a:pPr marL="285750" lvl="0" indent="-285750">
                        <a:spcAft>
                          <a:spcPts val="6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Requires continuous improvement for school, students and subgroups</a:t>
                      </a:r>
                    </a:p>
                    <a:p>
                      <a:pPr marL="285750" lvl="0" indent="-285750">
                        <a:spcAft>
                          <a:spcPts val="6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Identifies schools and LEAs in need of intervention and support</a:t>
                      </a:r>
                    </a:p>
                    <a:p>
                      <a:pPr marL="285750" lvl="0" indent="-285750">
                        <a:spcAft>
                          <a:spcPts val="6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Provides for improvement, interventions and supports for all schools identified as low-performing or with low-performing subgroups, not otherwise identified as Achievement Gap (bottom 5% of state)</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or Persistently Lowest-Achieving Schools  (bottom 5% of state)</a:t>
                      </a:r>
                    </a:p>
                    <a:p>
                      <a:pPr marL="285750" lvl="0" indent="-285750">
                        <a:spcAft>
                          <a:spcPts val="600"/>
                        </a:spcAft>
                        <a:buSzPct val="120000"/>
                        <a:buFont typeface="Arial" pitchFamily="34" charset="0"/>
                        <a:buChar char="•"/>
                      </a:pPr>
                      <a:r>
                        <a:rPr kumimoji="0" lang="en-US" sz="1600" b="0" kern="1200" dirty="0" smtClean="0">
                          <a:solidFill>
                            <a:schemeClr val="lt1"/>
                          </a:solidFill>
                          <a:effectLst/>
                          <a:latin typeface="Calibri" pitchFamily="34" charset="0"/>
                          <a:ea typeface="+mn-ea"/>
                          <a:cs typeface="Calibri" pitchFamily="34" charset="0"/>
                        </a:rPr>
                        <a:t>Transition to new state-designed accountability system to be determined by the Secretary</a:t>
                      </a:r>
                    </a:p>
                    <a:p>
                      <a:pPr marL="285750" marR="0" lvl="0" indent="-285750" algn="l" defTabSz="914400" rtl="0" eaLnBrk="1" fontAlgn="auto" latinLnBrk="0" hangingPunct="1">
                        <a:lnSpc>
                          <a:spcPct val="100000"/>
                        </a:lnSpc>
                        <a:spcBef>
                          <a:spcPts val="0"/>
                        </a:spcBef>
                        <a:spcAft>
                          <a:spcPts val="600"/>
                        </a:spcAft>
                        <a:buClrTx/>
                        <a:buSzPct val="120000"/>
                        <a:buFont typeface="Arial" pitchFamily="34" charset="0"/>
                        <a:buChar char="•"/>
                        <a:tabLst/>
                        <a:defRPr/>
                      </a:pPr>
                      <a:r>
                        <a:rPr kumimoji="0" lang="en-US" sz="1600" b="0" kern="1200" dirty="0" smtClean="0">
                          <a:solidFill>
                            <a:schemeClr val="lt1"/>
                          </a:solidFill>
                          <a:effectLst/>
                          <a:latin typeface="Calibri" pitchFamily="34" charset="0"/>
                          <a:ea typeface="+mn-ea"/>
                          <a:cs typeface="Calibri" pitchFamily="34" charset="0"/>
                        </a:rPr>
                        <a:t>No SES/Choice (no 20% set-aside of Title I)</a:t>
                      </a:r>
                      <a:endParaRPr lang="en-US" sz="1600" b="0" dirty="0" smtClean="0">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4124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pPr marL="0" indent="0" algn="ctr">
              <a:spcBef>
                <a:spcPts val="1200"/>
              </a:spcBef>
              <a:spcAft>
                <a:spcPts val="600"/>
              </a:spcAft>
              <a:buNone/>
            </a:pPr>
            <a:r>
              <a:rPr lang="en-US" sz="2200" i="1" dirty="0" smtClean="0">
                <a:latin typeface="Calibri" pitchFamily="34" charset="0"/>
                <a:cs typeface="Calibri" pitchFamily="34" charset="0"/>
              </a:rPr>
              <a:t>Section 1116 Interventions</a:t>
            </a:r>
          </a:p>
          <a:p>
            <a:pPr marL="0" indent="0" algn="ctr">
              <a:spcBef>
                <a:spcPts val="1200"/>
              </a:spcBef>
              <a:spcAft>
                <a:spcPts val="600"/>
              </a:spcAft>
              <a:buNone/>
            </a:pPr>
            <a:endParaRPr lang="en-US" sz="2200" i="1" dirty="0" smtClean="0">
              <a:latin typeface="Calibri" pitchFamily="34" charset="0"/>
              <a:cs typeface="Calibri" pitchFamily="34" charset="0"/>
            </a:endParaRPr>
          </a:p>
          <a:p>
            <a:pPr marL="0" indent="0" algn="ctr">
              <a:spcBef>
                <a:spcPts val="1200"/>
              </a:spcBef>
              <a:spcAft>
                <a:spcPts val="600"/>
              </a:spcAft>
              <a:buNone/>
            </a:pPr>
            <a:endParaRPr lang="en-US" sz="2200" u="sng" dirty="0" smtClean="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33425812"/>
              </p:ext>
            </p:extLst>
          </p:nvPr>
        </p:nvGraphicFramePr>
        <p:xfrm>
          <a:off x="381000" y="2743200"/>
          <a:ext cx="8382000" cy="3458526"/>
        </p:xfrm>
        <a:graphic>
          <a:graphicData uri="http://schemas.openxmlformats.org/drawingml/2006/table">
            <a:tbl>
              <a:tblPr firstRow="1" firstCol="1" lastRow="1" lastCol="1" bandRow="1" bandCol="1">
                <a:tableStyleId>{306799F8-075E-4A3A-A7F6-7FBC6576F1A4}</a:tableStyleId>
              </a:tblPr>
              <a:tblGrid>
                <a:gridCol w="8382000"/>
              </a:tblGrid>
              <a:tr h="458154">
                <a:tc>
                  <a:txBody>
                    <a:bodyPr/>
                    <a:lstStyle/>
                    <a:p>
                      <a:pPr marL="0" lvl="0" indent="0" algn="ctr">
                        <a:spcAft>
                          <a:spcPts val="600"/>
                        </a:spcAft>
                        <a:buSzPct val="120000"/>
                        <a:buFont typeface="Arial" pitchFamily="34" charset="0"/>
                        <a:buNone/>
                      </a:pPr>
                      <a:endParaRPr kumimoji="0" lang="en-US" sz="100" b="1" kern="1200" dirty="0" smtClean="0">
                        <a:solidFill>
                          <a:schemeClr val="tx1"/>
                        </a:solidFill>
                        <a:effectLst/>
                        <a:latin typeface="Calibri" pitchFamily="34" charset="0"/>
                        <a:ea typeface="+mn-ea"/>
                        <a:cs typeface="Calibri" pitchFamily="34" charset="0"/>
                      </a:endParaRPr>
                    </a:p>
                    <a:p>
                      <a:pPr marL="0" lvl="0" indent="0" algn="ctr">
                        <a:spcAft>
                          <a:spcPts val="600"/>
                        </a:spcAft>
                        <a:buSzPct val="120000"/>
                        <a:buFont typeface="Arial" pitchFamily="34" charset="0"/>
                        <a:buNone/>
                      </a:pPr>
                      <a:r>
                        <a:rPr kumimoji="0" lang="en-US" sz="1800" b="1" kern="1200" dirty="0" smtClean="0">
                          <a:solidFill>
                            <a:schemeClr val="tx1"/>
                          </a:solidFill>
                          <a:effectLst/>
                          <a:latin typeface="Calibri" pitchFamily="34" charset="0"/>
                          <a:ea typeface="+mn-ea"/>
                          <a:cs typeface="Calibri" pitchFamily="34" charset="0"/>
                        </a:rPr>
                        <a:t>Senate</a:t>
                      </a:r>
                    </a:p>
                    <a:p>
                      <a:pPr marL="0" lvl="0" indent="0" algn="ctr">
                        <a:spcAft>
                          <a:spcPts val="600"/>
                        </a:spcAft>
                        <a:buSzPct val="120000"/>
                        <a:buFont typeface="Arial" pitchFamily="34" charset="0"/>
                        <a:buNone/>
                      </a:pPr>
                      <a:endParaRPr kumimoji="0" lang="en-US" sz="300" b="1" kern="1200" dirty="0" smtClean="0">
                        <a:solidFill>
                          <a:schemeClr val="tx1"/>
                        </a:solidFill>
                        <a:effectLst/>
                        <a:latin typeface="Calibri" pitchFamily="34" charset="0"/>
                        <a:ea typeface="+mn-ea"/>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970846">
                <a:tc>
                  <a:txBody>
                    <a:bodyPr/>
                    <a:lstStyle/>
                    <a:p>
                      <a:pPr marL="0" lvl="0" indent="0">
                        <a:buFont typeface="Arial" pitchFamily="34" charset="0"/>
                        <a:buNone/>
                      </a:pPr>
                      <a:endParaRPr kumimoji="0" lang="en-US" sz="1050" b="0" kern="1200" dirty="0" smtClean="0">
                        <a:solidFill>
                          <a:schemeClr val="lt1"/>
                        </a:solidFill>
                        <a:effectLst/>
                        <a:latin typeface="Calibri" pitchFamily="34" charset="0"/>
                        <a:ea typeface="+mn-ea"/>
                        <a:cs typeface="Calibri" pitchFamily="34" charset="0"/>
                      </a:endParaRPr>
                    </a:p>
                    <a:p>
                      <a:pPr marL="0" lvl="0" indent="0">
                        <a:spcAft>
                          <a:spcPts val="0"/>
                        </a:spcAft>
                        <a:buSzPct val="120000"/>
                        <a:buFont typeface="Arial" pitchFamily="34" charset="0"/>
                        <a:buNone/>
                      </a:pPr>
                      <a:r>
                        <a:rPr kumimoji="0" lang="en-US" sz="1800" b="1" kern="1200" dirty="0" smtClean="0">
                          <a:solidFill>
                            <a:schemeClr val="lt1"/>
                          </a:solidFill>
                          <a:effectLst/>
                          <a:latin typeface="Calibri" pitchFamily="34" charset="0"/>
                          <a:ea typeface="+mn-ea"/>
                          <a:cs typeface="Calibri" pitchFamily="34" charset="0"/>
                        </a:rPr>
                        <a:t>Required Reform Strategies </a:t>
                      </a:r>
                      <a:r>
                        <a:rPr kumimoji="0" lang="en-US" sz="1600" b="1" kern="1200" dirty="0" smtClean="0">
                          <a:solidFill>
                            <a:schemeClr val="lt1"/>
                          </a:solidFill>
                          <a:effectLst/>
                          <a:latin typeface="Calibri" pitchFamily="34" charset="0"/>
                          <a:ea typeface="+mn-ea"/>
                          <a:cs typeface="Calibri" pitchFamily="34" charset="0"/>
                        </a:rPr>
                        <a:t>(i.e. the models)</a:t>
                      </a:r>
                      <a:r>
                        <a:rPr kumimoji="0" lang="en-US" sz="1800" b="1" kern="1200" dirty="0" smtClean="0">
                          <a:solidFill>
                            <a:schemeClr val="lt1"/>
                          </a:solidFill>
                          <a:effectLst/>
                          <a:latin typeface="Calibri" pitchFamily="34" charset="0"/>
                          <a:ea typeface="+mn-ea"/>
                          <a:cs typeface="Calibri" pitchFamily="34" charset="0"/>
                        </a:rPr>
                        <a:t> for the bottom 5% lowest-achieving schools:</a:t>
                      </a:r>
                    </a:p>
                    <a:p>
                      <a:pPr marL="0" lvl="0" indent="0">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Transformational Strategy (including principal replacement)</a:t>
                      </a:r>
                    </a:p>
                    <a:p>
                      <a:pPr marL="0" lvl="0" indent="0">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Strategic Staffing Strategy (including principal replacement and a leadership team)</a:t>
                      </a:r>
                    </a:p>
                    <a:p>
                      <a:pPr marL="0" lvl="0" indent="0">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Turnaround Strategy (including principal replacement and at least 35% of staff)</a:t>
                      </a:r>
                    </a:p>
                    <a:p>
                      <a:pPr marL="0" lvl="0" indent="0">
                        <a:spcBef>
                          <a:spcPts val="0"/>
                        </a:spcBef>
                        <a:spcAft>
                          <a:spcPts val="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 Whole School Reform Strategy (designed by a developer with evidenced-based </a:t>
                      </a:r>
                      <a:r>
                        <a:rPr kumimoji="0" lang="en-US" sz="1600" b="0" kern="1200" baseline="0" dirty="0" smtClean="0">
                          <a:solidFill>
                            <a:schemeClr val="lt1"/>
                          </a:solidFill>
                          <a:effectLst/>
                          <a:latin typeface="Calibri" pitchFamily="34" charset="0"/>
                          <a:ea typeface="+mn-ea"/>
                          <a:cs typeface="Calibri" pitchFamily="34" charset="0"/>
                        </a:rPr>
                        <a:t> </a:t>
                      </a:r>
                    </a:p>
                    <a:p>
                      <a:pPr marL="0" lvl="0" indent="0">
                        <a:spcBef>
                          <a:spcPts val="0"/>
                        </a:spcBef>
                        <a:spcAft>
                          <a:spcPts val="0"/>
                        </a:spcAft>
                        <a:buSzPct val="120000"/>
                        <a:buFont typeface="Wingdings" pitchFamily="2" charset="2"/>
                        <a:buNone/>
                        <a:tabLst>
                          <a:tab pos="457200" algn="l"/>
                        </a:tabLst>
                      </a:pP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performance)</a:t>
                      </a:r>
                    </a:p>
                    <a:p>
                      <a:pPr marL="0" lvl="0" indent="0">
                        <a:spcBef>
                          <a:spcPts val="600"/>
                        </a:spcBef>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Restart Strategy</a:t>
                      </a:r>
                    </a:p>
                    <a:p>
                      <a:pPr marL="0" lvl="0" indent="0">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a:t>
                      </a:r>
                      <a:r>
                        <a:rPr kumimoji="0" lang="en-US" sz="1600" b="0" kern="1200" baseline="0" dirty="0" smtClean="0">
                          <a:solidFill>
                            <a:schemeClr val="lt1"/>
                          </a:solidFill>
                          <a:effectLst/>
                          <a:latin typeface="Calibri" pitchFamily="34" charset="0"/>
                          <a:ea typeface="+mn-ea"/>
                          <a:cs typeface="Calibri" pitchFamily="34" charset="0"/>
                        </a:rPr>
                        <a:t> </a:t>
                      </a:r>
                      <a:r>
                        <a:rPr kumimoji="0" lang="en-US" sz="1600" b="0" kern="1200" dirty="0" smtClean="0">
                          <a:solidFill>
                            <a:schemeClr val="lt1"/>
                          </a:solidFill>
                          <a:effectLst/>
                          <a:latin typeface="Calibri" pitchFamily="34" charset="0"/>
                          <a:ea typeface="+mn-ea"/>
                          <a:cs typeface="Calibri" pitchFamily="34" charset="0"/>
                        </a:rPr>
                        <a:t>Closure Strategy </a:t>
                      </a:r>
                    </a:p>
                    <a:p>
                      <a:pPr marL="0" lvl="0" indent="0">
                        <a:spcAft>
                          <a:spcPts val="600"/>
                        </a:spcAft>
                        <a:buSzPct val="120000"/>
                        <a:buFont typeface="Wingdings" pitchFamily="2" charset="2"/>
                        <a:buNone/>
                        <a:tabLst>
                          <a:tab pos="457200" algn="l"/>
                        </a:tabLst>
                      </a:pPr>
                      <a:r>
                        <a:rPr kumimoji="0" lang="en-US" sz="1600" b="0" kern="1200" dirty="0" smtClean="0">
                          <a:solidFill>
                            <a:schemeClr val="lt1"/>
                          </a:solidFill>
                          <a:effectLst/>
                          <a:latin typeface="Calibri" pitchFamily="34" charset="0"/>
                          <a:ea typeface="+mn-ea"/>
                          <a:cs typeface="Calibri" pitchFamily="34" charset="0"/>
                        </a:rPr>
                        <a:t>              - State-designed Reform Strategies</a:t>
                      </a:r>
                      <a:endParaRPr kumimoji="0" lang="en-US" sz="1600" b="1" kern="1200" dirty="0" smtClean="0">
                        <a:solidFill>
                          <a:schemeClr val="lt1"/>
                        </a:solidFill>
                        <a:effectLst/>
                        <a:latin typeface="Calibri" pitchFamily="34" charset="0"/>
                        <a:ea typeface="+mn-ea"/>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01419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895600"/>
            <a:ext cx="8839200" cy="3048000"/>
          </a:xfrm>
        </p:spPr>
        <p:txBody>
          <a:bodyPr>
            <a:normAutofit/>
          </a:bodyPr>
          <a:lstStyle/>
          <a:p>
            <a:pPr lvl="1" algn="l">
              <a:spcBef>
                <a:spcPts val="0"/>
              </a:spcBef>
            </a:pPr>
            <a:r>
              <a:rPr lang="en-US" sz="3600" b="1" u="sng" cap="small" dirty="0" smtClean="0">
                <a:solidFill>
                  <a:schemeClr val="tx1"/>
                </a:solidFill>
                <a:latin typeface="Calibri" pitchFamily="34" charset="0"/>
                <a:cs typeface="Calibri" pitchFamily="34" charset="0"/>
              </a:rPr>
              <a:t>What We’ll Cover:</a:t>
            </a:r>
          </a:p>
          <a:p>
            <a:pPr lvl="1" algn="l">
              <a:spcBef>
                <a:spcPts val="0"/>
              </a:spcBef>
            </a:pPr>
            <a:endParaRPr lang="en-US" sz="800" b="1" u="sng" cap="small" dirty="0" smtClean="0">
              <a:solidFill>
                <a:schemeClr val="tx1"/>
              </a:solidFill>
              <a:latin typeface="Calibri" pitchFamily="34" charset="0"/>
              <a:cs typeface="Calibri" pitchFamily="34" charset="0"/>
            </a:endParaRPr>
          </a:p>
          <a:p>
            <a:pPr marL="1028700" lvl="1" indent="-571500" algn="l">
              <a:spcBef>
                <a:spcPts val="0"/>
              </a:spcBef>
              <a:buFont typeface="Arial" pitchFamily="34" charset="0"/>
              <a:buChar char="•"/>
            </a:pPr>
            <a:r>
              <a:rPr lang="en-US" sz="3000" cap="small" dirty="0" smtClean="0">
                <a:solidFill>
                  <a:schemeClr val="tx1"/>
                </a:solidFill>
                <a:latin typeface="Calibri" pitchFamily="34" charset="0"/>
                <a:cs typeface="Calibri" pitchFamily="34" charset="0"/>
              </a:rPr>
              <a:t>Budget and Appropriations</a:t>
            </a:r>
          </a:p>
          <a:p>
            <a:pPr marL="1028700" lvl="1" indent="-571500" algn="l">
              <a:spcBef>
                <a:spcPts val="0"/>
              </a:spcBef>
              <a:buFont typeface="Arial" pitchFamily="34" charset="0"/>
              <a:buChar char="•"/>
            </a:pPr>
            <a:r>
              <a:rPr lang="en-US" sz="3000" cap="small" dirty="0" smtClean="0">
                <a:solidFill>
                  <a:schemeClr val="tx1"/>
                </a:solidFill>
                <a:latin typeface="Calibri" pitchFamily="34" charset="0"/>
                <a:cs typeface="Calibri" pitchFamily="34" charset="0"/>
              </a:rPr>
              <a:t>Census and Title I Updates</a:t>
            </a:r>
          </a:p>
          <a:p>
            <a:pPr marL="1028700" lvl="1" indent="-571500" algn="l">
              <a:spcBef>
                <a:spcPts val="0"/>
              </a:spcBef>
              <a:buFont typeface="Arial" pitchFamily="34" charset="0"/>
              <a:buChar char="•"/>
            </a:pPr>
            <a:r>
              <a:rPr lang="en-US" sz="3000" cap="small" dirty="0" smtClean="0">
                <a:solidFill>
                  <a:schemeClr val="tx1"/>
                </a:solidFill>
                <a:latin typeface="Calibri" pitchFamily="34" charset="0"/>
                <a:cs typeface="Calibri" pitchFamily="34" charset="0"/>
              </a:rPr>
              <a:t>ESEA Reauthorization</a:t>
            </a:r>
          </a:p>
          <a:p>
            <a:pPr marL="1028700" lvl="1" indent="-571500" algn="l">
              <a:spcBef>
                <a:spcPts val="0"/>
              </a:spcBef>
              <a:buFont typeface="Arial" pitchFamily="34" charset="0"/>
              <a:buChar char="•"/>
            </a:pPr>
            <a:r>
              <a:rPr lang="en-US" sz="3000" cap="small" dirty="0" smtClean="0">
                <a:solidFill>
                  <a:schemeClr val="tx1"/>
                </a:solidFill>
                <a:latin typeface="Calibri" pitchFamily="34" charset="0"/>
                <a:cs typeface="Calibri" pitchFamily="34" charset="0"/>
              </a:rPr>
              <a:t>No Child Left Behind Waivers</a:t>
            </a:r>
          </a:p>
          <a:p>
            <a:pPr marL="1028700" lvl="1" indent="-571500" algn="l">
              <a:spcBef>
                <a:spcPts val="0"/>
              </a:spcBef>
              <a:buFont typeface="Arial" pitchFamily="34" charset="0"/>
              <a:buChar char="•"/>
            </a:pPr>
            <a:r>
              <a:rPr lang="en-US" sz="3000" cap="small" dirty="0" smtClean="0">
                <a:solidFill>
                  <a:schemeClr val="tx1"/>
                </a:solidFill>
                <a:latin typeface="Calibri" pitchFamily="34" charset="0"/>
                <a:cs typeface="Calibri" pitchFamily="34" charset="0"/>
              </a:rPr>
              <a:t>District Race to the Top</a:t>
            </a:r>
          </a:p>
          <a:p>
            <a:pPr>
              <a:spcBef>
                <a:spcPts val="0"/>
              </a:spcBef>
            </a:pPr>
            <a:endParaRPr lang="en-US" sz="3200" b="1" dirty="0">
              <a:solidFill>
                <a:schemeClr val="tx1"/>
              </a:solidFill>
              <a:latin typeface="Calibri" pitchFamily="34" charset="0"/>
              <a:cs typeface="Calibri" pitchFamily="34" charset="0"/>
            </a:endParaRPr>
          </a:p>
        </p:txBody>
      </p:sp>
      <p:sp>
        <p:nvSpPr>
          <p:cNvPr id="2" name="Title 1"/>
          <p:cNvSpPr>
            <a:spLocks noGrp="1"/>
          </p:cNvSpPr>
          <p:nvPr>
            <p:ph type="ctrTitle"/>
          </p:nvPr>
        </p:nvSpPr>
        <p:spPr>
          <a:xfrm>
            <a:off x="2083122" y="457200"/>
            <a:ext cx="7213278" cy="1905000"/>
          </a:xfrm>
        </p:spPr>
        <p:txBody>
          <a:bodyPr>
            <a:noAutofit/>
          </a:bodyPr>
          <a:lstStyle/>
          <a:p>
            <a:pPr algn="l"/>
            <a:r>
              <a:rPr lang="en-US" sz="5400" b="1" dirty="0" smtClean="0"/>
              <a:t>WASHINGTON  UPDATE</a:t>
            </a:r>
            <a:endParaRPr lang="en-US" sz="54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304800"/>
            <a:ext cx="1702122" cy="1959864"/>
          </a:xfrm>
          <a:prstGeom prst="rect">
            <a:avLst/>
          </a:prstGeom>
        </p:spPr>
      </p:pic>
    </p:spTree>
    <p:extLst>
      <p:ext uri="{BB962C8B-B14F-4D97-AF65-F5344CB8AC3E}">
        <p14:creationId xmlns:p14="http://schemas.microsoft.com/office/powerpoint/2010/main" val="3314989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0560"/>
          </a:xfrm>
        </p:spPr>
        <p:txBody>
          <a:bodyPr/>
          <a:lstStyle/>
          <a:p>
            <a:pPr algn="ctr"/>
            <a:r>
              <a:rPr lang="en-US" b="1" dirty="0" smtClean="0">
                <a:solidFill>
                  <a:schemeClr val="accent3">
                    <a:lumMod val="75000"/>
                  </a:schemeClr>
                </a:solidFill>
              </a:rPr>
              <a:t>Reauthorization of ESEA</a:t>
            </a:r>
            <a:endParaRPr lang="en-US" b="1" dirty="0">
              <a:solidFill>
                <a:schemeClr val="accent3">
                  <a:lumMod val="75000"/>
                </a:schemeClr>
              </a:solidFill>
            </a:endParaRPr>
          </a:p>
        </p:txBody>
      </p:sp>
      <p:sp>
        <p:nvSpPr>
          <p:cNvPr id="3" name="Content Placeholder 2"/>
          <p:cNvSpPr>
            <a:spLocks noGrp="1"/>
          </p:cNvSpPr>
          <p:nvPr>
            <p:ph sz="quarter" idx="1"/>
          </p:nvPr>
        </p:nvSpPr>
        <p:spPr>
          <a:xfrm>
            <a:off x="304800" y="1295400"/>
            <a:ext cx="8534400" cy="5160336"/>
          </a:xfrm>
        </p:spPr>
        <p:txBody>
          <a:bodyPr>
            <a:normAutofit/>
          </a:bodyPr>
          <a:lstStyle/>
          <a:p>
            <a:pPr>
              <a:buNone/>
            </a:pPr>
            <a:endParaRPr lang="en-US" sz="1200" b="1" dirty="0" smtClean="0"/>
          </a:p>
          <a:p>
            <a:pPr algn="ctr">
              <a:buNone/>
            </a:pPr>
            <a:r>
              <a:rPr lang="en-US" sz="2800" b="1" dirty="0" smtClean="0">
                <a:latin typeface="Calibri" pitchFamily="34" charset="0"/>
                <a:cs typeface="Calibri" pitchFamily="34" charset="0"/>
              </a:rPr>
              <a:t>Provisions in House and Senate Legislation</a:t>
            </a:r>
          </a:p>
          <a:p>
            <a:pPr marL="0" indent="0" algn="ctr">
              <a:spcBef>
                <a:spcPts val="1200"/>
              </a:spcBef>
              <a:spcAft>
                <a:spcPts val="600"/>
              </a:spcAft>
              <a:buNone/>
            </a:pPr>
            <a:r>
              <a:rPr lang="en-US" sz="2200" i="1" dirty="0" smtClean="0">
                <a:latin typeface="Calibri" pitchFamily="34" charset="0"/>
                <a:cs typeface="Calibri" pitchFamily="34" charset="0"/>
              </a:rPr>
              <a:t>English Language Learners</a:t>
            </a:r>
          </a:p>
          <a:p>
            <a:pPr marL="0" indent="0" algn="ctr">
              <a:spcBef>
                <a:spcPts val="1200"/>
              </a:spcBef>
              <a:spcAft>
                <a:spcPts val="600"/>
              </a:spcAft>
              <a:buNone/>
            </a:pPr>
            <a:endParaRPr lang="en-US" sz="2200" u="sng" dirty="0" smtClean="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96261717"/>
              </p:ext>
            </p:extLst>
          </p:nvPr>
        </p:nvGraphicFramePr>
        <p:xfrm>
          <a:off x="609600" y="2743200"/>
          <a:ext cx="7924800" cy="3459480"/>
        </p:xfrm>
        <a:graphic>
          <a:graphicData uri="http://schemas.openxmlformats.org/drawingml/2006/table">
            <a:tbl>
              <a:tblPr firstRow="1" firstCol="1" lastRow="1" lastCol="1" bandRow="1" bandCol="1">
                <a:tableStyleId>{306799F8-075E-4A3A-A7F6-7FBC6576F1A4}</a:tableStyleId>
              </a:tblPr>
              <a:tblGrid>
                <a:gridCol w="3962400"/>
                <a:gridCol w="3962400"/>
              </a:tblGrid>
              <a:tr h="291010">
                <a:tc>
                  <a:txBody>
                    <a:bodyPr/>
                    <a:lstStyle/>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r>
                        <a:rPr lang="en-US" sz="1800" b="1" dirty="0" smtClean="0">
                          <a:solidFill>
                            <a:schemeClr val="tx1"/>
                          </a:solidFill>
                          <a:effectLst/>
                          <a:latin typeface="Calibri" pitchFamily="34" charset="0"/>
                          <a:ea typeface="Times New Roman"/>
                          <a:cs typeface="Calibri" pitchFamily="34" charset="0"/>
                        </a:rPr>
                        <a:t>House</a:t>
                      </a:r>
                      <a:endParaRPr lang="en-US" sz="1800" b="1" dirty="0">
                        <a:solidFill>
                          <a:schemeClr val="tx1"/>
                        </a:solidFill>
                        <a:effectLst/>
                        <a:latin typeface="Calibri" pitchFamily="34" charset="0"/>
                        <a:ea typeface="Times New Roman"/>
                        <a:cs typeface="Calibri" pitchFamily="34" charset="0"/>
                      </a:endParaRPr>
                    </a:p>
                  </a:txBody>
                  <a:tcPr marL="30257" marR="302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a:spcBef>
                          <a:spcPts val="0"/>
                        </a:spcBef>
                        <a:spcAft>
                          <a:spcPts val="0"/>
                        </a:spcAft>
                        <a:buFont typeface="Symbol"/>
                        <a:buNone/>
                        <a:tabLst>
                          <a:tab pos="457200" algn="l"/>
                        </a:tabLst>
                      </a:pPr>
                      <a:endParaRPr lang="en-US" sz="500" b="1" dirty="0" smtClean="0">
                        <a:solidFill>
                          <a:schemeClr val="tx1"/>
                        </a:solidFill>
                        <a:effectLst/>
                        <a:latin typeface="Calibri" pitchFamily="34" charset="0"/>
                        <a:ea typeface="Times New Roman"/>
                        <a:cs typeface="Calibri" pitchFamily="34" charset="0"/>
                      </a:endParaRPr>
                    </a:p>
                    <a:p>
                      <a:pPr marL="0" marR="0" lvl="0" indent="0" algn="ctr">
                        <a:spcBef>
                          <a:spcPts val="0"/>
                        </a:spcBef>
                        <a:spcAft>
                          <a:spcPts val="0"/>
                        </a:spcAft>
                        <a:buFont typeface="Symbol"/>
                        <a:buNone/>
                        <a:tabLst>
                          <a:tab pos="457200" algn="l"/>
                        </a:tabLst>
                      </a:pPr>
                      <a:r>
                        <a:rPr lang="en-US" sz="1800" b="1" dirty="0" smtClean="0">
                          <a:solidFill>
                            <a:schemeClr val="tx1"/>
                          </a:solidFill>
                          <a:effectLst/>
                          <a:latin typeface="Calibri" pitchFamily="34" charset="0"/>
                          <a:ea typeface="Times New Roman"/>
                          <a:cs typeface="Calibri" pitchFamily="34" charset="0"/>
                        </a:rPr>
                        <a:t>Senate</a:t>
                      </a:r>
                      <a:endParaRPr lang="en-US" sz="1800" b="1" dirty="0">
                        <a:solidFill>
                          <a:schemeClr val="tx1"/>
                        </a:solidFill>
                        <a:effectLst/>
                        <a:latin typeface="Calibri" pitchFamily="34" charset="0"/>
                        <a:ea typeface="Times New Roman"/>
                        <a:cs typeface="Calibri" pitchFamily="34" charset="0"/>
                      </a:endParaRPr>
                    </a:p>
                  </a:txBody>
                  <a:tcPr marL="30257" marR="302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545080">
                <a:tc>
                  <a:txBody>
                    <a:bodyPr/>
                    <a:lstStyle/>
                    <a:p>
                      <a:pPr marL="0" indent="0">
                        <a:buFont typeface="Arial" pitchFamily="34" charset="0"/>
                        <a:buNone/>
                      </a:pPr>
                      <a:r>
                        <a:rPr lang="en-US" sz="1800" b="1" dirty="0" smtClean="0">
                          <a:effectLst/>
                          <a:latin typeface="Calibri" pitchFamily="34" charset="0"/>
                          <a:ea typeface="Times New Roman"/>
                          <a:cs typeface="Calibri" pitchFamily="34" charset="0"/>
                        </a:rPr>
                        <a:t>English Language Acquisition</a:t>
                      </a:r>
                    </a:p>
                    <a:p>
                      <a:pPr marL="0" indent="0">
                        <a:buFont typeface="Arial" pitchFamily="34" charset="0"/>
                        <a:buNone/>
                      </a:pPr>
                      <a:endParaRPr lang="en-US" sz="1600" b="1" dirty="0" smtClean="0">
                        <a:effectLst/>
                        <a:latin typeface="Calibri" pitchFamily="34" charset="0"/>
                        <a:ea typeface="Times New Roman"/>
                        <a:cs typeface="Calibri" pitchFamily="34" charset="0"/>
                      </a:endParaRPr>
                    </a:p>
                    <a:p>
                      <a:pPr marL="0" indent="0">
                        <a:buFont typeface="Arial" pitchFamily="34" charset="0"/>
                        <a:buNone/>
                      </a:pPr>
                      <a:r>
                        <a:rPr lang="en-US" sz="1600" b="0" u="sng" dirty="0" smtClean="0">
                          <a:effectLst/>
                          <a:latin typeface="Calibri" pitchFamily="34" charset="0"/>
                          <a:ea typeface="Times New Roman"/>
                          <a:cs typeface="Calibri" pitchFamily="34" charset="0"/>
                        </a:rPr>
                        <a:t>Major changes</a:t>
                      </a:r>
                    </a:p>
                    <a:p>
                      <a:pPr marL="285750" indent="-285750">
                        <a:buFont typeface="Arial" pitchFamily="34" charset="0"/>
                        <a:buChar char="•"/>
                      </a:pPr>
                      <a:r>
                        <a:rPr lang="en-US" sz="1600" b="0" dirty="0" smtClean="0">
                          <a:effectLst/>
                          <a:latin typeface="Calibri" pitchFamily="34" charset="0"/>
                          <a:ea typeface="Times New Roman"/>
                          <a:cs typeface="Calibri" pitchFamily="34" charset="0"/>
                        </a:rPr>
                        <a:t>Authorized as a 4.4% reservation from the Title I appropriation</a:t>
                      </a:r>
                    </a:p>
                    <a:p>
                      <a:pPr marL="285750" indent="-285750">
                        <a:buFont typeface="Arial" pitchFamily="34" charset="0"/>
                        <a:buChar char="•"/>
                      </a:pPr>
                      <a:r>
                        <a:rPr lang="en-US" sz="1600" b="0" dirty="0" smtClean="0">
                          <a:effectLst/>
                          <a:latin typeface="Calibri" pitchFamily="34" charset="0"/>
                          <a:ea typeface="Times New Roman"/>
                          <a:cs typeface="Calibri" pitchFamily="34" charset="0"/>
                        </a:rPr>
                        <a:t>New reporting requirements</a:t>
                      </a:r>
                    </a:p>
                    <a:p>
                      <a:pPr marL="285750" indent="-285750">
                        <a:buFont typeface="Arial" pitchFamily="34" charset="0"/>
                        <a:buChar char="•"/>
                      </a:pPr>
                      <a:r>
                        <a:rPr lang="en-US" sz="1600" b="0" dirty="0" smtClean="0">
                          <a:effectLst/>
                          <a:latin typeface="Calibri" pitchFamily="34" charset="0"/>
                          <a:ea typeface="Times New Roman"/>
                          <a:cs typeface="Calibri" pitchFamily="34" charset="0"/>
                        </a:rPr>
                        <a:t>No Annual Measurable Achievement Objectives (AMAOs)</a:t>
                      </a:r>
                      <a:endParaRPr lang="en-US" sz="1600" b="0" dirty="0">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b="1" dirty="0" smtClean="0">
                          <a:effectLst/>
                          <a:latin typeface="Calibri" pitchFamily="34" charset="0"/>
                          <a:ea typeface="Times New Roman"/>
                          <a:cs typeface="Calibri" pitchFamily="34" charset="0"/>
                        </a:rPr>
                        <a:t>Language and Academic Content Instruction for English Learners and Immigrant Students</a:t>
                      </a:r>
                    </a:p>
                    <a:p>
                      <a:pPr marL="0" marR="0">
                        <a:spcBef>
                          <a:spcPts val="0"/>
                        </a:spcBef>
                        <a:spcAft>
                          <a:spcPts val="0"/>
                        </a:spcAft>
                      </a:pPr>
                      <a:endParaRPr lang="en-US" sz="1600" b="1" dirty="0" smtClean="0">
                        <a:effectLst/>
                        <a:latin typeface="Calibri" pitchFamily="34" charset="0"/>
                        <a:ea typeface="Times New Roman"/>
                        <a:cs typeface="Calibri" pitchFamily="34" charset="0"/>
                      </a:endParaRPr>
                    </a:p>
                    <a:p>
                      <a:pPr marL="0" marR="0">
                        <a:spcBef>
                          <a:spcPts val="0"/>
                        </a:spcBef>
                        <a:spcAft>
                          <a:spcPts val="0"/>
                        </a:spcAft>
                      </a:pPr>
                      <a:r>
                        <a:rPr lang="en-US" sz="1600" b="0" u="sng" dirty="0" smtClean="0">
                          <a:effectLst/>
                          <a:latin typeface="Calibri" pitchFamily="34" charset="0"/>
                          <a:ea typeface="Times New Roman"/>
                          <a:cs typeface="Calibri" pitchFamily="34" charset="0"/>
                        </a:rPr>
                        <a:t>Major changes</a:t>
                      </a:r>
                    </a:p>
                    <a:p>
                      <a:pPr marL="285750" marR="0" indent="-285750">
                        <a:spcBef>
                          <a:spcPts val="0"/>
                        </a:spcBef>
                        <a:spcAft>
                          <a:spcPts val="0"/>
                        </a:spcAft>
                        <a:buFont typeface="Arial" pitchFamily="34" charset="0"/>
                        <a:buChar char="•"/>
                      </a:pPr>
                      <a:r>
                        <a:rPr lang="en-US" sz="1600" b="0" dirty="0" smtClean="0">
                          <a:effectLst/>
                          <a:latin typeface="Calibri" pitchFamily="34" charset="0"/>
                          <a:ea typeface="Times New Roman"/>
                          <a:cs typeface="Calibri" pitchFamily="34" charset="0"/>
                        </a:rPr>
                        <a:t>Clarifies that both increasing </a:t>
                      </a:r>
                      <a:r>
                        <a:rPr lang="en-US" sz="1600" b="0" u="sng" dirty="0" smtClean="0">
                          <a:effectLst/>
                          <a:latin typeface="Calibri" pitchFamily="34" charset="0"/>
                          <a:ea typeface="Times New Roman"/>
                          <a:cs typeface="Calibri" pitchFamily="34" charset="0"/>
                        </a:rPr>
                        <a:t>percentages and numbers</a:t>
                      </a:r>
                      <a:r>
                        <a:rPr lang="en-US" sz="1600" b="0" dirty="0" smtClean="0">
                          <a:effectLst/>
                          <a:latin typeface="Calibri" pitchFamily="34" charset="0"/>
                          <a:ea typeface="Times New Roman"/>
                          <a:cs typeface="Calibri" pitchFamily="34" charset="0"/>
                        </a:rPr>
                        <a:t> of immigrant children must be used in awarding these funds </a:t>
                      </a:r>
                    </a:p>
                    <a:p>
                      <a:pPr marL="285750" marR="0" indent="-285750">
                        <a:spcBef>
                          <a:spcPts val="0"/>
                        </a:spcBef>
                        <a:spcAft>
                          <a:spcPts val="0"/>
                        </a:spcAft>
                        <a:buFont typeface="Arial" pitchFamily="34" charset="0"/>
                        <a:buChar char="•"/>
                      </a:pPr>
                      <a:r>
                        <a:rPr lang="en-US" sz="1600" b="0" dirty="0" smtClean="0">
                          <a:effectLst/>
                          <a:latin typeface="Calibri" pitchFamily="34" charset="0"/>
                          <a:ea typeface="Times New Roman"/>
                          <a:cs typeface="Calibri" pitchFamily="34" charset="0"/>
                        </a:rPr>
                        <a:t>Requires Title III school level activities to be built into the regular school level plan or a separate Title III school activity plan</a:t>
                      </a:r>
                    </a:p>
                    <a:p>
                      <a:pPr marL="285750" marR="0" indent="-285750">
                        <a:spcBef>
                          <a:spcPts val="0"/>
                        </a:spcBef>
                        <a:spcAft>
                          <a:spcPts val="0"/>
                        </a:spcAft>
                        <a:buFont typeface="Arial" pitchFamily="34" charset="0"/>
                        <a:buChar char="•"/>
                      </a:pPr>
                      <a:r>
                        <a:rPr lang="en-US" sz="1600" b="0" dirty="0" smtClean="0">
                          <a:effectLst/>
                          <a:latin typeface="Calibri" pitchFamily="34" charset="0"/>
                          <a:ea typeface="Times New Roman"/>
                          <a:cs typeface="Calibri" pitchFamily="34" charset="0"/>
                        </a:rPr>
                        <a:t>New evaluation</a:t>
                      </a:r>
                      <a:r>
                        <a:rPr lang="en-US" sz="1600" b="0" baseline="0" dirty="0" smtClean="0">
                          <a:effectLst/>
                          <a:latin typeface="Calibri" pitchFamily="34" charset="0"/>
                          <a:ea typeface="Times New Roman"/>
                          <a:cs typeface="Calibri" pitchFamily="34" charset="0"/>
                        </a:rPr>
                        <a:t> requirements – no AMAOs</a:t>
                      </a:r>
                    </a:p>
                    <a:p>
                      <a:pPr marL="0" marR="0" indent="0">
                        <a:spcBef>
                          <a:spcPts val="0"/>
                        </a:spcBef>
                        <a:spcAft>
                          <a:spcPts val="0"/>
                        </a:spcAft>
                        <a:buFont typeface="Arial" pitchFamily="34" charset="0"/>
                        <a:buNone/>
                      </a:pPr>
                      <a:endParaRPr lang="en-US" sz="600" b="0" dirty="0">
                        <a:effectLst/>
                        <a:latin typeface="Calibri" pitchFamily="34" charset="0"/>
                        <a:ea typeface="Times New Roman"/>
                        <a:cs typeface="Calibri" pitchFamily="34" charset="0"/>
                      </a:endParaRPr>
                    </a:p>
                  </a:txBody>
                  <a:tcPr marL="30257" marR="302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55545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endParaRPr lang="en-US" b="1" dirty="0">
              <a:solidFill>
                <a:schemeClr val="accent3">
                  <a:lumMod val="75000"/>
                </a:schemeClr>
              </a:solidFill>
            </a:endParaRPr>
          </a:p>
        </p:txBody>
      </p:sp>
      <p:sp>
        <p:nvSpPr>
          <p:cNvPr id="3" name="Content Placeholder 2"/>
          <p:cNvSpPr>
            <a:spLocks noGrp="1"/>
          </p:cNvSpPr>
          <p:nvPr>
            <p:ph sz="quarter" idx="1"/>
          </p:nvPr>
        </p:nvSpPr>
        <p:spPr>
          <a:xfrm>
            <a:off x="457200" y="1752600"/>
            <a:ext cx="8229600" cy="4703136"/>
          </a:xfrm>
        </p:spPr>
        <p:txBody>
          <a:bodyPr>
            <a:normAutofit/>
          </a:bodyPr>
          <a:lstStyle/>
          <a:p>
            <a:pPr algn="ctr">
              <a:buNone/>
            </a:pPr>
            <a:endParaRPr lang="en-US" sz="4000" b="1" dirty="0" smtClean="0">
              <a:latin typeface="Calibri" pitchFamily="34" charset="0"/>
              <a:cs typeface="Calibri" pitchFamily="34" charset="0"/>
            </a:endParaRPr>
          </a:p>
          <a:p>
            <a:pPr algn="ctr">
              <a:buNone/>
            </a:pPr>
            <a:r>
              <a:rPr lang="en-US" sz="4000" b="1" i="1" dirty="0">
                <a:latin typeface="Calibri" pitchFamily="34" charset="0"/>
                <a:cs typeface="Calibri" pitchFamily="34" charset="0"/>
              </a:rPr>
              <a:t>No Child Left Behind </a:t>
            </a:r>
            <a:endParaRPr lang="en-US" sz="4000" b="1" i="1" dirty="0" smtClean="0">
              <a:latin typeface="Calibri" pitchFamily="34" charset="0"/>
              <a:cs typeface="Calibri" pitchFamily="34" charset="0"/>
            </a:endParaRPr>
          </a:p>
          <a:p>
            <a:pPr algn="ctr">
              <a:buNone/>
            </a:pPr>
            <a:r>
              <a:rPr lang="en-US" sz="4000" b="1" dirty="0" smtClean="0">
                <a:latin typeface="Calibri" pitchFamily="34" charset="0"/>
                <a:cs typeface="Calibri" pitchFamily="34" charset="0"/>
              </a:rPr>
              <a:t>Waivers</a:t>
            </a:r>
            <a:endParaRPr lang="en-US" sz="1200" b="1" dirty="0" smtClean="0"/>
          </a:p>
          <a:p>
            <a:pPr algn="ctr">
              <a:buNone/>
            </a:pPr>
            <a:endParaRPr lang="en-US" sz="1200" b="1" dirty="0" smtClean="0"/>
          </a:p>
          <a:p>
            <a:pPr algn="ctr">
              <a:buNone/>
            </a:pPr>
            <a:endParaRPr lang="en-US" sz="1200" b="1" dirty="0" smtClean="0"/>
          </a:p>
          <a:p>
            <a:pPr algn="ctr">
              <a:buNone/>
            </a:pPr>
            <a:endParaRPr lang="en-US" sz="1200" b="1" dirty="0" smtClean="0"/>
          </a:p>
          <a:p>
            <a:pPr>
              <a:buNone/>
            </a:pPr>
            <a:endParaRPr lang="en-US" sz="29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254971"/>
            <a:ext cx="802689" cy="92423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pPr algn="ctr"/>
            <a:r>
              <a:rPr lang="en-US" b="1" i="1" dirty="0" smtClean="0">
                <a:solidFill>
                  <a:schemeClr val="accent3">
                    <a:lumMod val="75000"/>
                  </a:schemeClr>
                </a:solidFill>
              </a:rPr>
              <a:t>No Child Left Behind</a:t>
            </a:r>
            <a:r>
              <a:rPr lang="en-US" b="1" dirty="0" smtClean="0">
                <a:solidFill>
                  <a:schemeClr val="accent3">
                    <a:lumMod val="75000"/>
                  </a:schemeClr>
                </a:solidFill>
              </a:rPr>
              <a:t> Waivers</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2057400"/>
            <a:ext cx="7772400" cy="3662541"/>
          </a:xfrm>
          <a:prstGeom prst="rect">
            <a:avLst/>
          </a:prstGeom>
        </p:spPr>
        <p:txBody>
          <a:bodyPr wrap="square">
            <a:spAutoFit/>
          </a:bodyPr>
          <a:lstStyle/>
          <a:p>
            <a:r>
              <a:rPr lang="en-US" sz="2400" b="1" cap="all" dirty="0">
                <a:latin typeface="Calibri" pitchFamily="34" charset="0"/>
                <a:cs typeface="Calibri" pitchFamily="34" charset="0"/>
              </a:rPr>
              <a:t>Round </a:t>
            </a:r>
            <a:r>
              <a:rPr lang="en-US" sz="2400" b="1" cap="all" dirty="0" smtClean="0">
                <a:latin typeface="Calibri" pitchFamily="34" charset="0"/>
                <a:cs typeface="Calibri" pitchFamily="34" charset="0"/>
              </a:rPr>
              <a:t>One</a:t>
            </a:r>
          </a:p>
          <a:p>
            <a:endParaRPr lang="en-US" sz="2000" b="1" cap="all"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Eleven </a:t>
            </a:r>
            <a:r>
              <a:rPr lang="en-US" sz="2000" dirty="0" smtClean="0">
                <a:latin typeface="Calibri" pitchFamily="34" charset="0"/>
                <a:cs typeface="Calibri" pitchFamily="34" charset="0"/>
              </a:rPr>
              <a:t>states submitted </a:t>
            </a:r>
            <a:r>
              <a:rPr lang="en-US" sz="2000" dirty="0">
                <a:latin typeface="Calibri" pitchFamily="34" charset="0"/>
                <a:cs typeface="Calibri" pitchFamily="34" charset="0"/>
              </a:rPr>
              <a:t>applications in November </a:t>
            </a:r>
            <a:r>
              <a:rPr lang="en-US" sz="2000" dirty="0" smtClean="0">
                <a:latin typeface="Calibri" pitchFamily="34" charset="0"/>
                <a:cs typeface="Calibri" pitchFamily="34" charset="0"/>
              </a:rPr>
              <a:t>2011 </a:t>
            </a:r>
            <a:r>
              <a:rPr lang="en-US" sz="2000" dirty="0">
                <a:latin typeface="Calibri" pitchFamily="34" charset="0"/>
                <a:cs typeface="Calibri" pitchFamily="34" charset="0"/>
              </a:rPr>
              <a:t>for waivers from key provisions of the </a:t>
            </a:r>
            <a:r>
              <a:rPr lang="en-US" sz="2000" i="1" dirty="0">
                <a:latin typeface="Calibri" pitchFamily="34" charset="0"/>
                <a:cs typeface="Calibri" pitchFamily="34" charset="0"/>
              </a:rPr>
              <a:t>No Child Left Behind Act</a:t>
            </a:r>
            <a:r>
              <a:rPr lang="en-US" sz="2000" dirty="0">
                <a:latin typeface="Calibri" pitchFamily="34" charset="0"/>
                <a:cs typeface="Calibri" pitchFamily="34" charset="0"/>
              </a:rPr>
              <a:t> (NCLB) in exchange for implementing certain </a:t>
            </a:r>
            <a:r>
              <a:rPr lang="en-US" sz="2000" dirty="0" smtClean="0">
                <a:latin typeface="Calibri" pitchFamily="34" charset="0"/>
                <a:cs typeface="Calibri" pitchFamily="34" charset="0"/>
              </a:rPr>
              <a:t>reforms</a:t>
            </a:r>
          </a:p>
          <a:p>
            <a:pPr marL="342900" indent="-342900">
              <a:buFont typeface="Arial" pitchFamily="34" charset="0"/>
              <a:buChar char="•"/>
            </a:pPr>
            <a:endParaRPr lang="en-US" sz="1400" dirty="0" smtClean="0">
              <a:latin typeface="Calibri" pitchFamily="34" charset="0"/>
              <a:cs typeface="Calibri" pitchFamily="34" charset="0"/>
            </a:endParaRPr>
          </a:p>
          <a:p>
            <a:pPr marL="342900" indent="-342900">
              <a:buFont typeface="Arial" pitchFamily="34" charset="0"/>
              <a:buChar char="•"/>
            </a:pPr>
            <a:r>
              <a:rPr lang="en-US" sz="2000" dirty="0" smtClean="0">
                <a:latin typeface="Calibri" pitchFamily="34" charset="0"/>
                <a:cs typeface="Calibri" pitchFamily="34" charset="0"/>
              </a:rPr>
              <a:t>Waiver applications were approved </a:t>
            </a:r>
            <a:r>
              <a:rPr lang="en-US" sz="2000" dirty="0">
                <a:latin typeface="Calibri" pitchFamily="34" charset="0"/>
                <a:cs typeface="Calibri" pitchFamily="34" charset="0"/>
              </a:rPr>
              <a:t>by the Administration in early February </a:t>
            </a:r>
            <a:r>
              <a:rPr lang="en-US" sz="2000" dirty="0" smtClean="0">
                <a:latin typeface="Calibri" pitchFamily="34" charset="0"/>
                <a:cs typeface="Calibri" pitchFamily="34" charset="0"/>
              </a:rPr>
              <a:t>2012</a:t>
            </a:r>
          </a:p>
          <a:p>
            <a:pPr marL="342900" indent="-342900">
              <a:buFont typeface="Arial" pitchFamily="34" charset="0"/>
              <a:buChar char="•"/>
            </a:pPr>
            <a:endParaRPr lang="en-US" sz="1400" dirty="0" smtClean="0">
              <a:latin typeface="Calibri" pitchFamily="34" charset="0"/>
              <a:cs typeface="Calibri" pitchFamily="34" charset="0"/>
            </a:endParaRPr>
          </a:p>
          <a:p>
            <a:pPr marL="342900" indent="-342900">
              <a:buFont typeface="Arial" pitchFamily="34" charset="0"/>
              <a:buChar char="•"/>
            </a:pPr>
            <a:r>
              <a:rPr lang="en-US" sz="2000" u="sng" dirty="0" smtClean="0">
                <a:latin typeface="Calibri" pitchFamily="34" charset="0"/>
                <a:cs typeface="Calibri" pitchFamily="34" charset="0"/>
              </a:rPr>
              <a:t>Round One States:</a:t>
            </a:r>
            <a:r>
              <a:rPr lang="en-US" sz="2000" dirty="0" smtClean="0">
                <a:latin typeface="Calibri" pitchFamily="34" charset="0"/>
                <a:cs typeface="Calibri" pitchFamily="34" charset="0"/>
              </a:rPr>
              <a:t> </a:t>
            </a:r>
            <a:r>
              <a:rPr lang="en-US" sz="2000" dirty="0">
                <a:latin typeface="Calibri" pitchFamily="34" charset="0"/>
                <a:cs typeface="Calibri" pitchFamily="34" charset="0"/>
              </a:rPr>
              <a:t>Colorado, Florida, Georgia, Indiana, Kentucky, Massachusetts, Minnesota, New Jersey, New Mexico, Oklahoma, and Tennessee </a:t>
            </a:r>
          </a:p>
        </p:txBody>
      </p:sp>
    </p:spTree>
    <p:extLst>
      <p:ext uri="{BB962C8B-B14F-4D97-AF65-F5344CB8AC3E}">
        <p14:creationId xmlns:p14="http://schemas.microsoft.com/office/powerpoint/2010/main" val="3289845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a:solidFill>
                  <a:schemeClr val="accent3">
                    <a:lumMod val="75000"/>
                  </a:schemeClr>
                </a:solidFill>
              </a:rPr>
              <a:t>No Child Left Behind</a:t>
            </a:r>
            <a:r>
              <a:rPr lang="en-US" b="1" dirty="0">
                <a:solidFill>
                  <a:schemeClr val="accent3">
                    <a:lumMod val="75000"/>
                  </a:schemeClr>
                </a:solidFill>
              </a:rPr>
              <a:t> Waivers</a:t>
            </a: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2057400"/>
            <a:ext cx="7772400" cy="4362733"/>
          </a:xfrm>
          <a:prstGeom prst="rect">
            <a:avLst/>
          </a:prstGeom>
        </p:spPr>
        <p:txBody>
          <a:bodyPr wrap="square">
            <a:spAutoFit/>
          </a:bodyPr>
          <a:lstStyle/>
          <a:p>
            <a:r>
              <a:rPr lang="en-US" sz="2400" b="1" cap="all" dirty="0" smtClean="0">
                <a:latin typeface="Calibri" pitchFamily="34" charset="0"/>
                <a:cs typeface="Calibri" pitchFamily="34" charset="0"/>
              </a:rPr>
              <a:t>Round Two</a:t>
            </a:r>
          </a:p>
          <a:p>
            <a:endParaRPr lang="en-US" sz="500" b="1" cap="all" dirty="0">
              <a:latin typeface="Calibri" pitchFamily="34" charset="0"/>
              <a:cs typeface="Calibri" pitchFamily="34" charset="0"/>
            </a:endParaRPr>
          </a:p>
          <a:p>
            <a:pPr marL="285750" indent="-285750">
              <a:buFont typeface="Arial" pitchFamily="34" charset="0"/>
              <a:buChar char="•"/>
            </a:pPr>
            <a:r>
              <a:rPr lang="en-US" sz="2000" dirty="0">
                <a:latin typeface="Calibri" pitchFamily="34" charset="0"/>
                <a:cs typeface="Calibri" pitchFamily="34" charset="0"/>
              </a:rPr>
              <a:t>Twenty-six </a:t>
            </a:r>
            <a:r>
              <a:rPr lang="en-US" sz="2000" dirty="0" smtClean="0">
                <a:latin typeface="Calibri" pitchFamily="34" charset="0"/>
                <a:cs typeface="Calibri" pitchFamily="34" charset="0"/>
              </a:rPr>
              <a:t>states and District of Columbia formally </a:t>
            </a:r>
            <a:r>
              <a:rPr lang="en-US" sz="2000" dirty="0">
                <a:latin typeface="Calibri" pitchFamily="34" charset="0"/>
                <a:cs typeface="Calibri" pitchFamily="34" charset="0"/>
              </a:rPr>
              <a:t>submitted waiver requests in February </a:t>
            </a:r>
            <a:r>
              <a:rPr lang="en-US" sz="2000" dirty="0" smtClean="0">
                <a:latin typeface="Calibri" pitchFamily="34" charset="0"/>
                <a:cs typeface="Calibri" pitchFamily="34" charset="0"/>
              </a:rPr>
              <a:t>2012</a:t>
            </a:r>
          </a:p>
          <a:p>
            <a:pPr marL="285750" indent="-285750">
              <a:buFont typeface="Arial" pitchFamily="34" charset="0"/>
              <a:buChar char="•"/>
            </a:pPr>
            <a:endParaRPr lang="en-US" sz="800" dirty="0" smtClean="0">
              <a:latin typeface="Calibri" pitchFamily="34" charset="0"/>
              <a:cs typeface="Calibri" pitchFamily="34" charset="0"/>
            </a:endParaRPr>
          </a:p>
          <a:p>
            <a:pPr marL="742950" lvl="1" indent="-285750">
              <a:buFont typeface="Arial" pitchFamily="34" charset="0"/>
              <a:buChar char="•"/>
            </a:pPr>
            <a:r>
              <a:rPr lang="en-US" sz="2000" dirty="0" smtClean="0">
                <a:latin typeface="Calibri" pitchFamily="34" charset="0"/>
                <a:cs typeface="Calibri" pitchFamily="34" charset="0"/>
              </a:rPr>
              <a:t>States </a:t>
            </a:r>
            <a:r>
              <a:rPr lang="en-US" sz="2000" dirty="0">
                <a:latin typeface="Calibri" pitchFamily="34" charset="0"/>
                <a:cs typeface="Calibri" pitchFamily="34" charset="0"/>
              </a:rPr>
              <a:t>a</a:t>
            </a:r>
            <a:r>
              <a:rPr lang="en-US" sz="2000" dirty="0" smtClean="0">
                <a:latin typeface="Calibri" pitchFamily="34" charset="0"/>
                <a:cs typeface="Calibri" pitchFamily="34" charset="0"/>
              </a:rPr>
              <a:t>pproved to date: Arkansas, Connecticut, Delaware, Louisiana, Maryland, Missouri, New York, North Carolina, Ohio, Rhode Island, South Dakota, Utah, Virginia, Washington, and Wisconsin</a:t>
            </a:r>
          </a:p>
          <a:p>
            <a:pPr marL="742950" lvl="1" indent="-285750">
              <a:buFont typeface="Arial" pitchFamily="34" charset="0"/>
              <a:buChar char="•"/>
            </a:pPr>
            <a:endParaRPr lang="en-US" sz="1100" dirty="0" smtClean="0">
              <a:latin typeface="Calibri" pitchFamily="34" charset="0"/>
              <a:cs typeface="Calibri" pitchFamily="34" charset="0"/>
            </a:endParaRPr>
          </a:p>
          <a:p>
            <a:pPr marL="742950" lvl="1" indent="-285750">
              <a:buFont typeface="Arial" pitchFamily="34" charset="0"/>
              <a:buChar char="•"/>
            </a:pPr>
            <a:r>
              <a:rPr lang="en-US" sz="2000" dirty="0" smtClean="0">
                <a:latin typeface="Calibri" pitchFamily="34" charset="0"/>
                <a:cs typeface="Calibri" pitchFamily="34" charset="0"/>
              </a:rPr>
              <a:t>Ten states plus the District of Columbia are pending</a:t>
            </a:r>
          </a:p>
          <a:p>
            <a:pPr marL="742950" lvl="1" indent="-285750">
              <a:buFont typeface="Arial" pitchFamily="34" charset="0"/>
              <a:buChar char="•"/>
            </a:pPr>
            <a:endParaRPr lang="en-US" sz="1200" dirty="0" smtClean="0">
              <a:latin typeface="Calibri" pitchFamily="34" charset="0"/>
              <a:cs typeface="Calibri" pitchFamily="34" charset="0"/>
            </a:endParaRPr>
          </a:p>
          <a:p>
            <a:pPr marL="742950" lvl="1" indent="-285750">
              <a:buFont typeface="Arial" pitchFamily="34" charset="0"/>
              <a:buChar char="•"/>
            </a:pPr>
            <a:r>
              <a:rPr lang="en-US" sz="2000" dirty="0" smtClean="0">
                <a:latin typeface="Calibri" pitchFamily="34" charset="0"/>
                <a:cs typeface="Calibri" pitchFamily="34" charset="0"/>
              </a:rPr>
              <a:t>Fourteen states have not requested waivers and may apply by </a:t>
            </a:r>
            <a:r>
              <a:rPr lang="en-US" sz="2000" dirty="0">
                <a:latin typeface="Calibri" pitchFamily="34" charset="0"/>
                <a:cs typeface="Calibri" pitchFamily="34" charset="0"/>
              </a:rPr>
              <a:t>September </a:t>
            </a:r>
            <a:r>
              <a:rPr lang="en-US" sz="2000" dirty="0" smtClean="0">
                <a:latin typeface="Calibri" pitchFamily="34" charset="0"/>
                <a:cs typeface="Calibri" pitchFamily="34" charset="0"/>
              </a:rPr>
              <a:t>6, 2012</a:t>
            </a:r>
            <a:r>
              <a:rPr lang="en-US" sz="2000" dirty="0">
                <a:latin typeface="Calibri" pitchFamily="34" charset="0"/>
                <a:cs typeface="Calibri" pitchFamily="34" charset="0"/>
              </a:rPr>
              <a:t>. </a:t>
            </a:r>
            <a:endParaRPr lang="en-US" sz="2000" dirty="0" smtClean="0">
              <a:latin typeface="Calibri" pitchFamily="34" charset="0"/>
              <a:cs typeface="Calibri" pitchFamily="34" charset="0"/>
            </a:endParaRPr>
          </a:p>
          <a:p>
            <a:pPr marL="285750" indent="-285750">
              <a:buFont typeface="Arial" pitchFamily="34" charset="0"/>
              <a:buChar char="•"/>
            </a:pPr>
            <a:endParaRPr lang="en-US" sz="900" dirty="0" smtClean="0">
              <a:latin typeface="Calibri" pitchFamily="34" charset="0"/>
              <a:cs typeface="Calibri" pitchFamily="34" charset="0"/>
            </a:endParaRPr>
          </a:p>
          <a:p>
            <a:endParaRPr lang="en-US" sz="1050" dirty="0" smtClean="0">
              <a:latin typeface="Calibri" pitchFamily="34" charset="0"/>
              <a:cs typeface="Calibri" pitchFamily="34" charset="0"/>
            </a:endParaRPr>
          </a:p>
          <a:p>
            <a:r>
              <a:rPr lang="en-US" sz="1900" b="1" dirty="0" smtClean="0">
                <a:latin typeface="Calibri" pitchFamily="34" charset="0"/>
                <a:cs typeface="Calibri" pitchFamily="34" charset="0"/>
              </a:rPr>
              <a:t>Local waivers for districts in non-participating states are still up in the air</a:t>
            </a:r>
            <a:endParaRPr lang="en-US" sz="1900" b="1" dirty="0">
              <a:latin typeface="Calibri" pitchFamily="34" charset="0"/>
              <a:cs typeface="Calibri" pitchFamily="34" charset="0"/>
            </a:endParaRPr>
          </a:p>
        </p:txBody>
      </p:sp>
    </p:spTree>
    <p:extLst>
      <p:ext uri="{BB962C8B-B14F-4D97-AF65-F5344CB8AC3E}">
        <p14:creationId xmlns:p14="http://schemas.microsoft.com/office/powerpoint/2010/main" val="4170725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a:solidFill>
                  <a:schemeClr val="accent3">
                    <a:lumMod val="75000"/>
                  </a:schemeClr>
                </a:solidFill>
              </a:rPr>
              <a:t>No Child Left Behind</a:t>
            </a:r>
            <a:r>
              <a:rPr lang="en-US" b="1" dirty="0">
                <a:solidFill>
                  <a:schemeClr val="accent3">
                    <a:lumMod val="75000"/>
                  </a:schemeClr>
                </a:solidFill>
              </a:rPr>
              <a:t> Waivers</a:t>
            </a: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981200"/>
            <a:ext cx="7772400" cy="4478149"/>
          </a:xfrm>
          <a:prstGeom prst="rect">
            <a:avLst/>
          </a:prstGeom>
        </p:spPr>
        <p:txBody>
          <a:bodyPr wrap="square">
            <a:spAutoFit/>
          </a:bodyPr>
          <a:lstStyle/>
          <a:p>
            <a:r>
              <a:rPr lang="en-US" sz="2400" b="1" cap="all" dirty="0" smtClean="0">
                <a:latin typeface="Calibri" pitchFamily="34" charset="0"/>
                <a:cs typeface="Calibri" pitchFamily="34" charset="0"/>
              </a:rPr>
              <a:t>Principles for Waiver applications:</a:t>
            </a:r>
          </a:p>
          <a:p>
            <a:endParaRPr lang="en-US" sz="800" b="1" cap="all" dirty="0">
              <a:latin typeface="Calibri" pitchFamily="34" charset="0"/>
              <a:cs typeface="Calibri" pitchFamily="34" charset="0"/>
            </a:endParaRPr>
          </a:p>
          <a:p>
            <a:r>
              <a:rPr lang="en-US" sz="2000" u="sng" dirty="0" smtClean="0">
                <a:latin typeface="Calibri" pitchFamily="34" charset="0"/>
                <a:cs typeface="Calibri" pitchFamily="34" charset="0"/>
              </a:rPr>
              <a:t>Principle 1:</a:t>
            </a:r>
            <a:r>
              <a:rPr lang="en-US" sz="2000" dirty="0" smtClean="0">
                <a:latin typeface="Calibri" pitchFamily="34" charset="0"/>
                <a:cs typeface="Calibri" pitchFamily="34" charset="0"/>
              </a:rPr>
              <a:t> College and Career-Ready Expectations for All Students, including adopting higher standards and high-quality assessments to measure growth</a:t>
            </a:r>
          </a:p>
          <a:p>
            <a:endParaRPr lang="en-US" sz="600" u="sng" dirty="0" smtClean="0">
              <a:latin typeface="Calibri" pitchFamily="34" charset="0"/>
              <a:cs typeface="Calibri" pitchFamily="34" charset="0"/>
            </a:endParaRPr>
          </a:p>
          <a:p>
            <a:r>
              <a:rPr lang="en-US" sz="2000" u="sng" dirty="0" smtClean="0">
                <a:latin typeface="Calibri" pitchFamily="34" charset="0"/>
                <a:cs typeface="Calibri" pitchFamily="34" charset="0"/>
              </a:rPr>
              <a:t>Principle 2:</a:t>
            </a:r>
            <a:r>
              <a:rPr lang="en-US" sz="2000" dirty="0" smtClean="0">
                <a:latin typeface="Calibri" pitchFamily="34" charset="0"/>
                <a:cs typeface="Calibri" pitchFamily="34" charset="0"/>
              </a:rPr>
              <a:t> Differentiated Recognition, Accountability and Support, including (a) a differentiated accountability and support system; (b) ambitious annual measurable objectives (to replace AYP targets); (c)Priority (state bottom 5%), Focus (state bottom 10% with greatest gaps), and Reward Schools; (d) incentives and supports for other Title I schools and (e) capacity building</a:t>
            </a:r>
          </a:p>
          <a:p>
            <a:endParaRPr lang="en-US" sz="700" u="sng" dirty="0" smtClean="0">
              <a:latin typeface="Calibri" pitchFamily="34" charset="0"/>
              <a:cs typeface="Calibri" pitchFamily="34" charset="0"/>
            </a:endParaRPr>
          </a:p>
          <a:p>
            <a:r>
              <a:rPr lang="en-US" sz="2000" u="sng" dirty="0" smtClean="0">
                <a:latin typeface="Calibri" pitchFamily="34" charset="0"/>
                <a:cs typeface="Calibri" pitchFamily="34" charset="0"/>
              </a:rPr>
              <a:t>Principle 3:</a:t>
            </a:r>
            <a:r>
              <a:rPr lang="en-US" sz="2000" dirty="0" smtClean="0">
                <a:latin typeface="Calibri" pitchFamily="34" charset="0"/>
                <a:cs typeface="Calibri" pitchFamily="34" charset="0"/>
              </a:rPr>
              <a:t> Supporting Effective Instruction and Leadership, including adopting and implementing teacher and principal evaluation and support systems (state frameworks)</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2625561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endParaRPr lang="en-US" b="1" dirty="0">
              <a:solidFill>
                <a:schemeClr val="accent3">
                  <a:lumMod val="75000"/>
                </a:schemeClr>
              </a:solidFill>
            </a:endParaRPr>
          </a:p>
        </p:txBody>
      </p:sp>
      <p:sp>
        <p:nvSpPr>
          <p:cNvPr id="3" name="Content Placeholder 2"/>
          <p:cNvSpPr>
            <a:spLocks noGrp="1"/>
          </p:cNvSpPr>
          <p:nvPr>
            <p:ph sz="quarter" idx="1"/>
          </p:nvPr>
        </p:nvSpPr>
        <p:spPr>
          <a:xfrm>
            <a:off x="457200" y="1752600"/>
            <a:ext cx="8229600" cy="4703136"/>
          </a:xfrm>
        </p:spPr>
        <p:txBody>
          <a:bodyPr>
            <a:normAutofit/>
          </a:bodyPr>
          <a:lstStyle/>
          <a:p>
            <a:pPr algn="ctr">
              <a:buNone/>
            </a:pPr>
            <a:endParaRPr lang="en-US" sz="4000" b="1" dirty="0" smtClean="0">
              <a:latin typeface="Calibri" pitchFamily="34" charset="0"/>
              <a:cs typeface="Calibri" pitchFamily="34" charset="0"/>
            </a:endParaRPr>
          </a:p>
          <a:p>
            <a:pPr algn="ctr">
              <a:buNone/>
            </a:pPr>
            <a:r>
              <a:rPr lang="en-US" sz="4000" b="1" i="1" dirty="0" smtClean="0">
                <a:latin typeface="Calibri" pitchFamily="34" charset="0"/>
                <a:cs typeface="Calibri" pitchFamily="34" charset="0"/>
              </a:rPr>
              <a:t>District Race to the Top</a:t>
            </a:r>
          </a:p>
          <a:p>
            <a:pPr algn="ctr">
              <a:buNone/>
            </a:pPr>
            <a:endParaRPr lang="en-US" sz="1200" b="1" dirty="0" smtClean="0"/>
          </a:p>
          <a:p>
            <a:pPr algn="ctr">
              <a:buNone/>
            </a:pPr>
            <a:endParaRPr lang="en-US" sz="1200" b="1" dirty="0" smtClean="0"/>
          </a:p>
          <a:p>
            <a:pPr algn="ctr">
              <a:buNone/>
            </a:pPr>
            <a:endParaRPr lang="en-US" sz="1200" b="1" dirty="0" smtClean="0"/>
          </a:p>
          <a:p>
            <a:pPr>
              <a:buNone/>
            </a:pPr>
            <a:endParaRPr lang="en-US" sz="29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254971"/>
            <a:ext cx="802689" cy="924235"/>
          </a:xfrm>
          <a:prstGeom prst="rect">
            <a:avLst/>
          </a:prstGeom>
        </p:spPr>
      </p:pic>
    </p:spTree>
    <p:extLst>
      <p:ext uri="{BB962C8B-B14F-4D97-AF65-F5344CB8AC3E}">
        <p14:creationId xmlns:p14="http://schemas.microsoft.com/office/powerpoint/2010/main" val="3490768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101123"/>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cap="all" dirty="0" smtClean="0">
                <a:latin typeface="Calibri" pitchFamily="34" charset="0"/>
                <a:cs typeface="Calibri" pitchFamily="34" charset="0"/>
              </a:rPr>
              <a:t>In General </a:t>
            </a:r>
            <a:r>
              <a:rPr lang="en-US" sz="2000" dirty="0" smtClean="0">
                <a:latin typeface="Calibri" pitchFamily="34" charset="0"/>
                <a:cs typeface="Calibri" pitchFamily="34" charset="0"/>
              </a:rPr>
              <a:t>—</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$400 million available for approximately 20 </a:t>
            </a:r>
            <a:r>
              <a:rPr lang="en-US" sz="2000" dirty="0" smtClean="0">
                <a:latin typeface="Calibri" pitchFamily="34" charset="0"/>
                <a:cs typeface="Calibri" pitchFamily="34" charset="0"/>
              </a:rPr>
              <a:t>D-RTTT </a:t>
            </a:r>
            <a:r>
              <a:rPr lang="en-US" sz="2000" dirty="0">
                <a:latin typeface="Calibri" pitchFamily="34" charset="0"/>
                <a:cs typeface="Calibri" pitchFamily="34" charset="0"/>
              </a:rPr>
              <a:t>grants</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Designed to incentivize comprehensive reform and innovation in </a:t>
            </a:r>
            <a:r>
              <a:rPr lang="en-US" sz="2000" dirty="0" smtClean="0">
                <a:latin typeface="Calibri" pitchFamily="34" charset="0"/>
                <a:cs typeface="Calibri" pitchFamily="34" charset="0"/>
              </a:rPr>
              <a:t>elementary and secondary </a:t>
            </a:r>
            <a:r>
              <a:rPr lang="en-US" sz="2000" dirty="0">
                <a:latin typeface="Calibri" pitchFamily="34" charset="0"/>
                <a:cs typeface="Calibri" pitchFamily="34" charset="0"/>
              </a:rPr>
              <a:t>education</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Focused on enabling students to graduate college and career-ready through implementation of personalized student-focused approaches to differentiated instruction, using collaborative, data-based strategies, and 21st century tools to deliver instruction and supports</a:t>
            </a:r>
          </a:p>
        </p:txBody>
      </p:sp>
    </p:spTree>
    <p:extLst>
      <p:ext uri="{BB962C8B-B14F-4D97-AF65-F5344CB8AC3E}">
        <p14:creationId xmlns:p14="http://schemas.microsoft.com/office/powerpoint/2010/main" val="199703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716676"/>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cap="all" dirty="0" smtClean="0">
                <a:latin typeface="Calibri" pitchFamily="34" charset="0"/>
                <a:cs typeface="Calibri" pitchFamily="34" charset="0"/>
              </a:rPr>
              <a:t>Eligibility</a:t>
            </a:r>
            <a:r>
              <a:rPr lang="en-US" sz="2000" dirty="0" smtClean="0">
                <a:latin typeface="Calibri" pitchFamily="34" charset="0"/>
                <a:cs typeface="Calibri" pitchFamily="34" charset="0"/>
              </a:rPr>
              <a:t> —</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School districts or consortia of school districts</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Application may cover all schools or a portion of schools (e.g. lowest-performing, feeder patterns, early grades, or secondary math)</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Minimum of 2500 students and at least 40 percent FRPL low-income eligibility</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Districts may participate in only one RTTT-D application (separately or in a consortium)</a:t>
            </a:r>
          </a:p>
          <a:p>
            <a:pPr marL="342900" indent="-342900">
              <a:buFont typeface="Arial" pitchFamily="34" charset="0"/>
              <a:buChar char="•"/>
            </a:pP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2013690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101123"/>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cap="all" dirty="0" smtClean="0">
                <a:latin typeface="Calibri" pitchFamily="34" charset="0"/>
                <a:cs typeface="Calibri" pitchFamily="34" charset="0"/>
              </a:rPr>
              <a:t>Eligibility</a:t>
            </a:r>
            <a:r>
              <a:rPr lang="en-US" sz="2000" dirty="0" smtClean="0">
                <a:latin typeface="Calibri" pitchFamily="34" charset="0"/>
                <a:cs typeface="Calibri" pitchFamily="34" charset="0"/>
              </a:rPr>
              <a:t> (continued)—</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Commitment to implement a teacher, principal, superintendent and school board evaluation system no later than school year 2014-15</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Demonstrate to robust data system that at minimum has a teacher-student match and the ability to match student level P-12 and higher education data</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Requires the signatures of the LEA’s superintendent, school board, and local union/association president</a:t>
            </a:r>
          </a:p>
        </p:txBody>
      </p:sp>
    </p:spTree>
    <p:extLst>
      <p:ext uri="{BB962C8B-B14F-4D97-AF65-F5344CB8AC3E}">
        <p14:creationId xmlns:p14="http://schemas.microsoft.com/office/powerpoint/2010/main" val="2498120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101123"/>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cap="all" dirty="0" smtClean="0">
                <a:latin typeface="Calibri" pitchFamily="34" charset="0"/>
                <a:cs typeface="Calibri" pitchFamily="34" charset="0"/>
              </a:rPr>
              <a:t>Other Requirements</a:t>
            </a:r>
            <a:r>
              <a:rPr lang="en-US" sz="2000" dirty="0" smtClean="0">
                <a:latin typeface="Calibri" pitchFamily="34" charset="0"/>
                <a:cs typeface="Calibri" pitchFamily="34" charset="0"/>
              </a:rPr>
              <a:t>—</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Five day opportunity for state comment and LEA response </a:t>
            </a:r>
          </a:p>
          <a:p>
            <a:pPr marL="342900" indent="-342900">
              <a:buFont typeface="Arial" pitchFamily="34" charset="0"/>
              <a:buChar char="•"/>
            </a:pPr>
            <a:r>
              <a:rPr lang="en-US" sz="2000" dirty="0">
                <a:latin typeface="Calibri" pitchFamily="34" charset="0"/>
                <a:cs typeface="Calibri" pitchFamily="34" charset="0"/>
              </a:rPr>
              <a:t>Five day opportunity for Mayor, City or Town Administrator comment and LEA response  </a:t>
            </a:r>
          </a:p>
          <a:p>
            <a:pPr marL="342900" indent="-342900">
              <a:buFont typeface="Arial" pitchFamily="34" charset="0"/>
              <a:buChar char="•"/>
            </a:pPr>
            <a:r>
              <a:rPr lang="en-US" sz="2000" dirty="0">
                <a:latin typeface="Calibri" pitchFamily="34" charset="0"/>
                <a:cs typeface="Calibri" pitchFamily="34" charset="0"/>
              </a:rPr>
              <a:t>MOU </a:t>
            </a:r>
            <a:r>
              <a:rPr lang="en-US" sz="2000" dirty="0" smtClean="0">
                <a:latin typeface="Calibri" pitchFamily="34" charset="0"/>
                <a:cs typeface="Calibri" pitchFamily="34" charset="0"/>
              </a:rPr>
              <a:t>required for </a:t>
            </a:r>
            <a:r>
              <a:rPr lang="en-US" sz="2000" dirty="0">
                <a:latin typeface="Calibri" pitchFamily="34" charset="0"/>
                <a:cs typeface="Calibri" pitchFamily="34" charset="0"/>
              </a:rPr>
              <a:t>consortia application  </a:t>
            </a:r>
          </a:p>
          <a:p>
            <a:pPr marL="342900" indent="-342900">
              <a:buFont typeface="Arial" pitchFamily="34" charset="0"/>
              <a:buChar char="•"/>
            </a:pPr>
            <a:r>
              <a:rPr lang="en-US" sz="2000" dirty="0">
                <a:latin typeface="Calibri" pitchFamily="34" charset="0"/>
                <a:cs typeface="Calibri" pitchFamily="34" charset="0"/>
              </a:rPr>
              <a:t>Districts with discipline or expulsion over-representation will be required to conduct a district assessment and develop a remedial plan.  </a:t>
            </a:r>
          </a:p>
          <a:p>
            <a:pPr marL="342900" indent="-342900">
              <a:buFont typeface="Arial" pitchFamily="34" charset="0"/>
              <a:buChar char="•"/>
            </a:pPr>
            <a:r>
              <a:rPr lang="en-US" sz="2000" dirty="0">
                <a:latin typeface="Calibri" pitchFamily="34" charset="0"/>
                <a:cs typeface="Calibri" pitchFamily="34" charset="0"/>
              </a:rPr>
              <a:t>Individual school plans must be developed within 100 days of the grant award.</a:t>
            </a:r>
          </a:p>
        </p:txBody>
      </p:sp>
    </p:spTree>
    <p:extLst>
      <p:ext uri="{BB962C8B-B14F-4D97-AF65-F5344CB8AC3E}">
        <p14:creationId xmlns:p14="http://schemas.microsoft.com/office/powerpoint/2010/main" val="953166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905000"/>
            <a:ext cx="8153400" cy="4114800"/>
          </a:xfrm>
        </p:spPr>
        <p:txBody>
          <a:bodyPr>
            <a:normAutofit/>
          </a:bodyPr>
          <a:lstStyle/>
          <a:p>
            <a:pPr algn="ctr">
              <a:buNone/>
            </a:pPr>
            <a:endParaRPr lang="en-US" sz="3200" b="1" dirty="0" smtClean="0">
              <a:latin typeface="Calibri" pitchFamily="34" charset="0"/>
              <a:cs typeface="Calibri" pitchFamily="34" charset="0"/>
            </a:endParaRPr>
          </a:p>
          <a:p>
            <a:pPr algn="ctr">
              <a:buNone/>
            </a:pPr>
            <a:r>
              <a:rPr lang="en-US" sz="4800" b="1" dirty="0" smtClean="0">
                <a:latin typeface="Calibri" pitchFamily="34" charset="0"/>
                <a:cs typeface="Calibri" pitchFamily="34" charset="0"/>
              </a:rPr>
              <a:t>BUDGET AND </a:t>
            </a:r>
          </a:p>
          <a:p>
            <a:pPr algn="ctr">
              <a:buNone/>
            </a:pPr>
            <a:r>
              <a:rPr lang="en-US" sz="4800" b="1" dirty="0" smtClean="0">
                <a:latin typeface="Calibri" pitchFamily="34" charset="0"/>
                <a:cs typeface="Calibri" pitchFamily="34" charset="0"/>
              </a:rPr>
              <a:t>APPROPRIATIONS</a:t>
            </a:r>
          </a:p>
          <a:p>
            <a:pPr algn="ctr">
              <a:buNone/>
            </a:pPr>
            <a:endParaRPr lang="en-US" sz="4000" b="1" dirty="0" smtClean="0"/>
          </a:p>
          <a:p>
            <a:pPr algn="ctr">
              <a:buNone/>
            </a:pPr>
            <a:endParaRPr lang="en-US" sz="4000" b="1" dirty="0" smtClean="0"/>
          </a:p>
          <a:p>
            <a:pPr algn="ctr">
              <a:buNone/>
            </a:pPr>
            <a:endParaRPr lang="en-US" sz="4000" b="1" dirty="0" smtClean="0"/>
          </a:p>
          <a:p>
            <a:pPr algn="ctr">
              <a:buNone/>
            </a:pPr>
            <a:endParaRPr lang="en-US" sz="4000" b="1" dirty="0" smtClean="0"/>
          </a:p>
          <a:p>
            <a:pPr algn="ctr">
              <a:buNone/>
            </a:pPr>
            <a:endParaRPr lang="en-US" sz="40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254971"/>
            <a:ext cx="802689" cy="924235"/>
          </a:xfrm>
          <a:prstGeom prst="rect">
            <a:avLst/>
          </a:prstGeom>
        </p:spPr>
      </p:pic>
    </p:spTree>
    <p:extLst>
      <p:ext uri="{BB962C8B-B14F-4D97-AF65-F5344CB8AC3E}">
        <p14:creationId xmlns:p14="http://schemas.microsoft.com/office/powerpoint/2010/main" val="3553804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3608680"/>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a:latin typeface="Calibri" pitchFamily="34" charset="0"/>
                <a:cs typeface="Calibri" pitchFamily="34" charset="0"/>
              </a:rPr>
              <a:t>ABSOLUTE PRIORITY -- PERSONALIZED LEARNING ENVIRONMENT(S)</a:t>
            </a:r>
          </a:p>
          <a:p>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Address how </a:t>
            </a:r>
            <a:r>
              <a:rPr lang="en-US" sz="2000" dirty="0" smtClean="0">
                <a:latin typeface="Calibri" pitchFamily="34" charset="0"/>
                <a:cs typeface="Calibri" pitchFamily="34" charset="0"/>
              </a:rPr>
              <a:t>you will create </a:t>
            </a:r>
            <a:r>
              <a:rPr lang="en-US" sz="2000" dirty="0">
                <a:latin typeface="Calibri" pitchFamily="34" charset="0"/>
                <a:cs typeface="Calibri" pitchFamily="34" charset="0"/>
              </a:rPr>
              <a:t>student-centered learning environments, including the use of a personalized learning </a:t>
            </a:r>
            <a:r>
              <a:rPr lang="en-US" sz="2000" dirty="0" smtClean="0">
                <a:latin typeface="Calibri" pitchFamily="34" charset="0"/>
                <a:cs typeface="Calibri" pitchFamily="34" charset="0"/>
              </a:rPr>
              <a:t>plan, using </a:t>
            </a:r>
            <a:r>
              <a:rPr lang="en-US" sz="2000" dirty="0">
                <a:latin typeface="Calibri" pitchFamily="34" charset="0"/>
                <a:cs typeface="Calibri" pitchFamily="34" charset="0"/>
              </a:rPr>
              <a:t>the four core educational reform areas of </a:t>
            </a:r>
            <a:r>
              <a:rPr lang="en-US" sz="2000" dirty="0" smtClean="0">
                <a:latin typeface="Calibri" pitchFamily="34" charset="0"/>
                <a:cs typeface="Calibri" pitchFamily="34" charset="0"/>
              </a:rPr>
              <a:t>state Race to the Top:</a:t>
            </a:r>
          </a:p>
          <a:p>
            <a:pPr marL="800100" lvl="1" indent="-342900">
              <a:buFont typeface="Arial" pitchFamily="34" charset="0"/>
              <a:buChar char="•"/>
            </a:pPr>
            <a:r>
              <a:rPr lang="en-US" sz="2000" dirty="0" smtClean="0">
                <a:latin typeface="Calibri" pitchFamily="34" charset="0"/>
                <a:cs typeface="Calibri" pitchFamily="34" charset="0"/>
              </a:rPr>
              <a:t>College and Career Ready </a:t>
            </a:r>
            <a:r>
              <a:rPr lang="en-US" sz="2000" dirty="0">
                <a:latin typeface="Calibri" pitchFamily="34" charset="0"/>
                <a:cs typeface="Calibri" pitchFamily="34" charset="0"/>
              </a:rPr>
              <a:t>standards and </a:t>
            </a:r>
            <a:r>
              <a:rPr lang="en-US" sz="2000" dirty="0" smtClean="0">
                <a:latin typeface="Calibri" pitchFamily="34" charset="0"/>
                <a:cs typeface="Calibri" pitchFamily="34" charset="0"/>
              </a:rPr>
              <a:t>assessments</a:t>
            </a:r>
          </a:p>
          <a:p>
            <a:pPr marL="800100" lvl="1" indent="-342900">
              <a:buFont typeface="Arial" pitchFamily="34" charset="0"/>
              <a:buChar char="•"/>
            </a:pPr>
            <a:r>
              <a:rPr lang="en-US" sz="2000" dirty="0" smtClean="0">
                <a:latin typeface="Calibri" pitchFamily="34" charset="0"/>
                <a:cs typeface="Calibri" pitchFamily="34" charset="0"/>
              </a:rPr>
              <a:t>Data systems</a:t>
            </a:r>
          </a:p>
          <a:p>
            <a:pPr marL="800100" lvl="1" indent="-342900">
              <a:buFont typeface="Arial" pitchFamily="34" charset="0"/>
              <a:buChar char="•"/>
            </a:pPr>
            <a:r>
              <a:rPr lang="en-US" sz="2000" dirty="0">
                <a:latin typeface="Calibri" pitchFamily="34" charset="0"/>
                <a:cs typeface="Calibri" pitchFamily="34" charset="0"/>
              </a:rPr>
              <a:t>E</a:t>
            </a:r>
            <a:r>
              <a:rPr lang="en-US" sz="2000" dirty="0" smtClean="0">
                <a:latin typeface="Calibri" pitchFamily="34" charset="0"/>
                <a:cs typeface="Calibri" pitchFamily="34" charset="0"/>
              </a:rPr>
              <a:t>ffective </a:t>
            </a:r>
            <a:r>
              <a:rPr lang="en-US" sz="2000" dirty="0">
                <a:latin typeface="Calibri" pitchFamily="34" charset="0"/>
                <a:cs typeface="Calibri" pitchFamily="34" charset="0"/>
              </a:rPr>
              <a:t>teachers and </a:t>
            </a:r>
            <a:r>
              <a:rPr lang="en-US" sz="2000" dirty="0" smtClean="0">
                <a:latin typeface="Calibri" pitchFamily="34" charset="0"/>
                <a:cs typeface="Calibri" pitchFamily="34" charset="0"/>
              </a:rPr>
              <a:t>principals</a:t>
            </a:r>
          </a:p>
          <a:p>
            <a:pPr marL="800100" lvl="1" indent="-342900">
              <a:buFont typeface="Arial" pitchFamily="34" charset="0"/>
              <a:buChar char="•"/>
            </a:pPr>
            <a:r>
              <a:rPr lang="en-US" sz="2000" dirty="0">
                <a:latin typeface="Calibri" pitchFamily="34" charset="0"/>
                <a:cs typeface="Calibri" pitchFamily="34" charset="0"/>
              </a:rPr>
              <a:t>S</a:t>
            </a:r>
            <a:r>
              <a:rPr lang="en-US" sz="2000" dirty="0" smtClean="0">
                <a:latin typeface="Calibri" pitchFamily="34" charset="0"/>
                <a:cs typeface="Calibri" pitchFamily="34" charset="0"/>
              </a:rPr>
              <a:t>upporting </a:t>
            </a:r>
            <a:r>
              <a:rPr lang="en-US" sz="2000" dirty="0">
                <a:latin typeface="Calibri" pitchFamily="34" charset="0"/>
                <a:cs typeface="Calibri" pitchFamily="34" charset="0"/>
              </a:rPr>
              <a:t>struggling </a:t>
            </a:r>
            <a:r>
              <a:rPr lang="en-US" sz="2000" dirty="0" smtClean="0">
                <a:latin typeface="Calibri" pitchFamily="34" charset="0"/>
                <a:cs typeface="Calibri" pitchFamily="34" charset="0"/>
              </a:rPr>
              <a:t>schools</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4011309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3608680"/>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a:latin typeface="Calibri" pitchFamily="34" charset="0"/>
                <a:cs typeface="Calibri" pitchFamily="34" charset="0"/>
              </a:rPr>
              <a:t>COMPETITIVE PREFERENCE PRIORITY</a:t>
            </a:r>
          </a:p>
          <a:p>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Extent to which public and private resources are integrated to augment the schools’ core resources by providing additional student and family supports, including partnerships with public and private organization such as public health, after-school, social services, businesses, civic groups, CBOs, early learning programs and post-secondary institutions to support the personalized learning plan under the Absolute Priority</a:t>
            </a:r>
          </a:p>
        </p:txBody>
      </p:sp>
    </p:spTree>
    <p:extLst>
      <p:ext uri="{BB962C8B-B14F-4D97-AF65-F5344CB8AC3E}">
        <p14:creationId xmlns:p14="http://schemas.microsoft.com/office/powerpoint/2010/main" val="1219993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2685351"/>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a:latin typeface="Calibri" pitchFamily="34" charset="0"/>
                <a:cs typeface="Calibri" pitchFamily="34" charset="0"/>
              </a:rPr>
              <a:t>APPLICATION CATEGORIES</a:t>
            </a:r>
          </a:p>
          <a:p>
            <a:endParaRPr lang="en-US" sz="2000" dirty="0">
              <a:latin typeface="Calibri" pitchFamily="34" charset="0"/>
              <a:cs typeface="Calibri" pitchFamily="34" charset="0"/>
            </a:endParaRPr>
          </a:p>
          <a:p>
            <a:pPr marL="342900" indent="-342900">
              <a:buFont typeface="Arial" pitchFamily="34" charset="0"/>
              <a:buChar char="•"/>
            </a:pPr>
            <a:r>
              <a:rPr lang="en-US" sz="2000" dirty="0" smtClean="0">
                <a:latin typeface="Calibri" pitchFamily="34" charset="0"/>
                <a:cs typeface="Calibri" pitchFamily="34" charset="0"/>
              </a:rPr>
              <a:t>School Districts </a:t>
            </a:r>
            <a:r>
              <a:rPr lang="en-US" sz="2000" dirty="0">
                <a:latin typeface="Calibri" pitchFamily="34" charset="0"/>
                <a:cs typeface="Calibri" pitchFamily="34" charset="0"/>
              </a:rPr>
              <a:t>in </a:t>
            </a:r>
            <a:r>
              <a:rPr lang="en-US" sz="2000" dirty="0" smtClean="0">
                <a:latin typeface="Calibri" pitchFamily="34" charset="0"/>
                <a:cs typeface="Calibri" pitchFamily="34" charset="0"/>
              </a:rPr>
              <a:t>Race to the Top </a:t>
            </a:r>
            <a:r>
              <a:rPr lang="en-US" sz="2000" dirty="0">
                <a:latin typeface="Calibri" pitchFamily="34" charset="0"/>
                <a:cs typeface="Calibri" pitchFamily="34" charset="0"/>
              </a:rPr>
              <a:t>States</a:t>
            </a:r>
          </a:p>
          <a:p>
            <a:pPr marL="342900" indent="-342900">
              <a:buFont typeface="Arial" pitchFamily="34" charset="0"/>
              <a:buChar char="•"/>
            </a:pPr>
            <a:r>
              <a:rPr lang="en-US" sz="2000" dirty="0">
                <a:latin typeface="Calibri" pitchFamily="34" charset="0"/>
                <a:cs typeface="Calibri" pitchFamily="34" charset="0"/>
              </a:rPr>
              <a:t>Rural LEAs in </a:t>
            </a:r>
            <a:r>
              <a:rPr lang="en-US" sz="2000" dirty="0" smtClean="0">
                <a:latin typeface="Calibri" pitchFamily="34" charset="0"/>
                <a:cs typeface="Calibri" pitchFamily="34" charset="0"/>
              </a:rPr>
              <a:t>Race to the Top </a:t>
            </a:r>
            <a:r>
              <a:rPr lang="en-US" sz="2000" dirty="0">
                <a:latin typeface="Calibri" pitchFamily="34" charset="0"/>
                <a:cs typeface="Calibri" pitchFamily="34" charset="0"/>
              </a:rPr>
              <a:t>States</a:t>
            </a:r>
          </a:p>
          <a:p>
            <a:pPr marL="342900" indent="-342900">
              <a:buFont typeface="Arial" pitchFamily="34" charset="0"/>
              <a:buChar char="•"/>
            </a:pPr>
            <a:r>
              <a:rPr lang="en-US" sz="2000" dirty="0" smtClean="0">
                <a:latin typeface="Calibri" pitchFamily="34" charset="0"/>
                <a:cs typeface="Calibri" pitchFamily="34" charset="0"/>
              </a:rPr>
              <a:t>School Districts in non-Race to the Top </a:t>
            </a:r>
            <a:r>
              <a:rPr lang="en-US" sz="2000" dirty="0">
                <a:latin typeface="Calibri" pitchFamily="34" charset="0"/>
                <a:cs typeface="Calibri" pitchFamily="34" charset="0"/>
              </a:rPr>
              <a:t>States</a:t>
            </a:r>
          </a:p>
          <a:p>
            <a:pPr marL="342900" indent="-342900">
              <a:buFont typeface="Arial" pitchFamily="34" charset="0"/>
              <a:buChar char="•"/>
            </a:pPr>
            <a:r>
              <a:rPr lang="en-US" sz="2000" dirty="0">
                <a:latin typeface="Calibri" pitchFamily="34" charset="0"/>
                <a:cs typeface="Calibri" pitchFamily="34" charset="0"/>
              </a:rPr>
              <a:t>Rural LEAs in </a:t>
            </a:r>
            <a:r>
              <a:rPr lang="en-US" sz="2000" dirty="0" smtClean="0">
                <a:latin typeface="Calibri" pitchFamily="34" charset="0"/>
                <a:cs typeface="Calibri" pitchFamily="34" charset="0"/>
              </a:rPr>
              <a:t>non-Race to the Top </a:t>
            </a:r>
            <a:r>
              <a:rPr lang="en-US" sz="2000" dirty="0">
                <a:latin typeface="Calibri" pitchFamily="34" charset="0"/>
                <a:cs typeface="Calibri" pitchFamily="34" charset="0"/>
              </a:rPr>
              <a:t>States</a:t>
            </a:r>
          </a:p>
        </p:txBody>
      </p:sp>
    </p:spTree>
    <p:extLst>
      <p:ext uri="{BB962C8B-B14F-4D97-AF65-F5344CB8AC3E}">
        <p14:creationId xmlns:p14="http://schemas.microsoft.com/office/powerpoint/2010/main" val="1577086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3916457"/>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a:latin typeface="Calibri" pitchFamily="34" charset="0"/>
                <a:cs typeface="Calibri" pitchFamily="34" charset="0"/>
              </a:rPr>
              <a:t>RANGE OF GRANT AWARDS</a:t>
            </a:r>
          </a:p>
          <a:p>
            <a:endParaRPr lang="en-US" sz="2000" dirty="0">
              <a:latin typeface="Calibri" pitchFamily="34" charset="0"/>
              <a:cs typeface="Calibri" pitchFamily="34" charset="0"/>
            </a:endParaRPr>
          </a:p>
          <a:p>
            <a:pPr marL="800100" lvl="1" indent="-342900">
              <a:buFont typeface="Arial" pitchFamily="34" charset="0"/>
              <a:buChar char="•"/>
            </a:pPr>
            <a:r>
              <a:rPr lang="en-US" sz="2000" dirty="0" smtClean="0">
                <a:latin typeface="Calibri" pitchFamily="34" charset="0"/>
                <a:cs typeface="Calibri" pitchFamily="34" charset="0"/>
              </a:rPr>
              <a:t>2,500-5,000 students:	</a:t>
            </a:r>
            <a:r>
              <a:rPr lang="en-US" sz="2000" i="1" dirty="0" smtClean="0">
                <a:latin typeface="Calibri" pitchFamily="34" charset="0"/>
                <a:cs typeface="Calibri" pitchFamily="34" charset="0"/>
              </a:rPr>
              <a:t>$</a:t>
            </a:r>
            <a:r>
              <a:rPr lang="en-US" sz="2000" i="1" dirty="0">
                <a:latin typeface="Calibri" pitchFamily="34" charset="0"/>
                <a:cs typeface="Calibri" pitchFamily="34" charset="0"/>
              </a:rPr>
              <a:t>15-$20 million</a:t>
            </a:r>
          </a:p>
          <a:p>
            <a:pPr marL="800100" lvl="1" indent="-342900">
              <a:buFont typeface="Arial" pitchFamily="34" charset="0"/>
              <a:buChar char="•"/>
            </a:pPr>
            <a:r>
              <a:rPr lang="en-US" sz="2000" dirty="0" smtClean="0">
                <a:latin typeface="Calibri" pitchFamily="34" charset="0"/>
                <a:cs typeface="Calibri" pitchFamily="34" charset="0"/>
              </a:rPr>
              <a:t>5,001-9,999 students:</a:t>
            </a:r>
            <a:r>
              <a:rPr lang="en-US" sz="2000" dirty="0">
                <a:latin typeface="Calibri" pitchFamily="34" charset="0"/>
                <a:cs typeface="Calibri" pitchFamily="34" charset="0"/>
              </a:rPr>
              <a:t>	</a:t>
            </a:r>
            <a:r>
              <a:rPr lang="en-US" sz="2000" i="1" dirty="0" smtClean="0">
                <a:latin typeface="Calibri" pitchFamily="34" charset="0"/>
                <a:cs typeface="Calibri" pitchFamily="34" charset="0"/>
              </a:rPr>
              <a:t>$</a:t>
            </a:r>
            <a:r>
              <a:rPr lang="en-US" sz="2000" i="1" dirty="0">
                <a:latin typeface="Calibri" pitchFamily="34" charset="0"/>
                <a:cs typeface="Calibri" pitchFamily="34" charset="0"/>
              </a:rPr>
              <a:t>17-$22 million</a:t>
            </a:r>
          </a:p>
          <a:p>
            <a:pPr marL="800100" lvl="1" indent="-342900">
              <a:buFont typeface="Arial" pitchFamily="34" charset="0"/>
              <a:buChar char="•"/>
            </a:pPr>
            <a:r>
              <a:rPr lang="en-US" sz="2000" dirty="0" smtClean="0">
                <a:latin typeface="Calibri" pitchFamily="34" charset="0"/>
                <a:cs typeface="Calibri" pitchFamily="34" charset="0"/>
              </a:rPr>
              <a:t>10,000+ students:</a:t>
            </a:r>
            <a:r>
              <a:rPr lang="en-US" sz="2000" dirty="0">
                <a:latin typeface="Calibri" pitchFamily="34" charset="0"/>
                <a:cs typeface="Calibri" pitchFamily="34" charset="0"/>
              </a:rPr>
              <a:t>	</a:t>
            </a:r>
            <a:r>
              <a:rPr lang="en-US" sz="2000" dirty="0" smtClean="0">
                <a:latin typeface="Calibri" pitchFamily="34" charset="0"/>
                <a:cs typeface="Calibri" pitchFamily="34" charset="0"/>
              </a:rPr>
              <a:t>	</a:t>
            </a:r>
            <a:r>
              <a:rPr lang="en-US" sz="2000" i="1" dirty="0" smtClean="0">
                <a:latin typeface="Calibri" pitchFamily="34" charset="0"/>
                <a:cs typeface="Calibri" pitchFamily="34" charset="0"/>
              </a:rPr>
              <a:t>$</a:t>
            </a:r>
            <a:r>
              <a:rPr lang="en-US" sz="2000" i="1" dirty="0">
                <a:latin typeface="Calibri" pitchFamily="34" charset="0"/>
                <a:cs typeface="Calibri" pitchFamily="34" charset="0"/>
              </a:rPr>
              <a:t>20-$25 million</a:t>
            </a:r>
          </a:p>
          <a:p>
            <a:endParaRPr lang="en-US" sz="2000" dirty="0">
              <a:latin typeface="Calibri" pitchFamily="34" charset="0"/>
              <a:cs typeface="Calibri" pitchFamily="34" charset="0"/>
            </a:endParaRPr>
          </a:p>
          <a:p>
            <a:r>
              <a:rPr lang="en-US" sz="2000" dirty="0">
                <a:latin typeface="Calibri" pitchFamily="34" charset="0"/>
                <a:cs typeface="Calibri" pitchFamily="34" charset="0"/>
              </a:rPr>
              <a:t>Up to an additional $2 million may be requested for addressing a specific area or population under the Personalized Learning Environment priority, and provides a clear, discrete, and innovative solution that is replicable in other schools.</a:t>
            </a:r>
          </a:p>
        </p:txBody>
      </p:sp>
    </p:spTree>
    <p:extLst>
      <p:ext uri="{BB962C8B-B14F-4D97-AF65-F5344CB8AC3E}">
        <p14:creationId xmlns:p14="http://schemas.microsoft.com/office/powerpoint/2010/main" val="2405399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101123"/>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smtClean="0">
                <a:latin typeface="Calibri" pitchFamily="34" charset="0"/>
                <a:cs typeface="Calibri" pitchFamily="34" charset="0"/>
              </a:rPr>
              <a:t>SELECTION CRITERIA —</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Vision:  </a:t>
            </a:r>
            <a:r>
              <a:rPr lang="en-US" sz="2000" dirty="0" smtClean="0">
                <a:latin typeface="Calibri" pitchFamily="34" charset="0"/>
                <a:cs typeface="Calibri" pitchFamily="34" charset="0"/>
              </a:rPr>
              <a:t>Advancing </a:t>
            </a:r>
            <a:r>
              <a:rPr lang="en-US" sz="2000" dirty="0">
                <a:latin typeface="Calibri" pitchFamily="34" charset="0"/>
                <a:cs typeface="Calibri" pitchFamily="34" charset="0"/>
              </a:rPr>
              <a:t>excellence and equity through personalized student and educator support, and overall and subgroup achievement </a:t>
            </a:r>
            <a:r>
              <a:rPr lang="en-US" sz="2000" dirty="0" smtClean="0">
                <a:latin typeface="Calibri" pitchFamily="34" charset="0"/>
                <a:cs typeface="Calibri" pitchFamily="34" charset="0"/>
              </a:rPr>
              <a:t>goals</a:t>
            </a:r>
          </a:p>
          <a:p>
            <a:pPr marL="342900" indent="-342900">
              <a:buFont typeface="Arial" pitchFamily="34" charset="0"/>
              <a:buChar char="•"/>
            </a:pPr>
            <a:endParaRPr lang="en-US" sz="20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District Capacity and Success Factors: Demonstrating Reform Conditions through a 4-year track record of improved student outcomes and gap closing, use of at least one of the “four reform models”, and stakeholder engagement and support; as well as a High Quality Implementation </a:t>
            </a:r>
            <a:r>
              <a:rPr lang="en-US" sz="2000" dirty="0" smtClean="0">
                <a:latin typeface="Calibri" pitchFamily="34" charset="0"/>
                <a:cs typeface="Calibri" pitchFamily="34" charset="0"/>
              </a:rPr>
              <a:t>Plan</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819531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408899"/>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smtClean="0">
                <a:latin typeface="Calibri" pitchFamily="34" charset="0"/>
                <a:cs typeface="Calibri" pitchFamily="34" charset="0"/>
              </a:rPr>
              <a:t>SELECTION CRITERIA (continued) —</a:t>
            </a:r>
          </a:p>
          <a:p>
            <a:endParaRPr lang="en-US" sz="2000" dirty="0">
              <a:latin typeface="Calibri" pitchFamily="34" charset="0"/>
              <a:cs typeface="Calibri" pitchFamily="34" charset="0"/>
            </a:endParaRPr>
          </a:p>
          <a:p>
            <a:r>
              <a:rPr lang="en-US" sz="2000" dirty="0">
                <a:latin typeface="Calibri" pitchFamily="34" charset="0"/>
                <a:cs typeface="Calibri" pitchFamily="34" charset="0"/>
              </a:rPr>
              <a:t>Preparing Students for College and Careers: Supporting each student’s learning needs and maintaining a CCR </a:t>
            </a:r>
            <a:r>
              <a:rPr lang="en-US" sz="2000" dirty="0" smtClean="0">
                <a:latin typeface="Calibri" pitchFamily="34" charset="0"/>
                <a:cs typeface="Calibri" pitchFamily="34" charset="0"/>
              </a:rPr>
              <a:t>trajectory</a:t>
            </a:r>
          </a:p>
          <a:p>
            <a:endParaRPr lang="en-US" sz="2000" dirty="0">
              <a:latin typeface="Calibri" pitchFamily="34" charset="0"/>
              <a:cs typeface="Calibri" pitchFamily="34" charset="0"/>
            </a:endParaRPr>
          </a:p>
          <a:p>
            <a:r>
              <a:rPr lang="en-US" sz="2000" dirty="0" smtClean="0">
                <a:latin typeface="Calibri" pitchFamily="34" charset="0"/>
                <a:cs typeface="Calibri" pitchFamily="34" charset="0"/>
              </a:rPr>
              <a:t>Learning: Equipping </a:t>
            </a:r>
            <a:r>
              <a:rPr lang="en-US" sz="2000" dirty="0">
                <a:latin typeface="Calibri" pitchFamily="34" charset="0"/>
                <a:cs typeface="Calibri" pitchFamily="34" charset="0"/>
              </a:rPr>
              <a:t>students for goal setting, teamwork, critical thinking and problem-solving</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Teaching: Empowering </a:t>
            </a:r>
            <a:r>
              <a:rPr lang="en-US" sz="2000" dirty="0">
                <a:latin typeface="Calibri" pitchFamily="34" charset="0"/>
                <a:cs typeface="Calibri" pitchFamily="34" charset="0"/>
              </a:rPr>
              <a:t>educators through professional teams and communities, access to data and resources, as well as training necessary to support students’ personalized learning plans</a:t>
            </a:r>
          </a:p>
          <a:p>
            <a:endParaRPr lang="en-US" sz="1200" dirty="0" smtClean="0">
              <a:latin typeface="Calibri" pitchFamily="34" charset="0"/>
              <a:cs typeface="Calibri" pitchFamily="34" charset="0"/>
            </a:endParaRPr>
          </a:p>
        </p:txBody>
      </p:sp>
    </p:spTree>
    <p:extLst>
      <p:ext uri="{BB962C8B-B14F-4D97-AF65-F5344CB8AC3E}">
        <p14:creationId xmlns:p14="http://schemas.microsoft.com/office/powerpoint/2010/main" val="1950662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4101123"/>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smtClean="0">
                <a:latin typeface="Calibri" pitchFamily="34" charset="0"/>
                <a:cs typeface="Calibri" pitchFamily="34" charset="0"/>
              </a:rPr>
              <a:t>SELECTION CRITERIA (continued) —</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Policy and </a:t>
            </a:r>
            <a:r>
              <a:rPr lang="en-US" sz="2000" dirty="0" smtClean="0">
                <a:latin typeface="Calibri" pitchFamily="34" charset="0"/>
                <a:cs typeface="Calibri" pitchFamily="34" charset="0"/>
              </a:rPr>
              <a:t>Infrastructure: </a:t>
            </a:r>
            <a:r>
              <a:rPr lang="en-US" sz="2000" dirty="0">
                <a:latin typeface="Calibri" pitchFamily="34" charset="0"/>
                <a:cs typeface="Calibri" pitchFamily="34" charset="0"/>
              </a:rPr>
              <a:t>ensuring every student, educator, parent and other stakeholders have access to the support and resources needed to implement personalized </a:t>
            </a:r>
            <a:r>
              <a:rPr lang="en-US" sz="2000" dirty="0" smtClean="0">
                <a:latin typeface="Calibri" pitchFamily="34" charset="0"/>
                <a:cs typeface="Calibri" pitchFamily="34" charset="0"/>
              </a:rPr>
              <a:t>learning</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Performance </a:t>
            </a:r>
            <a:r>
              <a:rPr lang="en-US" sz="2000" dirty="0" smtClean="0">
                <a:latin typeface="Calibri" pitchFamily="34" charset="0"/>
                <a:cs typeface="Calibri" pitchFamily="34" charset="0"/>
              </a:rPr>
              <a:t>Measurement: Demonstrating </a:t>
            </a:r>
            <a:r>
              <a:rPr lang="en-US" sz="2000" dirty="0">
                <a:latin typeface="Calibri" pitchFamily="34" charset="0"/>
                <a:cs typeface="Calibri" pitchFamily="34" charset="0"/>
              </a:rPr>
              <a:t>access to effective educators (by subgroup of students), maintaining a CCR trajectory, catch-up measures, weekly use of personalized learning plans, graduation rates, working condition surveys and student surveys</a:t>
            </a:r>
            <a:endParaRPr lang="en-US" sz="2000" dirty="0" smtClean="0">
              <a:latin typeface="Calibri" pitchFamily="34" charset="0"/>
              <a:cs typeface="Calibri" pitchFamily="34" charset="0"/>
            </a:endParaRPr>
          </a:p>
          <a:p>
            <a:pPr marL="342900" indent="-342900">
              <a:buFont typeface="Arial" pitchFamily="34" charset="0"/>
              <a:buChar char="•"/>
            </a:pP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3769452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153400" cy="746760"/>
          </a:xfrm>
        </p:spPr>
        <p:txBody>
          <a:bodyPr/>
          <a:lstStyle/>
          <a:p>
            <a:r>
              <a:rPr lang="en-US" b="1" i="1" dirty="0" smtClean="0">
                <a:solidFill>
                  <a:schemeClr val="accent3">
                    <a:lumMod val="75000"/>
                  </a:schemeClr>
                </a:solidFill>
              </a:rPr>
              <a:t>District Race to the Top (D-RTTT)</a:t>
            </a:r>
            <a:endParaRPr lang="en-US" b="1" dirty="0">
              <a:solidFill>
                <a:schemeClr val="accent3">
                  <a:lumMod val="75000"/>
                </a:schemeClr>
              </a:solidFill>
            </a:endParaRPr>
          </a:p>
        </p:txBody>
      </p:sp>
      <p:sp>
        <p:nvSpPr>
          <p:cNvPr id="6" name="Content Placeholder 2"/>
          <p:cNvSpPr txBox="1">
            <a:spLocks/>
          </p:cNvSpPr>
          <p:nvPr/>
        </p:nvSpPr>
        <p:spPr>
          <a:xfrm>
            <a:off x="381000" y="1371600"/>
            <a:ext cx="8382000" cy="5084136"/>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buFont typeface="Wingdings 2"/>
              <a:buNone/>
            </a:pPr>
            <a:endParaRPr lang="en-US" sz="1400" b="1" dirty="0" smtClean="0"/>
          </a:p>
          <a:p>
            <a:endParaRPr lang="en-US" sz="1200" dirty="0" smtClean="0">
              <a:latin typeface="Calibri" pitchFamily="34" charset="0"/>
              <a:cs typeface="Calibri" pitchFamily="34" charset="0"/>
            </a:endParaRPr>
          </a:p>
        </p:txBody>
      </p:sp>
      <p:sp>
        <p:nvSpPr>
          <p:cNvPr id="3" name="Rectangle 2"/>
          <p:cNvSpPr/>
          <p:nvPr/>
        </p:nvSpPr>
        <p:spPr>
          <a:xfrm>
            <a:off x="685800" y="1897731"/>
            <a:ext cx="7772400" cy="3485570"/>
          </a:xfrm>
          <a:prstGeom prst="rect">
            <a:avLst/>
          </a:prstGeom>
        </p:spPr>
        <p:txBody>
          <a:bodyPr wrap="square">
            <a:spAutoFit/>
          </a:bodyPr>
          <a:lstStyle/>
          <a:p>
            <a:r>
              <a:rPr lang="en-US" sz="2400" b="1" cap="all" dirty="0" smtClean="0">
                <a:latin typeface="Calibri" pitchFamily="34" charset="0"/>
                <a:cs typeface="Calibri" pitchFamily="34" charset="0"/>
              </a:rPr>
              <a:t>District Race to the Top Grant Competition:</a:t>
            </a:r>
          </a:p>
          <a:p>
            <a:endParaRPr lang="en-US" sz="1400" b="1" cap="all" dirty="0">
              <a:latin typeface="Calibri" pitchFamily="34" charset="0"/>
              <a:cs typeface="Calibri" pitchFamily="34" charset="0"/>
            </a:endParaRPr>
          </a:p>
          <a:p>
            <a:endParaRPr lang="en-US" sz="1050" dirty="0">
              <a:latin typeface="Calibri" pitchFamily="34" charset="0"/>
              <a:cs typeface="Calibri" pitchFamily="34" charset="0"/>
            </a:endParaRPr>
          </a:p>
          <a:p>
            <a:r>
              <a:rPr lang="en-US" sz="2000" dirty="0" smtClean="0">
                <a:latin typeface="Calibri" pitchFamily="34" charset="0"/>
                <a:cs typeface="Calibri" pitchFamily="34" charset="0"/>
              </a:rPr>
              <a:t>SELECTION CRITERIA (continued) —</a:t>
            </a:r>
          </a:p>
          <a:p>
            <a:endParaRPr lang="en-US" sz="1200" dirty="0" smtClean="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Transition Plan and Continuous Improvement: Status analysis, timelines, targets, and deliverables</a:t>
            </a:r>
          </a:p>
          <a:p>
            <a:pPr marL="342900" indent="-342900">
              <a:buFont typeface="Arial" pitchFamily="34" charset="0"/>
              <a:buChar char="•"/>
            </a:pPr>
            <a:endParaRPr lang="en-US" sz="2000" dirty="0">
              <a:latin typeface="Calibri" pitchFamily="34" charset="0"/>
              <a:cs typeface="Calibri" pitchFamily="34" charset="0"/>
            </a:endParaRPr>
          </a:p>
          <a:p>
            <a:pPr marL="342900" indent="-342900">
              <a:buFont typeface="Arial" pitchFamily="34" charset="0"/>
              <a:buChar char="•"/>
            </a:pPr>
            <a:r>
              <a:rPr lang="en-US" sz="2000" dirty="0">
                <a:latin typeface="Calibri" pitchFamily="34" charset="0"/>
                <a:cs typeface="Calibri" pitchFamily="34" charset="0"/>
              </a:rPr>
              <a:t>Budget and Sustainability:  Plan for use of all funds related to the RTTT-D project, and plan for sustaining activities over post-grant period of at least three years</a:t>
            </a:r>
          </a:p>
          <a:p>
            <a:pPr marL="342900" indent="-342900">
              <a:buFont typeface="Arial" pitchFamily="34" charset="0"/>
              <a:buChar char="•"/>
            </a:pP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642059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685800"/>
            <a:ext cx="7467600" cy="3046988"/>
          </a:xfrm>
          <a:prstGeom prst="rect">
            <a:avLst/>
          </a:prstGeom>
          <a:noFill/>
        </p:spPr>
        <p:txBody>
          <a:bodyPr wrap="square" rtlCol="0">
            <a:spAutoFit/>
          </a:bodyPr>
          <a:lstStyle/>
          <a:p>
            <a:pPr algn="ctr"/>
            <a:r>
              <a:rPr lang="en-US" sz="9600" dirty="0" smtClean="0">
                <a:latin typeface="Calibri" pitchFamily="34" charset="0"/>
                <a:cs typeface="Calibri" pitchFamily="34" charset="0"/>
              </a:rPr>
              <a:t>ANY QUESTIONS?</a:t>
            </a:r>
            <a:endParaRPr lang="en-US" sz="9600"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1400" y="3886200"/>
            <a:ext cx="1981200" cy="2281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0040"/>
            <a:ext cx="8839200" cy="670560"/>
          </a:xfrm>
        </p:spPr>
        <p:txBody>
          <a:bodyPr/>
          <a:lstStyle/>
          <a:p>
            <a:pPr algn="ctr"/>
            <a:r>
              <a:rPr lang="en-US" b="1" dirty="0" smtClean="0">
                <a:solidFill>
                  <a:schemeClr val="accent3">
                    <a:lumMod val="75000"/>
                  </a:schemeClr>
                </a:solidFill>
              </a:rPr>
              <a:t>Budget and Appropriations</a:t>
            </a:r>
            <a:endParaRPr lang="en-US" b="1" dirty="0">
              <a:solidFill>
                <a:schemeClr val="accent3">
                  <a:lumMod val="75000"/>
                </a:schemeClr>
              </a:solidFill>
            </a:endParaRPr>
          </a:p>
        </p:txBody>
      </p:sp>
      <p:sp>
        <p:nvSpPr>
          <p:cNvPr id="3" name="Content Placeholder 2"/>
          <p:cNvSpPr>
            <a:spLocks noGrp="1"/>
          </p:cNvSpPr>
          <p:nvPr>
            <p:ph sz="quarter" idx="1"/>
          </p:nvPr>
        </p:nvSpPr>
        <p:spPr>
          <a:xfrm>
            <a:off x="381000" y="1371600"/>
            <a:ext cx="8382000" cy="5084136"/>
          </a:xfrm>
        </p:spPr>
        <p:txBody>
          <a:bodyPr>
            <a:normAutofit/>
          </a:bodyPr>
          <a:lstStyle/>
          <a:p>
            <a:pPr>
              <a:buNone/>
            </a:pPr>
            <a:endParaRPr lang="en-US" sz="1400" b="1" dirty="0" smtClean="0"/>
          </a:p>
          <a:p>
            <a:pPr algn="ctr">
              <a:buNone/>
            </a:pPr>
            <a:r>
              <a:rPr lang="en-US" sz="3200" b="1" dirty="0" smtClean="0">
                <a:latin typeface="Calibri" pitchFamily="34" charset="0"/>
                <a:cs typeface="Calibri" pitchFamily="34" charset="0"/>
              </a:rPr>
              <a:t>Proposed </a:t>
            </a:r>
            <a:r>
              <a:rPr lang="en-US" sz="3200" b="1" smtClean="0">
                <a:latin typeface="Calibri" pitchFamily="34" charset="0"/>
                <a:cs typeface="Calibri" pitchFamily="34" charset="0"/>
              </a:rPr>
              <a:t>Funding Increases for </a:t>
            </a:r>
            <a:r>
              <a:rPr lang="en-US" sz="3200" b="1" dirty="0" smtClean="0">
                <a:latin typeface="Calibri" pitchFamily="34" charset="0"/>
                <a:cs typeface="Calibri" pitchFamily="34" charset="0"/>
              </a:rPr>
              <a:t>Federal FY 2013</a:t>
            </a:r>
          </a:p>
          <a:p>
            <a:endParaRPr lang="en-US" sz="1200" dirty="0" smtClean="0">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57820128"/>
              </p:ext>
            </p:extLst>
          </p:nvPr>
        </p:nvGraphicFramePr>
        <p:xfrm>
          <a:off x="533400" y="2590800"/>
          <a:ext cx="8077200" cy="3357759"/>
        </p:xfrm>
        <a:graphic>
          <a:graphicData uri="http://schemas.openxmlformats.org/drawingml/2006/table">
            <a:tbl>
              <a:tblPr>
                <a:tableStyleId>{D03447BB-5D67-496B-8E87-E561075AD55C}</a:tableStyleId>
              </a:tblPr>
              <a:tblGrid>
                <a:gridCol w="2590800"/>
                <a:gridCol w="1828800"/>
                <a:gridCol w="1828800"/>
                <a:gridCol w="1828800"/>
              </a:tblGrid>
              <a:tr h="797439">
                <a:tc>
                  <a:txBody>
                    <a:bodyPr/>
                    <a:lstStyle/>
                    <a:p>
                      <a:pPr algn="ctr" fontAlgn="b"/>
                      <a:r>
                        <a:rPr lang="en-US" sz="1400" b="1" i="0" u="none" strike="noStrike" dirty="0" smtClean="0">
                          <a:solidFill>
                            <a:schemeClr val="tx1"/>
                          </a:solidFill>
                          <a:effectLst/>
                          <a:latin typeface="Arial" pitchFamily="34" charset="0"/>
                          <a:cs typeface="Arial" pitchFamily="34" charset="0"/>
                        </a:rPr>
                        <a:t>  Program</a:t>
                      </a:r>
                      <a:endParaRPr lang="en-US" sz="1400" b="1" i="0" u="none" strike="noStrike" dirty="0">
                        <a:solidFill>
                          <a:schemeClr val="tx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400" b="1" u="none" strike="noStrike" dirty="0">
                          <a:solidFill>
                            <a:schemeClr val="tx1"/>
                          </a:solidFill>
                          <a:effectLst/>
                          <a:latin typeface="Arial" pitchFamily="34" charset="0"/>
                          <a:cs typeface="Arial" pitchFamily="34" charset="0"/>
                        </a:rPr>
                        <a:t>FY 2012 </a:t>
                      </a:r>
                      <a:endParaRPr lang="en-US" sz="1400" b="1" u="none" strike="noStrike" dirty="0" smtClean="0">
                        <a:solidFill>
                          <a:schemeClr val="tx1"/>
                        </a:solidFill>
                        <a:effectLst/>
                        <a:latin typeface="Arial" pitchFamily="34" charset="0"/>
                        <a:cs typeface="Arial" pitchFamily="34" charset="0"/>
                      </a:endParaRPr>
                    </a:p>
                    <a:p>
                      <a:pPr algn="ctr" fontAlgn="b"/>
                      <a:r>
                        <a:rPr lang="en-US" sz="1400" b="1" u="none" strike="noStrike" dirty="0" smtClean="0">
                          <a:solidFill>
                            <a:schemeClr val="tx1"/>
                          </a:solidFill>
                          <a:effectLst/>
                          <a:latin typeface="Arial" pitchFamily="34" charset="0"/>
                          <a:cs typeface="Arial" pitchFamily="34" charset="0"/>
                        </a:rPr>
                        <a:t>Final</a:t>
                      </a:r>
                      <a:endParaRPr lang="en-US" sz="1400" b="1" i="0" u="none" strike="noStrike" dirty="0">
                        <a:solidFill>
                          <a:schemeClr val="tx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400" b="1" u="none" strike="noStrike" dirty="0">
                          <a:solidFill>
                            <a:schemeClr val="tx1"/>
                          </a:solidFill>
                          <a:effectLst/>
                          <a:latin typeface="Arial" pitchFamily="34" charset="0"/>
                          <a:cs typeface="Arial" pitchFamily="34" charset="0"/>
                        </a:rPr>
                        <a:t>FY 2013 </a:t>
                      </a:r>
                      <a:endParaRPr lang="en-US" sz="1400" b="1" u="none" strike="noStrike" dirty="0" smtClean="0">
                        <a:solidFill>
                          <a:schemeClr val="tx1"/>
                        </a:solidFill>
                        <a:effectLst/>
                        <a:latin typeface="Arial" pitchFamily="34" charset="0"/>
                        <a:cs typeface="Arial" pitchFamily="34" charset="0"/>
                      </a:endParaRPr>
                    </a:p>
                    <a:p>
                      <a:pPr algn="ctr" fontAlgn="b"/>
                      <a:r>
                        <a:rPr lang="en-US" sz="1400" b="1" u="none" strike="noStrike" dirty="0" smtClean="0">
                          <a:solidFill>
                            <a:schemeClr val="tx1"/>
                          </a:solidFill>
                          <a:effectLst/>
                          <a:latin typeface="Arial" pitchFamily="34" charset="0"/>
                          <a:cs typeface="Arial" pitchFamily="34" charset="0"/>
                        </a:rPr>
                        <a:t>President’s Budget</a:t>
                      </a:r>
                    </a:p>
                    <a:p>
                      <a:pPr algn="ctr" fontAlgn="b"/>
                      <a:r>
                        <a:rPr lang="en-US" sz="1400" b="1" u="none" strike="noStrike" dirty="0" smtClean="0">
                          <a:solidFill>
                            <a:schemeClr val="tx1"/>
                          </a:solidFill>
                          <a:effectLst/>
                          <a:latin typeface="Arial" pitchFamily="34" charset="0"/>
                          <a:cs typeface="Arial" pitchFamily="34" charset="0"/>
                        </a:rPr>
                        <a:t>(</a:t>
                      </a:r>
                      <a:r>
                        <a:rPr lang="en-US" sz="1400" b="1" u="none" strike="noStrike" dirty="0">
                          <a:solidFill>
                            <a:schemeClr val="tx1"/>
                          </a:solidFill>
                          <a:effectLst/>
                          <a:latin typeface="Arial" pitchFamily="34" charset="0"/>
                          <a:cs typeface="Arial" pitchFamily="34" charset="0"/>
                        </a:rPr>
                        <a:t>over FY 2012)</a:t>
                      </a:r>
                      <a:endParaRPr lang="en-US" sz="1400" b="1" i="0" u="none" strike="noStrike" dirty="0">
                        <a:solidFill>
                          <a:schemeClr val="tx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1400" b="1" u="none" strike="noStrike" dirty="0">
                          <a:solidFill>
                            <a:schemeClr val="tx1"/>
                          </a:solidFill>
                          <a:effectLst/>
                          <a:latin typeface="Arial" pitchFamily="34" charset="0"/>
                          <a:cs typeface="Arial" pitchFamily="34" charset="0"/>
                        </a:rPr>
                        <a:t>FY 2013 </a:t>
                      </a:r>
                      <a:endParaRPr lang="en-US" sz="1400" b="1" u="none" strike="noStrike" dirty="0" smtClean="0">
                        <a:solidFill>
                          <a:schemeClr val="tx1"/>
                        </a:solidFill>
                        <a:effectLst/>
                        <a:latin typeface="Arial" pitchFamily="34" charset="0"/>
                        <a:cs typeface="Arial" pitchFamily="34" charset="0"/>
                      </a:endParaRPr>
                    </a:p>
                    <a:p>
                      <a:pPr algn="ctr" fontAlgn="b"/>
                      <a:r>
                        <a:rPr lang="en-US" sz="1400" b="1" u="none" strike="noStrike" dirty="0" smtClean="0">
                          <a:solidFill>
                            <a:schemeClr val="tx1"/>
                          </a:solidFill>
                          <a:effectLst/>
                          <a:latin typeface="Arial" pitchFamily="34" charset="0"/>
                          <a:cs typeface="Arial" pitchFamily="34" charset="0"/>
                        </a:rPr>
                        <a:t>Senate Committee </a:t>
                      </a:r>
                    </a:p>
                    <a:p>
                      <a:pPr algn="ctr" fontAlgn="b"/>
                      <a:r>
                        <a:rPr lang="en-US" sz="1400" b="1" u="none" strike="noStrike" dirty="0" smtClean="0">
                          <a:solidFill>
                            <a:schemeClr val="tx1"/>
                          </a:solidFill>
                          <a:effectLst/>
                          <a:latin typeface="Arial" pitchFamily="34" charset="0"/>
                          <a:cs typeface="Arial" pitchFamily="34" charset="0"/>
                        </a:rPr>
                        <a:t>(</a:t>
                      </a:r>
                      <a:r>
                        <a:rPr lang="en-US" sz="1400" b="1" u="none" strike="noStrike" dirty="0">
                          <a:solidFill>
                            <a:schemeClr val="tx1"/>
                          </a:solidFill>
                          <a:effectLst/>
                          <a:latin typeface="Arial" pitchFamily="34" charset="0"/>
                          <a:cs typeface="Arial" pitchFamily="34" charset="0"/>
                        </a:rPr>
                        <a:t>over FY 2012)</a:t>
                      </a:r>
                      <a:endParaRPr lang="en-US" sz="1400" b="1" i="0" u="none" strike="noStrike" dirty="0">
                        <a:solidFill>
                          <a:schemeClr val="tx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65760">
                <a:tc>
                  <a:txBody>
                    <a:bodyPr/>
                    <a:lstStyle/>
                    <a:p>
                      <a:pPr algn="l" fontAlgn="b"/>
                      <a:r>
                        <a:rPr lang="en-US" sz="1400" b="1" u="none" strike="noStrike" dirty="0" smtClean="0">
                          <a:effectLst/>
                          <a:latin typeface="Arial" pitchFamily="34" charset="0"/>
                          <a:cs typeface="Arial" pitchFamily="34" charset="0"/>
                        </a:rPr>
                        <a:t> Title </a:t>
                      </a:r>
                      <a:r>
                        <a:rPr lang="en-US" sz="1400" b="1" u="none" strike="noStrike" dirty="0">
                          <a:effectLst/>
                          <a:latin typeface="Arial" pitchFamily="34" charset="0"/>
                          <a:cs typeface="Arial" pitchFamily="34" charset="0"/>
                        </a:rPr>
                        <a:t>I</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+$73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latin typeface="Arial" pitchFamily="34" charset="0"/>
                          <a:cs typeface="Arial" pitchFamily="34" charset="0"/>
                        </a:rPr>
                        <a:t>0</a:t>
                      </a:r>
                      <a:endParaRPr lang="en-US" sz="14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+$100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Title II-A Teacher Quality</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+$1.6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latin typeface="Arial" pitchFamily="34" charset="0"/>
                          <a:cs typeface="Arial" pitchFamily="34" charset="0"/>
                        </a:rPr>
                        <a:t>0</a:t>
                      </a:r>
                      <a:endParaRPr lang="en-US" sz="14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0</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Title </a:t>
                      </a:r>
                      <a:r>
                        <a:rPr lang="en-US" sz="1400" b="1" u="none" strike="noStrike" dirty="0">
                          <a:effectLst/>
                          <a:latin typeface="Arial" pitchFamily="34" charset="0"/>
                          <a:cs typeface="Arial" pitchFamily="34" charset="0"/>
                        </a:rPr>
                        <a:t>III </a:t>
                      </a:r>
                      <a:r>
                        <a:rPr lang="en-US" sz="1400" b="1" u="none" strike="noStrike" dirty="0" smtClean="0">
                          <a:effectLst/>
                          <a:latin typeface="Arial" pitchFamily="34" charset="0"/>
                          <a:cs typeface="Arial" pitchFamily="34" charset="0"/>
                        </a:rPr>
                        <a:t>– ELLs</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-$1.4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latin typeface="Arial" pitchFamily="34" charset="0"/>
                          <a:cs typeface="Arial" pitchFamily="34" charset="0"/>
                        </a:rPr>
                        <a:t>0</a:t>
                      </a:r>
                      <a:endParaRPr lang="en-US" sz="14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0</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IDEA </a:t>
                      </a:r>
                      <a:r>
                        <a:rPr lang="en-US" sz="1400" b="1" u="none" strike="noStrike" dirty="0">
                          <a:effectLst/>
                          <a:latin typeface="Arial" pitchFamily="34" charset="0"/>
                          <a:cs typeface="Arial" pitchFamily="34" charset="0"/>
                        </a:rPr>
                        <a:t>Part B </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+$115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latin typeface="Arial" pitchFamily="34" charset="0"/>
                          <a:cs typeface="Arial" pitchFamily="34" charset="0"/>
                        </a:rPr>
                        <a:t>0</a:t>
                      </a:r>
                      <a:endParaRPr lang="en-US" sz="14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+$100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School</a:t>
                      </a:r>
                      <a:r>
                        <a:rPr lang="en-US" sz="1400" b="1" u="none" strike="noStrike" baseline="0" dirty="0" smtClean="0">
                          <a:effectLst/>
                          <a:latin typeface="Arial" pitchFamily="34" charset="0"/>
                          <a:cs typeface="Arial" pitchFamily="34" charset="0"/>
                        </a:rPr>
                        <a:t> Improvement Grants</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 million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0</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0</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Race to the Top</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a:effectLst/>
                          <a:latin typeface="Arial" pitchFamily="34" charset="0"/>
                          <a:cs typeface="Arial" pitchFamily="34" charset="0"/>
                        </a:rPr>
                        <a:t>$550 million grant</a:t>
                      </a:r>
                      <a:endParaRPr lang="en-US" sz="14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$850 million grant</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$549 million grant</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algn="l" fontAlgn="b"/>
                      <a:r>
                        <a:rPr lang="en-US" sz="1400" b="1" u="none" strike="noStrike" dirty="0" smtClean="0">
                          <a:effectLst/>
                          <a:latin typeface="Arial" pitchFamily="34" charset="0"/>
                          <a:cs typeface="Arial" pitchFamily="34" charset="0"/>
                        </a:rPr>
                        <a:t> Investing in Innovation</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$150 million grant</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$150 million grant</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latin typeface="Arial" pitchFamily="34" charset="0"/>
                          <a:cs typeface="Arial" pitchFamily="34" charset="0"/>
                        </a:rPr>
                        <a:t>$149 million grant</a:t>
                      </a:r>
                      <a:endParaRPr lang="en-US" sz="14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95400"/>
            <a:ext cx="8686800" cy="5160336"/>
          </a:xfrm>
        </p:spPr>
        <p:txBody>
          <a:bodyPr>
            <a:normAutofit/>
          </a:bodyPr>
          <a:lstStyle/>
          <a:p>
            <a:pPr>
              <a:buNone/>
            </a:pPr>
            <a:endParaRPr lang="en-US" sz="1200" b="1" dirty="0" smtClean="0"/>
          </a:p>
          <a:p>
            <a:pPr algn="ctr">
              <a:buNone/>
            </a:pPr>
            <a:r>
              <a:rPr lang="en-US" sz="3200" b="1" dirty="0" smtClean="0">
                <a:latin typeface="Calibri" pitchFamily="34" charset="0"/>
                <a:cs typeface="Calibri" pitchFamily="34" charset="0"/>
              </a:rPr>
              <a:t>Sequestration</a:t>
            </a:r>
          </a:p>
          <a:p>
            <a:endParaRPr lang="en-US" sz="1800" dirty="0" smtClean="0"/>
          </a:p>
          <a:p>
            <a:pPr>
              <a:spcAft>
                <a:spcPts val="1200"/>
              </a:spcAft>
            </a:pPr>
            <a:r>
              <a:rPr lang="en-US" sz="2200" dirty="0">
                <a:latin typeface="Calibri" pitchFamily="34" charset="0"/>
                <a:cs typeface="Calibri" pitchFamily="34" charset="0"/>
              </a:rPr>
              <a:t>The </a:t>
            </a:r>
            <a:r>
              <a:rPr lang="en-US" sz="2200" dirty="0" smtClean="0">
                <a:latin typeface="Calibri" pitchFamily="34" charset="0"/>
                <a:cs typeface="Calibri" pitchFamily="34" charset="0"/>
              </a:rPr>
              <a:t>Budget </a:t>
            </a:r>
            <a:r>
              <a:rPr lang="en-US" sz="2200" dirty="0">
                <a:latin typeface="Calibri" pitchFamily="34" charset="0"/>
                <a:cs typeface="Calibri" pitchFamily="34" charset="0"/>
              </a:rPr>
              <a:t>Control Act </a:t>
            </a:r>
            <a:r>
              <a:rPr lang="en-US" sz="2200" dirty="0" smtClean="0">
                <a:latin typeface="Calibri" pitchFamily="34" charset="0"/>
                <a:cs typeface="Calibri" pitchFamily="34" charset="0"/>
              </a:rPr>
              <a:t>of 2011 increased the federal debt ceiling, but also required </a:t>
            </a:r>
            <a:r>
              <a:rPr lang="en-US" sz="2200" dirty="0">
                <a:latin typeface="Calibri" pitchFamily="34" charset="0"/>
                <a:cs typeface="Calibri" pitchFamily="34" charset="0"/>
              </a:rPr>
              <a:t>the </a:t>
            </a:r>
            <a:r>
              <a:rPr lang="en-US" sz="2200" dirty="0" smtClean="0">
                <a:latin typeface="Calibri" pitchFamily="34" charset="0"/>
                <a:cs typeface="Calibri" pitchFamily="34" charset="0"/>
              </a:rPr>
              <a:t>creation of a bipartisan </a:t>
            </a:r>
            <a:r>
              <a:rPr lang="en-US" sz="2200" dirty="0">
                <a:latin typeface="Calibri" pitchFamily="34" charset="0"/>
                <a:cs typeface="Calibri" pitchFamily="34" charset="0"/>
              </a:rPr>
              <a:t>“Super Committee” </a:t>
            </a:r>
            <a:endParaRPr lang="en-US" sz="2200" dirty="0" smtClean="0">
              <a:latin typeface="Calibri" pitchFamily="34" charset="0"/>
              <a:cs typeface="Calibri" pitchFamily="34" charset="0"/>
            </a:endParaRPr>
          </a:p>
          <a:p>
            <a:pPr>
              <a:spcAft>
                <a:spcPts val="1200"/>
              </a:spcAft>
            </a:pPr>
            <a:r>
              <a:rPr lang="en-US" sz="2200" dirty="0" smtClean="0">
                <a:latin typeface="Calibri" pitchFamily="34" charset="0"/>
                <a:cs typeface="Calibri" pitchFamily="34" charset="0"/>
              </a:rPr>
              <a:t>The Super Committee’s task was to agree </a:t>
            </a:r>
            <a:r>
              <a:rPr lang="en-US" sz="2200" dirty="0">
                <a:latin typeface="Calibri" pitchFamily="34" charset="0"/>
                <a:cs typeface="Calibri" pitchFamily="34" charset="0"/>
              </a:rPr>
              <a:t>to $1.2 trillion in </a:t>
            </a:r>
            <a:r>
              <a:rPr lang="en-US" sz="2200" dirty="0" smtClean="0">
                <a:latin typeface="Calibri" pitchFamily="34" charset="0"/>
                <a:cs typeface="Calibri" pitchFamily="34" charset="0"/>
              </a:rPr>
              <a:t>federal budget </a:t>
            </a:r>
            <a:r>
              <a:rPr lang="en-US" sz="2200" dirty="0">
                <a:latin typeface="Calibri" pitchFamily="34" charset="0"/>
                <a:cs typeface="Calibri" pitchFamily="34" charset="0"/>
              </a:rPr>
              <a:t>savings for the next ten </a:t>
            </a:r>
            <a:r>
              <a:rPr lang="en-US" sz="2200" dirty="0" smtClean="0">
                <a:latin typeface="Calibri" pitchFamily="34" charset="0"/>
                <a:cs typeface="Calibri" pitchFamily="34" charset="0"/>
              </a:rPr>
              <a:t>years</a:t>
            </a:r>
          </a:p>
          <a:p>
            <a:pPr>
              <a:spcAft>
                <a:spcPts val="1200"/>
              </a:spcAft>
            </a:pPr>
            <a:r>
              <a:rPr lang="en-US" sz="2200" dirty="0" smtClean="0">
                <a:latin typeface="Calibri" pitchFamily="34" charset="0"/>
                <a:cs typeface="Calibri" pitchFamily="34" charset="0"/>
              </a:rPr>
              <a:t>If the Committee failed to approve these savings, the Budget Control Act required across-the-board </a:t>
            </a:r>
            <a:r>
              <a:rPr lang="en-US" sz="2200" dirty="0">
                <a:latin typeface="Calibri" pitchFamily="34" charset="0"/>
                <a:cs typeface="Calibri" pitchFamily="34" charset="0"/>
              </a:rPr>
              <a:t>budget cuts in most defense and domestic programs </a:t>
            </a:r>
            <a:r>
              <a:rPr lang="en-US" sz="2200" dirty="0" smtClean="0">
                <a:latin typeface="Calibri" pitchFamily="34" charset="0"/>
                <a:cs typeface="Calibri" pitchFamily="34" charset="0"/>
              </a:rPr>
              <a:t>beginning in </a:t>
            </a:r>
            <a:r>
              <a:rPr lang="en-US" sz="2200" dirty="0">
                <a:latin typeface="Calibri" pitchFamily="34" charset="0"/>
                <a:cs typeface="Calibri" pitchFamily="34" charset="0"/>
              </a:rPr>
              <a:t>January of 2013</a:t>
            </a:r>
            <a:r>
              <a:rPr lang="en-US" sz="2200" dirty="0" smtClean="0">
                <a:latin typeface="Calibri" pitchFamily="34" charset="0"/>
                <a:cs typeface="Calibri" pitchFamily="34" charset="0"/>
              </a:rPr>
              <a:t>.</a:t>
            </a:r>
          </a:p>
          <a:p>
            <a:pPr>
              <a:spcAft>
                <a:spcPts val="1200"/>
              </a:spcAft>
            </a:pPr>
            <a:r>
              <a:rPr lang="en-US" sz="2200" dirty="0" smtClean="0">
                <a:latin typeface="Calibri" pitchFamily="34" charset="0"/>
                <a:cs typeface="Calibri" pitchFamily="34" charset="0"/>
              </a:rPr>
              <a:t>These across-the-board cuts are known as “sequestration”</a:t>
            </a:r>
          </a:p>
        </p:txBody>
      </p:sp>
      <p:sp>
        <p:nvSpPr>
          <p:cNvPr id="6" name="Title 1"/>
          <p:cNvSpPr>
            <a:spLocks noGrp="1"/>
          </p:cNvSpPr>
          <p:nvPr>
            <p:ph type="title"/>
          </p:nvPr>
        </p:nvSpPr>
        <p:spPr>
          <a:xfrm>
            <a:off x="152400" y="320040"/>
            <a:ext cx="8839200" cy="670560"/>
          </a:xfrm>
        </p:spPr>
        <p:txBody>
          <a:bodyPr/>
          <a:lstStyle/>
          <a:p>
            <a:pPr algn="ctr"/>
            <a:r>
              <a:rPr lang="en-US" b="1" dirty="0" smtClean="0">
                <a:solidFill>
                  <a:schemeClr val="accent3">
                    <a:lumMod val="75000"/>
                  </a:schemeClr>
                </a:solidFill>
              </a:rPr>
              <a:t>Budget and Appropriations</a:t>
            </a:r>
            <a:endParaRPr lang="en-US" b="1" dirty="0">
              <a:solidFill>
                <a:schemeClr val="accent3">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95400"/>
            <a:ext cx="8686800" cy="5160336"/>
          </a:xfrm>
        </p:spPr>
        <p:txBody>
          <a:bodyPr>
            <a:normAutofit/>
          </a:bodyPr>
          <a:lstStyle/>
          <a:p>
            <a:pPr>
              <a:buNone/>
            </a:pPr>
            <a:endParaRPr lang="en-US" sz="1200" b="1" dirty="0" smtClean="0"/>
          </a:p>
          <a:p>
            <a:pPr algn="ctr">
              <a:buNone/>
            </a:pPr>
            <a:r>
              <a:rPr lang="en-US" sz="3200" b="1" dirty="0" smtClean="0">
                <a:latin typeface="Calibri" pitchFamily="34" charset="0"/>
                <a:cs typeface="Calibri" pitchFamily="34" charset="0"/>
              </a:rPr>
              <a:t>Sequestration</a:t>
            </a:r>
          </a:p>
          <a:p>
            <a:endParaRPr lang="en-US" sz="1800" dirty="0" smtClean="0"/>
          </a:p>
          <a:p>
            <a:pPr>
              <a:spcAft>
                <a:spcPts val="1200"/>
              </a:spcAft>
            </a:pPr>
            <a:r>
              <a:rPr lang="en-US" sz="2200" dirty="0" smtClean="0">
                <a:latin typeface="Calibri" pitchFamily="34" charset="0"/>
                <a:cs typeface="Calibri" pitchFamily="34" charset="0"/>
              </a:rPr>
              <a:t>Sequestration automatically cuts the budget by $110 billion per year, beginning in the middle of FY 2013 (January 2, 2013)</a:t>
            </a:r>
          </a:p>
          <a:p>
            <a:pPr>
              <a:spcAft>
                <a:spcPts val="1200"/>
              </a:spcAft>
            </a:pPr>
            <a:r>
              <a:rPr lang="en-US" sz="2200" dirty="0" smtClean="0">
                <a:latin typeface="Calibri" pitchFamily="34" charset="0"/>
                <a:cs typeface="Calibri" pitchFamily="34" charset="0"/>
              </a:rPr>
              <a:t>Half of the cuts ($55 billion) </a:t>
            </a:r>
            <a:r>
              <a:rPr lang="en-US" sz="2200" dirty="0">
                <a:latin typeface="Calibri" pitchFamily="34" charset="0"/>
                <a:cs typeface="Calibri" pitchFamily="34" charset="0"/>
              </a:rPr>
              <a:t>comes from </a:t>
            </a:r>
            <a:r>
              <a:rPr lang="en-US" sz="2200" dirty="0" smtClean="0">
                <a:latin typeface="Calibri" pitchFamily="34" charset="0"/>
                <a:cs typeface="Calibri" pitchFamily="34" charset="0"/>
              </a:rPr>
              <a:t>Defense programs, and </a:t>
            </a:r>
            <a:r>
              <a:rPr lang="en-US" sz="2200" dirty="0">
                <a:latin typeface="Calibri" pitchFamily="34" charset="0"/>
                <a:cs typeface="Calibri" pitchFamily="34" charset="0"/>
              </a:rPr>
              <a:t>the other half from the rest of </a:t>
            </a:r>
            <a:r>
              <a:rPr lang="en-US" sz="2200" dirty="0" smtClean="0">
                <a:latin typeface="Calibri" pitchFamily="34" charset="0"/>
                <a:cs typeface="Calibri" pitchFamily="34" charset="0"/>
              </a:rPr>
              <a:t>the budget</a:t>
            </a:r>
            <a:endParaRPr lang="en-US" sz="2200" dirty="0">
              <a:latin typeface="Calibri" pitchFamily="34" charset="0"/>
              <a:cs typeface="Calibri" pitchFamily="34" charset="0"/>
            </a:endParaRPr>
          </a:p>
          <a:p>
            <a:pPr>
              <a:spcAft>
                <a:spcPts val="1200"/>
              </a:spcAft>
            </a:pPr>
            <a:r>
              <a:rPr lang="en-US" sz="2200" dirty="0" smtClean="0">
                <a:latin typeface="Calibri" pitchFamily="34" charset="0"/>
                <a:cs typeface="Calibri" pitchFamily="34" charset="0"/>
              </a:rPr>
              <a:t>Limited </a:t>
            </a:r>
            <a:r>
              <a:rPr lang="en-US" sz="2200" dirty="0">
                <a:latin typeface="Calibri" pitchFamily="34" charset="0"/>
                <a:cs typeface="Calibri" pitchFamily="34" charset="0"/>
              </a:rPr>
              <a:t>number of critical safety net program </a:t>
            </a:r>
            <a:r>
              <a:rPr lang="en-US" sz="2200" dirty="0" smtClean="0">
                <a:latin typeface="Calibri" pitchFamily="34" charset="0"/>
                <a:cs typeface="Calibri" pitchFamily="34" charset="0"/>
              </a:rPr>
              <a:t>are </a:t>
            </a:r>
            <a:r>
              <a:rPr lang="en-US" sz="2200" dirty="0">
                <a:latin typeface="Calibri" pitchFamily="34" charset="0"/>
                <a:cs typeface="Calibri" pitchFamily="34" charset="0"/>
              </a:rPr>
              <a:t>excluded from </a:t>
            </a:r>
            <a:r>
              <a:rPr lang="en-US" sz="2200" dirty="0" smtClean="0">
                <a:latin typeface="Calibri" pitchFamily="34" charset="0"/>
                <a:cs typeface="Calibri" pitchFamily="34" charset="0"/>
              </a:rPr>
              <a:t>sequestration cuts, </a:t>
            </a:r>
            <a:r>
              <a:rPr lang="en-US" sz="2200" dirty="0">
                <a:latin typeface="Calibri" pitchFamily="34" charset="0"/>
                <a:cs typeface="Calibri" pitchFamily="34" charset="0"/>
              </a:rPr>
              <a:t>including Social Security, Medicare, Child Nutrition, and </a:t>
            </a:r>
            <a:r>
              <a:rPr lang="en-US" sz="2200" dirty="0" smtClean="0">
                <a:latin typeface="Calibri" pitchFamily="34" charset="0"/>
                <a:cs typeface="Calibri" pitchFamily="34" charset="0"/>
              </a:rPr>
              <a:t>Medicaid</a:t>
            </a:r>
          </a:p>
        </p:txBody>
      </p:sp>
      <p:sp>
        <p:nvSpPr>
          <p:cNvPr id="6" name="Title 1"/>
          <p:cNvSpPr>
            <a:spLocks noGrp="1"/>
          </p:cNvSpPr>
          <p:nvPr>
            <p:ph type="title"/>
          </p:nvPr>
        </p:nvSpPr>
        <p:spPr>
          <a:xfrm>
            <a:off x="152400" y="320040"/>
            <a:ext cx="8839200" cy="670560"/>
          </a:xfrm>
        </p:spPr>
        <p:txBody>
          <a:bodyPr/>
          <a:lstStyle/>
          <a:p>
            <a:pPr algn="ctr"/>
            <a:r>
              <a:rPr lang="en-US" b="1" dirty="0" smtClean="0">
                <a:solidFill>
                  <a:schemeClr val="accent3">
                    <a:lumMod val="75000"/>
                  </a:schemeClr>
                </a:solidFill>
              </a:rPr>
              <a:t>Budget and Appropriations</a:t>
            </a:r>
            <a:endParaRPr lang="en-US" b="1" dirty="0">
              <a:solidFill>
                <a:schemeClr val="accent3">
                  <a:lumMod val="75000"/>
                </a:schemeClr>
              </a:solidFill>
            </a:endParaRPr>
          </a:p>
        </p:txBody>
      </p:sp>
    </p:spTree>
    <p:extLst>
      <p:ext uri="{BB962C8B-B14F-4D97-AF65-F5344CB8AC3E}">
        <p14:creationId xmlns:p14="http://schemas.microsoft.com/office/powerpoint/2010/main" val="262580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95400"/>
            <a:ext cx="8686800" cy="5160336"/>
          </a:xfrm>
        </p:spPr>
        <p:txBody>
          <a:bodyPr>
            <a:normAutofit/>
          </a:bodyPr>
          <a:lstStyle/>
          <a:p>
            <a:pPr>
              <a:buNone/>
            </a:pPr>
            <a:endParaRPr lang="en-US" sz="1200" b="1" dirty="0" smtClean="0"/>
          </a:p>
          <a:p>
            <a:pPr algn="ctr">
              <a:buNone/>
            </a:pPr>
            <a:r>
              <a:rPr lang="en-US" sz="3200" b="1" dirty="0" smtClean="0">
                <a:latin typeface="Calibri" pitchFamily="34" charset="0"/>
                <a:cs typeface="Calibri" pitchFamily="34" charset="0"/>
              </a:rPr>
              <a:t>Sequestration</a:t>
            </a:r>
          </a:p>
          <a:p>
            <a:endParaRPr lang="en-US" sz="1800" dirty="0" smtClean="0"/>
          </a:p>
          <a:p>
            <a:pPr>
              <a:spcAft>
                <a:spcPts val="1200"/>
              </a:spcAft>
            </a:pPr>
            <a:r>
              <a:rPr lang="en-US" sz="2200" dirty="0" smtClean="0">
                <a:latin typeface="Calibri" pitchFamily="34" charset="0"/>
                <a:cs typeface="Calibri" pitchFamily="34" charset="0"/>
              </a:rPr>
              <a:t>Current thinking is that action </a:t>
            </a:r>
            <a:r>
              <a:rPr lang="en-US" sz="2200" dirty="0">
                <a:latin typeface="Calibri" pitchFamily="34" charset="0"/>
                <a:cs typeface="Calibri" pitchFamily="34" charset="0"/>
              </a:rPr>
              <a:t>by </a:t>
            </a:r>
            <a:r>
              <a:rPr lang="en-US" sz="2200" dirty="0" smtClean="0">
                <a:latin typeface="Calibri" pitchFamily="34" charset="0"/>
                <a:cs typeface="Calibri" pitchFamily="34" charset="0"/>
              </a:rPr>
              <a:t>Congress </a:t>
            </a:r>
            <a:r>
              <a:rPr lang="en-US" sz="2200" dirty="0">
                <a:latin typeface="Calibri" pitchFamily="34" charset="0"/>
                <a:cs typeface="Calibri" pitchFamily="34" charset="0"/>
              </a:rPr>
              <a:t>and the </a:t>
            </a:r>
            <a:r>
              <a:rPr lang="en-US" sz="2200" dirty="0" smtClean="0">
                <a:latin typeface="Calibri" pitchFamily="34" charset="0"/>
                <a:cs typeface="Calibri" pitchFamily="34" charset="0"/>
              </a:rPr>
              <a:t>President, probably after the November elections, will try to avoid sequestration, as well as the expiration </a:t>
            </a:r>
            <a:r>
              <a:rPr lang="en-US" sz="2200" dirty="0">
                <a:latin typeface="Calibri" pitchFamily="34" charset="0"/>
                <a:cs typeface="Calibri" pitchFamily="34" charset="0"/>
              </a:rPr>
              <a:t>of current tax </a:t>
            </a:r>
            <a:r>
              <a:rPr lang="en-US" sz="2200" dirty="0" smtClean="0">
                <a:latin typeface="Calibri" pitchFamily="34" charset="0"/>
                <a:cs typeface="Calibri" pitchFamily="34" charset="0"/>
              </a:rPr>
              <a:t>provisions</a:t>
            </a:r>
          </a:p>
          <a:p>
            <a:pPr>
              <a:spcAft>
                <a:spcPts val="1200"/>
              </a:spcAft>
            </a:pPr>
            <a:r>
              <a:rPr lang="en-US" sz="2200" dirty="0" smtClean="0">
                <a:latin typeface="Calibri" pitchFamily="34" charset="0"/>
                <a:cs typeface="Calibri" pitchFamily="34" charset="0"/>
              </a:rPr>
              <a:t>Lack of action could </a:t>
            </a:r>
            <a:r>
              <a:rPr lang="en-US" sz="2200" dirty="0">
                <a:latin typeface="Calibri" pitchFamily="34" charset="0"/>
                <a:cs typeface="Calibri" pitchFamily="34" charset="0"/>
              </a:rPr>
              <a:t>result in </a:t>
            </a:r>
            <a:r>
              <a:rPr lang="en-US" sz="2200" dirty="0" smtClean="0">
                <a:latin typeface="Calibri" pitchFamily="34" charset="0"/>
                <a:cs typeface="Calibri" pitchFamily="34" charset="0"/>
              </a:rPr>
              <a:t>a potential 8 or 9% </a:t>
            </a:r>
            <a:r>
              <a:rPr lang="en-US" sz="2200" dirty="0">
                <a:latin typeface="Calibri" pitchFamily="34" charset="0"/>
                <a:cs typeface="Calibri" pitchFamily="34" charset="0"/>
              </a:rPr>
              <a:t>cut to </a:t>
            </a:r>
            <a:r>
              <a:rPr lang="en-US" sz="2200" dirty="0" smtClean="0">
                <a:latin typeface="Calibri" pitchFamily="34" charset="0"/>
                <a:cs typeface="Calibri" pitchFamily="34" charset="0"/>
              </a:rPr>
              <a:t>federal education programs through sequestration, beginning in federal FY 2013 (the 2013-14 school year)</a:t>
            </a:r>
          </a:p>
          <a:p>
            <a:pPr>
              <a:spcAft>
                <a:spcPts val="1200"/>
              </a:spcAft>
            </a:pPr>
            <a:r>
              <a:rPr lang="en-US" sz="2200" dirty="0" smtClean="0">
                <a:latin typeface="Calibri" pitchFamily="34" charset="0"/>
                <a:cs typeface="Calibri" pitchFamily="34" charset="0"/>
              </a:rPr>
              <a:t>Additional issues for the FY 2012 funding for four education programs that were substantially advanced-funded into FY 2013:</a:t>
            </a:r>
          </a:p>
          <a:p>
            <a:pPr lvl="3">
              <a:spcAft>
                <a:spcPts val="1200"/>
              </a:spcAft>
            </a:pPr>
            <a:r>
              <a:rPr lang="en-US" sz="2200" dirty="0" smtClean="0">
                <a:solidFill>
                  <a:schemeClr val="tx1"/>
                </a:solidFill>
                <a:latin typeface="Calibri" pitchFamily="34" charset="0"/>
                <a:cs typeface="Calibri" pitchFamily="34" charset="0"/>
              </a:rPr>
              <a:t>Title I, Title II, IDEA, and Perkins</a:t>
            </a:r>
            <a:endParaRPr lang="en-US" sz="2200" dirty="0" smtClean="0">
              <a:latin typeface="Calibri" pitchFamily="34" charset="0"/>
              <a:cs typeface="Calibri" pitchFamily="34" charset="0"/>
            </a:endParaRPr>
          </a:p>
        </p:txBody>
      </p:sp>
      <p:sp>
        <p:nvSpPr>
          <p:cNvPr id="6" name="Title 1"/>
          <p:cNvSpPr>
            <a:spLocks noGrp="1"/>
          </p:cNvSpPr>
          <p:nvPr>
            <p:ph type="title"/>
          </p:nvPr>
        </p:nvSpPr>
        <p:spPr>
          <a:xfrm>
            <a:off x="152400" y="320040"/>
            <a:ext cx="8839200" cy="670560"/>
          </a:xfrm>
        </p:spPr>
        <p:txBody>
          <a:bodyPr/>
          <a:lstStyle/>
          <a:p>
            <a:pPr algn="ctr"/>
            <a:r>
              <a:rPr lang="en-US" b="1" dirty="0" smtClean="0">
                <a:solidFill>
                  <a:schemeClr val="accent3">
                    <a:lumMod val="75000"/>
                  </a:schemeClr>
                </a:solidFill>
              </a:rPr>
              <a:t>Budget and Appropriations</a:t>
            </a:r>
            <a:endParaRPr lang="en-US" b="1" dirty="0">
              <a:solidFill>
                <a:schemeClr val="accent3">
                  <a:lumMod val="75000"/>
                </a:schemeClr>
              </a:solidFill>
            </a:endParaRPr>
          </a:p>
        </p:txBody>
      </p:sp>
    </p:spTree>
    <p:extLst>
      <p:ext uri="{BB962C8B-B14F-4D97-AF65-F5344CB8AC3E}">
        <p14:creationId xmlns:p14="http://schemas.microsoft.com/office/powerpoint/2010/main" val="122434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295400"/>
            <a:ext cx="8686800" cy="5160336"/>
          </a:xfrm>
        </p:spPr>
        <p:txBody>
          <a:bodyPr>
            <a:normAutofit/>
          </a:bodyPr>
          <a:lstStyle/>
          <a:p>
            <a:pPr>
              <a:buNone/>
            </a:pPr>
            <a:endParaRPr lang="en-US" sz="1200" b="1" dirty="0" smtClean="0"/>
          </a:p>
          <a:p>
            <a:pPr algn="ctr">
              <a:buNone/>
            </a:pPr>
            <a:r>
              <a:rPr lang="en-US" sz="3200" b="1" dirty="0" smtClean="0">
                <a:latin typeface="Calibri" pitchFamily="34" charset="0"/>
                <a:cs typeface="Calibri" pitchFamily="34" charset="0"/>
              </a:rPr>
              <a:t>Sequestration</a:t>
            </a:r>
          </a:p>
          <a:p>
            <a:endParaRPr lang="en-US" sz="1800" dirty="0" smtClean="0"/>
          </a:p>
          <a:p>
            <a:pPr>
              <a:spcAft>
                <a:spcPts val="1200"/>
              </a:spcAft>
            </a:pPr>
            <a:r>
              <a:rPr lang="en-US" sz="2200" dirty="0" smtClean="0">
                <a:latin typeface="Calibri" pitchFamily="34" charset="0"/>
                <a:cs typeface="Calibri" pitchFamily="34" charset="0"/>
              </a:rPr>
              <a:t>As a result of the advanced funding, FY 2012 allocations for the four programs may be subject to retroactive cuts in January 2013, in the middle of the upcoming 2012-13 school year</a:t>
            </a:r>
          </a:p>
          <a:p>
            <a:pPr>
              <a:spcAft>
                <a:spcPts val="1200"/>
              </a:spcAft>
            </a:pPr>
            <a:endParaRPr lang="en-US" sz="2200" dirty="0" smtClean="0">
              <a:latin typeface="Calibri" pitchFamily="34" charset="0"/>
              <a:cs typeface="Calibri" pitchFamily="34" charset="0"/>
            </a:endParaRPr>
          </a:p>
        </p:txBody>
      </p:sp>
      <p:sp>
        <p:nvSpPr>
          <p:cNvPr id="6" name="Title 1"/>
          <p:cNvSpPr>
            <a:spLocks noGrp="1"/>
          </p:cNvSpPr>
          <p:nvPr>
            <p:ph type="title"/>
          </p:nvPr>
        </p:nvSpPr>
        <p:spPr>
          <a:xfrm>
            <a:off x="152400" y="320040"/>
            <a:ext cx="8839200" cy="670560"/>
          </a:xfrm>
        </p:spPr>
        <p:txBody>
          <a:bodyPr/>
          <a:lstStyle/>
          <a:p>
            <a:pPr algn="ctr"/>
            <a:r>
              <a:rPr lang="en-US" b="1" dirty="0" smtClean="0">
                <a:solidFill>
                  <a:schemeClr val="accent3">
                    <a:lumMod val="75000"/>
                  </a:schemeClr>
                </a:solidFill>
              </a:rPr>
              <a:t>Budget and Appropriations</a:t>
            </a:r>
            <a:endParaRPr lang="en-US" b="1" dirty="0">
              <a:solidFill>
                <a:schemeClr val="accent3">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757904249"/>
              </p:ext>
            </p:extLst>
          </p:nvPr>
        </p:nvGraphicFramePr>
        <p:xfrm>
          <a:off x="838200" y="3657600"/>
          <a:ext cx="7391400" cy="2514600"/>
        </p:xfrm>
        <a:graphic>
          <a:graphicData uri="http://schemas.openxmlformats.org/drawingml/2006/table">
            <a:tbl>
              <a:tblPr>
                <a:tableStyleId>{306799F8-075E-4A3A-A7F6-7FBC6576F1A4}</a:tableStyleId>
              </a:tblPr>
              <a:tblGrid>
                <a:gridCol w="2487490"/>
                <a:gridCol w="1847850"/>
                <a:gridCol w="1847850"/>
                <a:gridCol w="1208210"/>
              </a:tblGrid>
              <a:tr h="631809">
                <a:tc>
                  <a:txBody>
                    <a:bodyPr/>
                    <a:lstStyle/>
                    <a:p>
                      <a:pPr algn="l" fontAlgn="ctr"/>
                      <a:r>
                        <a:rPr lang="en-US" sz="1400" b="1" u="none" strike="noStrike" dirty="0">
                          <a:solidFill>
                            <a:sysClr val="windowText" lastClr="000000"/>
                          </a:solidFill>
                          <a:effectLst/>
                          <a:latin typeface="Arial" pitchFamily="34" charset="0"/>
                          <a:cs typeface="Arial" pitchFamily="34" charset="0"/>
                        </a:rPr>
                        <a:t>   Program</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a:solidFill>
                            <a:sysClr val="windowText" lastClr="000000"/>
                          </a:solidFill>
                          <a:effectLst/>
                          <a:latin typeface="Arial" pitchFamily="34" charset="0"/>
                          <a:cs typeface="Arial" pitchFamily="34" charset="0"/>
                        </a:rPr>
                        <a:t>Total FY 2012</a:t>
                      </a:r>
                      <a:br>
                        <a:rPr lang="en-US" sz="1400" b="1" u="none" strike="noStrike" dirty="0">
                          <a:solidFill>
                            <a:sysClr val="windowText" lastClr="000000"/>
                          </a:solidFill>
                          <a:effectLst/>
                          <a:latin typeface="Arial" pitchFamily="34" charset="0"/>
                          <a:cs typeface="Arial" pitchFamily="34" charset="0"/>
                        </a:rPr>
                      </a:br>
                      <a:r>
                        <a:rPr lang="en-US" sz="1400" b="1" u="none" strike="noStrike" dirty="0">
                          <a:solidFill>
                            <a:sysClr val="windowText" lastClr="000000"/>
                          </a:solidFill>
                          <a:effectLst/>
                          <a:latin typeface="Arial" pitchFamily="34" charset="0"/>
                          <a:cs typeface="Arial" pitchFamily="34" charset="0"/>
                        </a:rPr>
                        <a:t>Appropriation</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smtClean="0">
                          <a:solidFill>
                            <a:sysClr val="windowText" lastClr="000000"/>
                          </a:solidFill>
                          <a:effectLst/>
                          <a:latin typeface="Arial" pitchFamily="34" charset="0"/>
                          <a:cs typeface="Arial" pitchFamily="34" charset="0"/>
                        </a:rPr>
                        <a:t>Advance-Funded </a:t>
                      </a:r>
                      <a:r>
                        <a:rPr lang="en-US" sz="1400" b="1" u="none" strike="noStrike" dirty="0">
                          <a:solidFill>
                            <a:sysClr val="windowText" lastClr="000000"/>
                          </a:solidFill>
                          <a:effectLst/>
                          <a:latin typeface="Arial" pitchFamily="34" charset="0"/>
                          <a:cs typeface="Arial" pitchFamily="34" charset="0"/>
                        </a:rPr>
                        <a:t/>
                      </a:r>
                      <a:br>
                        <a:rPr lang="en-US" sz="1400" b="1" u="none" strike="noStrike" dirty="0">
                          <a:solidFill>
                            <a:sysClr val="windowText" lastClr="000000"/>
                          </a:solidFill>
                          <a:effectLst/>
                          <a:latin typeface="Arial" pitchFamily="34" charset="0"/>
                          <a:cs typeface="Arial" pitchFamily="34" charset="0"/>
                        </a:rPr>
                      </a:br>
                      <a:r>
                        <a:rPr lang="en-US" sz="1400" b="1" u="none" strike="noStrike" dirty="0">
                          <a:solidFill>
                            <a:sysClr val="windowText" lastClr="000000"/>
                          </a:solidFill>
                          <a:effectLst/>
                          <a:latin typeface="Arial" pitchFamily="34" charset="0"/>
                          <a:cs typeface="Arial" pitchFamily="34" charset="0"/>
                        </a:rPr>
                        <a:t>Portion of FY 2012</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a:solidFill>
                            <a:sysClr val="windowText" lastClr="000000"/>
                          </a:solidFill>
                          <a:effectLst/>
                          <a:latin typeface="Arial" pitchFamily="34" charset="0"/>
                          <a:cs typeface="Arial" pitchFamily="34" charset="0"/>
                        </a:rPr>
                        <a:t>Percentage </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353813">
                <a:tc>
                  <a:txBody>
                    <a:bodyPr/>
                    <a:lstStyle/>
                    <a:p>
                      <a:pPr algn="l" fontAlgn="ctr"/>
                      <a:r>
                        <a:rPr lang="en-US" sz="1400" b="1" u="none" strike="noStrike" dirty="0">
                          <a:solidFill>
                            <a:schemeClr val="bg1"/>
                          </a:solidFill>
                          <a:effectLst/>
                          <a:latin typeface="Arial" pitchFamily="34" charset="0"/>
                          <a:cs typeface="Arial" pitchFamily="34" charset="0"/>
                        </a:rPr>
                        <a:t>    Title </a:t>
                      </a:r>
                      <a:r>
                        <a:rPr lang="en-US" sz="1400" b="1" u="none" strike="noStrike" dirty="0" smtClean="0">
                          <a:solidFill>
                            <a:schemeClr val="bg1"/>
                          </a:solidFill>
                          <a:effectLst/>
                          <a:latin typeface="Arial" pitchFamily="34" charset="0"/>
                          <a:cs typeface="Arial" pitchFamily="34" charset="0"/>
                        </a:rPr>
                        <a:t>I-A (Grants to LEAs)</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14.5</a:t>
                      </a:r>
                      <a:r>
                        <a:rPr lang="en-US" sz="1400" b="1" u="none" strike="noStrike" baseline="0" dirty="0" smtClean="0">
                          <a:solidFill>
                            <a:schemeClr val="bg1"/>
                          </a:solidFill>
                          <a:effectLst/>
                          <a:latin typeface="Arial" pitchFamily="34" charset="0"/>
                          <a:cs typeface="Arial" pitchFamily="34" charset="0"/>
                        </a:rPr>
                        <a:t>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10.8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a:solidFill>
                            <a:schemeClr val="bg1"/>
                          </a:solidFill>
                          <a:effectLst/>
                          <a:latin typeface="Arial" pitchFamily="34" charset="0"/>
                          <a:cs typeface="Arial" pitchFamily="34" charset="0"/>
                        </a:rPr>
                        <a:t>74.7%</a:t>
                      </a:r>
                      <a:endParaRPr lang="en-US" sz="1400" b="1" i="0" u="none" strike="noStrike">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813">
                <a:tc>
                  <a:txBody>
                    <a:bodyPr/>
                    <a:lstStyle/>
                    <a:p>
                      <a:pPr algn="l" fontAlgn="ctr"/>
                      <a:r>
                        <a:rPr lang="en-US" sz="1400" b="1" u="none" strike="noStrike" dirty="0">
                          <a:solidFill>
                            <a:schemeClr val="bg1"/>
                          </a:solidFill>
                          <a:effectLst/>
                          <a:latin typeface="Arial" pitchFamily="34" charset="0"/>
                          <a:cs typeface="Arial" pitchFamily="34" charset="0"/>
                        </a:rPr>
                        <a:t>    Title </a:t>
                      </a:r>
                      <a:r>
                        <a:rPr lang="en-US" sz="1400" b="1" u="none" strike="noStrike" dirty="0" smtClean="0">
                          <a:solidFill>
                            <a:schemeClr val="bg1"/>
                          </a:solidFill>
                          <a:effectLst/>
                          <a:latin typeface="Arial" pitchFamily="34" charset="0"/>
                          <a:cs typeface="Arial" pitchFamily="34" charset="0"/>
                        </a:rPr>
                        <a:t>II-A (Teacher Quality)</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2.5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1.7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68.2%</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813">
                <a:tc>
                  <a:txBody>
                    <a:bodyPr/>
                    <a:lstStyle/>
                    <a:p>
                      <a:pPr algn="l" fontAlgn="ctr"/>
                      <a:r>
                        <a:rPr lang="en-US" sz="1400" b="1" u="none" strike="noStrike">
                          <a:solidFill>
                            <a:schemeClr val="bg1"/>
                          </a:solidFill>
                          <a:effectLst/>
                          <a:latin typeface="Arial" pitchFamily="34" charset="0"/>
                          <a:cs typeface="Arial" pitchFamily="34" charset="0"/>
                        </a:rPr>
                        <a:t>    IDEA (Part B)</a:t>
                      </a:r>
                      <a:endParaRPr lang="en-US" sz="1400" b="1" i="0" u="none" strike="noStrike">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11.6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9.3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80.2%</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813">
                <a:tc>
                  <a:txBody>
                    <a:bodyPr/>
                    <a:lstStyle/>
                    <a:p>
                      <a:pPr algn="l" fontAlgn="ctr"/>
                      <a:r>
                        <a:rPr lang="en-US" sz="1400" b="1" u="none" strike="noStrike" dirty="0">
                          <a:solidFill>
                            <a:schemeClr val="bg1"/>
                          </a:solidFill>
                          <a:effectLst/>
                          <a:latin typeface="Arial" pitchFamily="34" charset="0"/>
                          <a:cs typeface="Arial" pitchFamily="34" charset="0"/>
                        </a:rPr>
                        <a:t>    Career/Tech (Perkins)</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1.1 billion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a:t>
                      </a:r>
                      <a:r>
                        <a:rPr lang="en-US" sz="1400" b="1" u="none" strike="noStrike" dirty="0" smtClean="0">
                          <a:solidFill>
                            <a:schemeClr val="bg1"/>
                          </a:solidFill>
                          <a:effectLst/>
                          <a:latin typeface="Arial" pitchFamily="34" charset="0"/>
                          <a:cs typeface="Arial" pitchFamily="34" charset="0"/>
                        </a:rPr>
                        <a:t>791 million</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b="1" u="none" strike="noStrike" dirty="0">
                          <a:solidFill>
                            <a:schemeClr val="bg1"/>
                          </a:solidFill>
                          <a:effectLst/>
                          <a:latin typeface="Arial" pitchFamily="34" charset="0"/>
                          <a:cs typeface="Arial" pitchFamily="34" charset="0"/>
                        </a:rPr>
                        <a:t>70.4%</a:t>
                      </a:r>
                      <a:endParaRPr lang="en-US" sz="1400" b="1" i="0" u="none" strike="noStrike" dirty="0">
                        <a:solidFill>
                          <a:schemeClr val="bg1"/>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7539">
                <a:tc>
                  <a:txBody>
                    <a:bodyPr/>
                    <a:lstStyle/>
                    <a:p>
                      <a:pPr algn="l" fontAlgn="ctr"/>
                      <a:r>
                        <a:rPr lang="en-US" sz="1400" b="1" u="none" strike="noStrike" dirty="0">
                          <a:solidFill>
                            <a:sysClr val="windowText" lastClr="000000"/>
                          </a:solidFill>
                          <a:effectLst/>
                          <a:latin typeface="Arial" pitchFamily="34" charset="0"/>
                          <a:cs typeface="Arial" pitchFamily="34" charset="0"/>
                        </a:rPr>
                        <a:t>   TOTAL</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a:solidFill>
                            <a:sysClr val="windowText" lastClr="000000"/>
                          </a:solidFill>
                          <a:effectLst/>
                          <a:latin typeface="Arial" pitchFamily="34" charset="0"/>
                          <a:cs typeface="Arial" pitchFamily="34" charset="0"/>
                        </a:rPr>
                        <a:t>$</a:t>
                      </a:r>
                      <a:r>
                        <a:rPr lang="en-US" sz="1400" b="1" u="none" strike="noStrike" dirty="0" smtClean="0">
                          <a:solidFill>
                            <a:sysClr val="windowText" lastClr="000000"/>
                          </a:solidFill>
                          <a:effectLst/>
                          <a:latin typeface="Arial" pitchFamily="34" charset="0"/>
                          <a:cs typeface="Arial" pitchFamily="34" charset="0"/>
                        </a:rPr>
                        <a:t>29.7 billion</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a:solidFill>
                            <a:sysClr val="windowText" lastClr="000000"/>
                          </a:solidFill>
                          <a:effectLst/>
                          <a:latin typeface="Arial" pitchFamily="34" charset="0"/>
                          <a:cs typeface="Arial" pitchFamily="34" charset="0"/>
                        </a:rPr>
                        <a:t>$</a:t>
                      </a:r>
                      <a:r>
                        <a:rPr lang="en-US" sz="1400" b="1" u="none" strike="noStrike" dirty="0" smtClean="0">
                          <a:solidFill>
                            <a:sysClr val="windowText" lastClr="000000"/>
                          </a:solidFill>
                          <a:effectLst/>
                          <a:latin typeface="Arial" pitchFamily="34" charset="0"/>
                          <a:cs typeface="Arial" pitchFamily="34" charset="0"/>
                        </a:rPr>
                        <a:t>22.6 billion</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400" b="1" u="none" strike="noStrike" dirty="0">
                          <a:solidFill>
                            <a:sysClr val="windowText" lastClr="000000"/>
                          </a:solidFill>
                          <a:effectLst/>
                          <a:latin typeface="Arial" pitchFamily="34" charset="0"/>
                          <a:cs typeface="Arial" pitchFamily="34" charset="0"/>
                        </a:rPr>
                        <a:t>76.1%</a:t>
                      </a:r>
                      <a:endParaRPr lang="en-US" sz="1400" b="1" i="0" u="none" strike="noStrike" dirty="0">
                        <a:solidFill>
                          <a:sysClr val="windowText" lastClr="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Tree>
    <p:extLst>
      <p:ext uri="{BB962C8B-B14F-4D97-AF65-F5344CB8AC3E}">
        <p14:creationId xmlns:p14="http://schemas.microsoft.com/office/powerpoint/2010/main" val="1275670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2514600"/>
            <a:ext cx="8153400" cy="3505200"/>
          </a:xfrm>
        </p:spPr>
        <p:txBody>
          <a:bodyPr>
            <a:normAutofit/>
          </a:bodyPr>
          <a:lstStyle/>
          <a:p>
            <a:pPr algn="ctr">
              <a:buNone/>
            </a:pPr>
            <a:r>
              <a:rPr lang="en-US" sz="4000" b="1" dirty="0" smtClean="0">
                <a:latin typeface="Calibri" pitchFamily="34" charset="0"/>
                <a:cs typeface="Calibri" pitchFamily="34" charset="0"/>
              </a:rPr>
              <a:t>Census and Title I Updates</a:t>
            </a:r>
          </a:p>
          <a:p>
            <a:pPr algn="ctr">
              <a:buNone/>
            </a:pPr>
            <a:endParaRPr lang="en-US" sz="4000" b="1" dirty="0" smtClean="0"/>
          </a:p>
          <a:p>
            <a:pPr algn="ctr">
              <a:buNone/>
            </a:pPr>
            <a:endParaRPr lang="en-US" sz="4000" b="1" dirty="0" smtClean="0"/>
          </a:p>
          <a:p>
            <a:pPr algn="ctr">
              <a:buNone/>
            </a:pPr>
            <a:endParaRPr lang="en-US" sz="4000" b="1" dirty="0" smtClean="0"/>
          </a:p>
          <a:p>
            <a:pPr algn="ctr">
              <a:buNone/>
            </a:pPr>
            <a:endParaRPr lang="en-US" sz="4000" b="1" dirty="0" smtClean="0"/>
          </a:p>
          <a:p>
            <a:pPr algn="ctr">
              <a:buNone/>
            </a:pPr>
            <a:endParaRPr lang="en-US" sz="40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254971"/>
            <a:ext cx="802689" cy="92423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1915</TotalTime>
  <Words>2766</Words>
  <Application>Microsoft Office PowerPoint</Application>
  <PresentationFormat>On-screen Show (4:3)</PresentationFormat>
  <Paragraphs>469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Civic</vt:lpstr>
      <vt:lpstr>WASHINGTON  UPDATE</vt:lpstr>
      <vt:lpstr>WASHINGTON  UPDATE</vt:lpstr>
      <vt:lpstr>PowerPoint Presentation</vt:lpstr>
      <vt:lpstr>Budget and Appropriations</vt:lpstr>
      <vt:lpstr>Budget and Appropriations</vt:lpstr>
      <vt:lpstr>Budget and Appropriations</vt:lpstr>
      <vt:lpstr>Budget and Appropriations</vt:lpstr>
      <vt:lpstr>Budget and Appropriations</vt:lpstr>
      <vt:lpstr>PowerPoint Presentation</vt:lpstr>
      <vt:lpstr>Census and Title I Updates</vt:lpstr>
      <vt:lpstr>Census and Title I Updates</vt:lpstr>
      <vt:lpstr>PowerPoint Presentation</vt:lpstr>
      <vt:lpstr>Reauthorization of ESEA</vt:lpstr>
      <vt:lpstr>Reauthorization of ESEA</vt:lpstr>
      <vt:lpstr>Reauthorization of ESEA</vt:lpstr>
      <vt:lpstr>Reauthorization of ESEA</vt:lpstr>
      <vt:lpstr>Reauthorization of ESEA</vt:lpstr>
      <vt:lpstr>Reauthorization of ESEA</vt:lpstr>
      <vt:lpstr>Reauthorization of ESEA</vt:lpstr>
      <vt:lpstr>Reauthorization of ESEA</vt:lpstr>
      <vt:lpstr>PowerPoint Presentation</vt:lpstr>
      <vt:lpstr>No Child Left Behind Waivers</vt:lpstr>
      <vt:lpstr>No Child Left Behind Waivers</vt:lpstr>
      <vt:lpstr>No Child Left Behind Waivers</vt:lpstr>
      <vt:lpstr>PowerPoint Presentation</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District Race to the Top (D-RTTT)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UPDATE</dc:title>
  <dc:creator>Manish</dc:creator>
  <cp:lastModifiedBy>Tonya Harris</cp:lastModifiedBy>
  <cp:revision>143</cp:revision>
  <cp:lastPrinted>2012-07-11T18:28:24Z</cp:lastPrinted>
  <dcterms:created xsi:type="dcterms:W3CDTF">2010-03-18T20:09:47Z</dcterms:created>
  <dcterms:modified xsi:type="dcterms:W3CDTF">2012-07-26T17:27:17Z</dcterms:modified>
</cp:coreProperties>
</file>