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6" r:id="rId4"/>
  </p:sldMasterIdLst>
  <p:notesMasterIdLst>
    <p:notesMasterId r:id="rId31"/>
  </p:notesMasterIdLst>
  <p:handoutMasterIdLst>
    <p:handoutMasterId r:id="rId32"/>
  </p:handoutMasterIdLst>
  <p:sldIdLst>
    <p:sldId id="256" r:id="rId5"/>
    <p:sldId id="454" r:id="rId6"/>
    <p:sldId id="463" r:id="rId7"/>
    <p:sldId id="464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472" r:id="rId16"/>
    <p:sldId id="473" r:id="rId17"/>
    <p:sldId id="462" r:id="rId18"/>
    <p:sldId id="474" r:id="rId19"/>
    <p:sldId id="431" r:id="rId20"/>
    <p:sldId id="435" r:id="rId21"/>
    <p:sldId id="436" r:id="rId22"/>
    <p:sldId id="440" r:id="rId23"/>
    <p:sldId id="437" r:id="rId24"/>
    <p:sldId id="438" r:id="rId25"/>
    <p:sldId id="475" r:id="rId26"/>
    <p:sldId id="476" r:id="rId27"/>
    <p:sldId id="477" r:id="rId28"/>
    <p:sldId id="430" r:id="rId29"/>
    <p:sldId id="439" r:id="rId30"/>
  </p:sldIdLst>
  <p:sldSz cx="9144000" cy="6858000" type="screen4x3"/>
  <p:notesSz cx="92964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linehan" initials="KA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B5025"/>
    <a:srgbClr val="E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374" autoAdjust="0"/>
  </p:normalViewPr>
  <p:slideViewPr>
    <p:cSldViewPr>
      <p:cViewPr>
        <p:scale>
          <a:sx n="110" d="100"/>
          <a:sy n="110" d="100"/>
        </p:scale>
        <p:origin x="-15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135" d="100"/>
          <a:sy n="135" d="100"/>
        </p:scale>
        <p:origin x="-1746" y="-78"/>
      </p:cViewPr>
      <p:guideLst>
        <p:guide orient="horz" pos="2160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4028440" cy="343134"/>
          </a:xfrm>
          <a:prstGeom prst="rect">
            <a:avLst/>
          </a:prstGeom>
        </p:spPr>
        <p:txBody>
          <a:bodyPr vert="horz" lIns="88790" tIns="44394" rIns="88790" bIns="443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9"/>
            <a:ext cx="4028440" cy="343134"/>
          </a:xfrm>
          <a:prstGeom prst="rect">
            <a:avLst/>
          </a:prstGeom>
        </p:spPr>
        <p:txBody>
          <a:bodyPr vert="horz" lIns="88790" tIns="44394" rIns="88790" bIns="443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22DDD46E-A8C5-447A-AAAC-555CCD650077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701"/>
            <a:ext cx="4028440" cy="343134"/>
          </a:xfrm>
          <a:prstGeom prst="rect">
            <a:avLst/>
          </a:prstGeom>
        </p:spPr>
        <p:txBody>
          <a:bodyPr vert="horz" lIns="88790" tIns="44394" rIns="88790" bIns="443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513701"/>
            <a:ext cx="4028440" cy="343134"/>
          </a:xfrm>
          <a:prstGeom prst="rect">
            <a:avLst/>
          </a:prstGeom>
        </p:spPr>
        <p:txBody>
          <a:bodyPr vert="horz" lIns="88790" tIns="44394" rIns="88790" bIns="443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33246FF2-3E6E-4744-9E3C-286D802390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2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4028440" cy="343134"/>
          </a:xfrm>
          <a:prstGeom prst="rect">
            <a:avLst/>
          </a:prstGeom>
        </p:spPr>
        <p:txBody>
          <a:bodyPr vert="horz" lIns="88790" tIns="44394" rIns="88790" bIns="443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9"/>
            <a:ext cx="4028440" cy="343134"/>
          </a:xfrm>
          <a:prstGeom prst="rect">
            <a:avLst/>
          </a:prstGeom>
        </p:spPr>
        <p:txBody>
          <a:bodyPr vert="horz" lIns="88790" tIns="44394" rIns="88790" bIns="443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774BE518-D3D9-4481-B0E6-E43A9E04796D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515938"/>
            <a:ext cx="3425825" cy="256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790" tIns="44394" rIns="88790" bIns="4439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2" y="3258025"/>
            <a:ext cx="7437120" cy="3085867"/>
          </a:xfrm>
          <a:prstGeom prst="rect">
            <a:avLst/>
          </a:prstGeom>
        </p:spPr>
        <p:txBody>
          <a:bodyPr vert="horz" lIns="88790" tIns="44394" rIns="88790" bIns="4439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701"/>
            <a:ext cx="4028440" cy="343134"/>
          </a:xfrm>
          <a:prstGeom prst="rect">
            <a:avLst/>
          </a:prstGeom>
        </p:spPr>
        <p:txBody>
          <a:bodyPr vert="horz" lIns="88790" tIns="44394" rIns="88790" bIns="443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513701"/>
            <a:ext cx="4028440" cy="343134"/>
          </a:xfrm>
          <a:prstGeom prst="rect">
            <a:avLst/>
          </a:prstGeom>
        </p:spPr>
        <p:txBody>
          <a:bodyPr vert="horz" lIns="88790" tIns="44394" rIns="88790" bIns="443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27D7FA54-93FA-4248-8CB8-FE984AD132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66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1D3040-753F-4F8A-BF33-02C0B4E9A8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FED79-9E1B-42EA-BBFE-641A08C0FF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FED79-9E1B-42EA-BBFE-641A08C0FF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FED79-9E1B-42EA-BBFE-641A08C0FF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FED79-9E1B-42EA-BBFE-641A08C0FF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FED79-9E1B-42EA-BBFE-641A08C0FF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FED79-9E1B-42EA-BBFE-641A08C0FF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FED79-9E1B-42EA-BBFE-641A08C0FF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FED79-9E1B-42EA-BBFE-641A08C0FF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FED79-9E1B-42EA-BBFE-641A08C0FF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FED79-9E1B-42EA-BBFE-641A08C0FF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FED79-9E1B-42EA-BBFE-641A08C0FF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FED79-9E1B-42EA-BBFE-641A08C0FF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FED79-9E1B-42EA-BBFE-641A08C0FF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FED79-9E1B-42EA-BBFE-641A08C0FF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FED79-9E1B-42EA-BBFE-641A08C0FF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FED79-9E1B-42EA-BBFE-641A08C0FF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FED79-9E1B-42EA-BBFE-641A08C0FF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FED79-9E1B-42EA-BBFE-641A08C0FF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FED79-9E1B-42EA-BBFE-641A08C0FF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FED79-9E1B-42EA-BBFE-641A08C0FF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FED79-9E1B-42EA-BBFE-641A08C0FF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FED79-9E1B-42EA-BBFE-641A08C0FF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203C-10D5-4475-BFC7-51E09E44B839}" type="datetime1">
              <a:rPr lang="en-US" smtClean="0"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989186" cy="1005840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6400800"/>
            <a:ext cx="1066800" cy="329184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50B0653-0E47-45A8-9304-D1F4B73252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280E8E-900C-41A4-A271-F8C008EB665B}" type="datetime1">
              <a:rPr lang="en-US" smtClean="0"/>
              <a:t>7/11/2013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88508-8CBA-40B0-90B5-5B33F3E576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B0D60-A17E-49CA-B755-3837ADE1E198}" type="datetime1">
              <a:rPr lang="en-US" smtClean="0"/>
              <a:t>7/11/2013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0F313-97F8-4C35-BC9D-AFB6E1879D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A3B5-D63C-4C26-A3A0-815E7C47BB59}" type="datetime1">
              <a:rPr lang="en-US" smtClean="0"/>
              <a:t>7/11/2013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0DAED-6BD7-4DD9-92F2-821FEB1B61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457200"/>
            <a:ext cx="4788131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4"/>
          <p:cNvSpPr txBox="1"/>
          <p:nvPr userDrawn="1"/>
        </p:nvSpPr>
        <p:spPr>
          <a:xfrm>
            <a:off x="6400800" y="152401"/>
            <a:ext cx="23622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39B233-5D98-4C3E-8945-16E7ED1DFED8}" type="datetime1">
              <a:rPr lang="en-US" smtClean="0"/>
              <a:t>7/11/2013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56C96-5E65-4CC7-8F7E-82D010434FFD}" type="datetime1">
              <a:rPr lang="en-US" smtClean="0"/>
              <a:t>7/11/2013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4CBCE-8B5C-4C78-9DB2-36BD18FC70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85CF31-58A4-486D-B70F-3607B9BB3950}" type="datetime1">
              <a:rPr lang="en-US" smtClean="0"/>
              <a:t>7/11/2013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B7710-E17B-46E7-8F20-90222735D6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405A81-3ED6-48DD-A1AD-34CDDEC90AB5}" type="datetime1">
              <a:rPr lang="en-US" smtClean="0"/>
              <a:t>7/11/2013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6A2D2-0963-4757-8FF8-915CC1D491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FFA6C3-E6FE-4F8C-83F2-E2515A4650BC}" type="datetime1">
              <a:rPr lang="en-US" smtClean="0"/>
              <a:t>7/11/2013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150AE-4506-4A51-AA2C-0DC146858E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DC9F7F-1433-4B44-A5CD-FAFF19FC8D68}" type="datetime1">
              <a:rPr lang="en-US" smtClean="0"/>
              <a:t>7/11/2013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51AC5-BFAB-4C2A-B5AC-E8D5B263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311BC-2777-4E9F-AA18-5E83A6B984BB}" type="datetime1">
              <a:rPr lang="en-US" smtClean="0"/>
              <a:t>7/11/2013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91D33-002A-4258-ACC2-2B1DE886B5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2602B8-7584-4A5A-9466-5F38413224E3}" type="datetime1">
              <a:rPr lang="en-US" smtClean="0"/>
              <a:t>7/11/2013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69878C-917C-4938-8E2B-A7FBC3991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7" r:id="rId2"/>
    <p:sldLayoutId id="2147483780" r:id="rId3"/>
    <p:sldLayoutId id="2147483779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kintl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pdkpoll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905000"/>
            <a:ext cx="7391400" cy="2819397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Influencing Opinions: Keeping the Focus on Student Achievement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953000"/>
            <a:ext cx="678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Council of the Great City Schools Public Relations Executives Meeting</a:t>
            </a:r>
          </a:p>
          <a:p>
            <a:pPr algn="ctr"/>
            <a:r>
              <a:rPr lang="en-US" sz="1400" dirty="0" smtClean="0"/>
              <a:t>July 6, 2013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0678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It Began With A Vision</a:t>
            </a:r>
            <a:endParaRPr lang="en-US" dirty="0"/>
          </a:p>
        </p:txBody>
      </p:sp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43800" y="6096000"/>
            <a:ext cx="548640" cy="3962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F4093-FF60-4E21-BBAF-C7D09392BE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/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6626710" cy="5120640"/>
          </a:xfrm>
        </p:spPr>
      </p:pic>
    </p:spTree>
    <p:extLst>
      <p:ext uri="{BB962C8B-B14F-4D97-AF65-F5344CB8AC3E}">
        <p14:creationId xmlns:p14="http://schemas.microsoft.com/office/powerpoint/2010/main" val="19835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0678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Focusing on </a:t>
            </a:r>
            <a:r>
              <a:rPr lang="en-US" dirty="0" smtClean="0"/>
              <a:t>Students: </a:t>
            </a:r>
            <a:r>
              <a:rPr lang="en-US" dirty="0"/>
              <a:t>Vision 2020</a:t>
            </a:r>
          </a:p>
        </p:txBody>
      </p:sp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43800" y="6096000"/>
            <a:ext cx="548640" cy="3962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F4093-FF60-4E21-BBAF-C7D09392BE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Creating Improved and Broader Measures of Student Achievement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Developing Schools as Neighborhood Learning Centers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Ensuring Effective Teaching in the Classroom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Engaging Parents and Community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Facilitating Communication and Support Across the District</a:t>
            </a:r>
          </a:p>
        </p:txBody>
      </p:sp>
    </p:spTree>
    <p:extLst>
      <p:ext uri="{BB962C8B-B14F-4D97-AF65-F5344CB8AC3E}">
        <p14:creationId xmlns:p14="http://schemas.microsoft.com/office/powerpoint/2010/main" val="20221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0678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Focusing on </a:t>
            </a:r>
            <a:r>
              <a:rPr lang="en-US" dirty="0" smtClean="0"/>
              <a:t>Students: All Employees</a:t>
            </a:r>
            <a:endParaRPr lang="en-US" dirty="0"/>
          </a:p>
        </p:txBody>
      </p:sp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43800" y="6096000"/>
            <a:ext cx="548640" cy="3962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F4093-FF60-4E21-BBAF-C7D09392BE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Vision 2020 connects learning and business: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Certificated (Instructional) Employees</a:t>
            </a:r>
            <a:endParaRPr lang="en-US" b="1" dirty="0"/>
          </a:p>
          <a:p>
            <a:r>
              <a:rPr lang="en-US" b="1" dirty="0" smtClean="0"/>
              <a:t>Provide broad and challenging curriculum</a:t>
            </a:r>
          </a:p>
          <a:p>
            <a:r>
              <a:rPr lang="en-US" b="1" dirty="0" smtClean="0"/>
              <a:t>Quality Teaching</a:t>
            </a:r>
          </a:p>
          <a:p>
            <a:r>
              <a:rPr lang="en-US" b="1" dirty="0" smtClean="0"/>
              <a:t>Quality Leadership</a:t>
            </a:r>
          </a:p>
          <a:p>
            <a:r>
              <a:rPr lang="en-US" b="1" dirty="0" smtClean="0"/>
              <a:t>Professional Learning for All Staff</a:t>
            </a:r>
          </a:p>
          <a:p>
            <a:r>
              <a:rPr lang="en-US" b="1" dirty="0" smtClean="0"/>
              <a:t>Closing the Achievement Gap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924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0678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Focusing on </a:t>
            </a:r>
            <a:r>
              <a:rPr lang="en-US" dirty="0" smtClean="0"/>
              <a:t>Students: All Employees</a:t>
            </a:r>
            <a:endParaRPr lang="en-US" dirty="0"/>
          </a:p>
        </p:txBody>
      </p:sp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43800" y="6096000"/>
            <a:ext cx="548640" cy="3962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F4093-FF60-4E21-BBAF-C7D09392BE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Classified </a:t>
            </a:r>
            <a:r>
              <a:rPr lang="en-US" b="1" dirty="0"/>
              <a:t>(Business) Employees</a:t>
            </a:r>
          </a:p>
          <a:p>
            <a:r>
              <a:rPr lang="en-US" b="1" dirty="0"/>
              <a:t> Food for Thought – Food Services </a:t>
            </a:r>
          </a:p>
          <a:p>
            <a:r>
              <a:rPr lang="en-US" b="1" dirty="0"/>
              <a:t> Driving Learning – Transportation </a:t>
            </a:r>
          </a:p>
          <a:p>
            <a:pPr marL="285750" indent="-285750"/>
            <a:r>
              <a:rPr lang="en-US" b="1" dirty="0"/>
              <a:t>Building Minds by Minding Buildings – Physical Plant Operations.</a:t>
            </a:r>
            <a:endParaRPr lang="en-US" dirty="0"/>
          </a:p>
          <a:p>
            <a:pPr marL="285750" indent="-285750"/>
            <a:r>
              <a:rPr lang="en-US" b="1" dirty="0" smtClean="0"/>
              <a:t>Focus on Students </a:t>
            </a:r>
            <a:r>
              <a:rPr lang="en-US" b="1" dirty="0"/>
              <a:t>– Communications </a:t>
            </a:r>
            <a:r>
              <a:rPr lang="en-US" b="1" dirty="0" smtClean="0"/>
              <a:t>Department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8217" y="2008398"/>
            <a:ext cx="8620890" cy="4817971"/>
            <a:chOff x="1912283" y="2209922"/>
            <a:chExt cx="6528455" cy="4346173"/>
          </a:xfrm>
        </p:grpSpPr>
        <p:sp>
          <p:nvSpPr>
            <p:cNvPr id="3" name="TextBox 2"/>
            <p:cNvSpPr txBox="1"/>
            <p:nvPr/>
          </p:nvSpPr>
          <p:spPr>
            <a:xfrm>
              <a:off x="1912283" y="3739704"/>
              <a:ext cx="1143000" cy="1485361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/>
                </a:rPr>
                <a:t>VISION 2020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/>
                </a:rPr>
                <a:t>Sets 2020 Goals </a:t>
              </a:r>
            </a:p>
            <a:p>
              <a:pPr marL="119063" marR="0" lvl="0" indent="-1190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Student Achievement</a:t>
              </a:r>
            </a:p>
            <a:p>
              <a:pPr marL="119063" marR="0" lvl="0" indent="-1190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Schools as Neighborhood Centers</a:t>
              </a:r>
            </a:p>
            <a:p>
              <a:pPr marL="119063" marR="0" lvl="0" indent="-1190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Parents Engagement</a:t>
              </a:r>
            </a:p>
            <a:p>
              <a:pPr marL="119063" marR="0" lvl="0" indent="-1190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Effective Teachers</a:t>
              </a:r>
            </a:p>
            <a:p>
              <a:pPr marL="119063" marR="0" lvl="0" indent="-1190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Supportive District Leadership</a:t>
              </a:r>
            </a:p>
          </p:txBody>
        </p:sp>
        <p:sp>
          <p:nvSpPr>
            <p:cNvPr id="4" name="TextBox 9"/>
            <p:cNvSpPr txBox="1">
              <a:spLocks noChangeArrowheads="1"/>
            </p:cNvSpPr>
            <p:nvPr/>
          </p:nvSpPr>
          <p:spPr bwMode="auto">
            <a:xfrm>
              <a:off x="2057400" y="5804098"/>
              <a:ext cx="838200" cy="471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2008-09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srgbClr val="000000"/>
                  </a:solidFill>
                  <a:cs typeface="Arial"/>
                </a:rPr>
                <a:t>-$90M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6" name="TextBox 11"/>
            <p:cNvSpPr txBox="1">
              <a:spLocks noChangeArrowheads="1"/>
            </p:cNvSpPr>
            <p:nvPr/>
          </p:nvSpPr>
          <p:spPr bwMode="auto">
            <a:xfrm>
              <a:off x="3344359" y="5804540"/>
              <a:ext cx="984250" cy="471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2009-10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srgbClr val="000000"/>
                  </a:solidFill>
                  <a:cs typeface="Arial"/>
                </a:rPr>
                <a:t>-$93.1M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98142" y="2209922"/>
              <a:ext cx="1719262" cy="30123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/>
                </a:rPr>
                <a:t>Strategic Process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/>
                </a:rPr>
                <a:t>12 Indicators </a:t>
              </a:r>
              <a:b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/>
                </a:rPr>
              </a:b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/>
                </a:rPr>
                <a:t>of a Quality </a:t>
              </a:r>
              <a:r>
                <a:rPr kumimoji="0" lang="en-US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/>
                </a:rPr>
                <a:t>School</a:t>
              </a: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</a:endParaRPr>
            </a:p>
            <a:p>
              <a:pPr marL="168275" marR="0" lvl="0" indent="-1682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Quality Teaching</a:t>
              </a:r>
            </a:p>
            <a:p>
              <a:pPr marL="168275" marR="0" lvl="0" indent="-1682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Quality Leadership</a:t>
              </a:r>
            </a:p>
            <a:p>
              <a:pPr marL="168275" marR="0" lvl="0" indent="-1682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Professional Learning </a:t>
              </a:r>
            </a:p>
            <a:p>
              <a:pPr marL="168275" marR="0" lvl="0" indent="-1682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Closing the Achievement Gap with High Expectations for All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endParaRPr>
            </a:p>
            <a:p>
              <a:pPr marL="168275" marR="0" lvl="0" indent="-1682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Closing the Achievement Gap with High Expectations for All</a:t>
              </a:r>
            </a:p>
            <a:p>
              <a:pPr marL="168275" marR="0" lvl="0" indent="-1682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Parent 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and Community 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Engagement Around Student Achievement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endParaRPr>
            </a:p>
            <a:p>
              <a:pPr marL="168275" marR="0" lvl="0" indent="-1682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Quality 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Support Staff</a:t>
              </a:r>
            </a:p>
            <a:p>
              <a:pPr marL="168275" marR="0" lvl="0" indent="-1682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Valuing Diversity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endParaRPr>
            </a:p>
            <a:p>
              <a:pPr marL="168275" marR="0" lvl="0" indent="-1682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High Enrollment of Neighborhood 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Students</a:t>
              </a:r>
            </a:p>
            <a:p>
              <a:pPr marL="168275" marR="0" lvl="0" indent="-1682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Digital 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Literacy</a:t>
              </a:r>
            </a:p>
            <a:p>
              <a:pPr marL="168275" marR="0" lvl="0" indent="-1682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Neighborhood Center </a:t>
              </a:r>
            </a:p>
            <a:p>
              <a:pPr marL="168275" marR="0" lvl="0" indent="-1682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Supportive Environment, Safe 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and 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Well-Maintained Facilities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87932" y="3459292"/>
              <a:ext cx="1135063" cy="176299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/>
                </a:rPr>
                <a:t>Moral Imperative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It is our moral imperative to prepare ALL San Diego Unified students to succeed in college and careers by creating conditions that will eliminate racial and economic disparity in student achievement.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4457166" y="5834237"/>
              <a:ext cx="1219200" cy="72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2010-11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srgbClr val="000000"/>
                  </a:solidFill>
                  <a:cs typeface="Arial"/>
                </a:rPr>
                <a:t>-$134.6M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67810" y="3584228"/>
              <a:ext cx="1236663" cy="1638062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/>
                </a:rPr>
                <a:t>Community Based School Reform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/>
                </a:rPr>
                <a:t>Five Pillars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Vision 2020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Professional Learning Communities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Data Informed Instruction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Parent Engagement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Goals for Student Achievement</a:t>
              </a:r>
            </a:p>
          </p:txBody>
        </p: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6137073" y="5804098"/>
              <a:ext cx="947738" cy="471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2011-12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srgbClr val="000000"/>
                  </a:solidFill>
                  <a:cs typeface="Arial"/>
                </a:rPr>
                <a:t>-$82M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12" name="TextBox 20"/>
            <p:cNvSpPr txBox="1">
              <a:spLocks noChangeArrowheads="1"/>
            </p:cNvSpPr>
            <p:nvPr/>
          </p:nvSpPr>
          <p:spPr bwMode="auto">
            <a:xfrm>
              <a:off x="7617793" y="5804098"/>
              <a:ext cx="684832" cy="471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2012-13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srgbClr val="000000"/>
                  </a:solidFill>
                  <a:cs typeface="Arial"/>
                </a:rPr>
                <a:t>-$120M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43800" y="3743717"/>
              <a:ext cx="896938" cy="1485361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/>
                </a:rPr>
                <a:t>Focus Areas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/>
                </a:rPr>
                <a:t>2011/12/13</a:t>
              </a:r>
            </a:p>
            <a:p>
              <a:pPr marL="58738" marR="0" lvl="0" indent="-5873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Professional Learning Communities</a:t>
              </a:r>
            </a:p>
            <a:p>
              <a:pPr marL="58738" marR="0" lvl="0" indent="-5873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Parent Community Engagement</a:t>
              </a:r>
            </a:p>
            <a:p>
              <a:pPr marL="58738" marR="0" lvl="0" indent="-5873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College Career Readiness</a:t>
              </a:r>
            </a:p>
          </p:txBody>
        </p:sp>
      </p:grpSp>
      <p:sp>
        <p:nvSpPr>
          <p:cNvPr id="17" name="Right Arrow 16"/>
          <p:cNvSpPr/>
          <p:nvPr/>
        </p:nvSpPr>
        <p:spPr bwMode="auto">
          <a:xfrm>
            <a:off x="228600" y="5471431"/>
            <a:ext cx="8630507" cy="6609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Quality Schools In All Neighborhoods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114300" algn="ctr"/>
            <a:r>
              <a:rPr lang="en-US" sz="4000" b="0" kern="0" dirty="0" smtClean="0">
                <a:solidFill>
                  <a:srgbClr val="2F5897"/>
                </a:solidFill>
                <a:effectLst/>
              </a:rPr>
              <a:t>Focusing on Students - Milestones </a:t>
            </a:r>
          </a:p>
          <a:p>
            <a:pPr marL="114300"/>
            <a:r>
              <a:rPr lang="en-US" sz="4000" b="0" kern="0" dirty="0" smtClean="0">
                <a:solidFill>
                  <a:srgbClr val="2F5897"/>
                </a:solidFill>
                <a:effectLst/>
              </a:rPr>
              <a:t>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32697" y="152400"/>
            <a:ext cx="6659562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2008-2012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Academic Progress Goes UP, Funding Goes DOWN</a:t>
            </a:r>
            <a:br>
              <a:rPr lang="en-US" sz="1600" dirty="0" smtClean="0"/>
            </a:br>
            <a:r>
              <a:rPr lang="en-US" sz="1600" dirty="0" smtClean="0"/>
              <a:t>Recommitment to success for ALL students pays off</a:t>
            </a:r>
          </a:p>
        </p:txBody>
      </p:sp>
    </p:spTree>
    <p:extLst>
      <p:ext uri="{BB962C8B-B14F-4D97-AF65-F5344CB8AC3E}">
        <p14:creationId xmlns:p14="http://schemas.microsoft.com/office/powerpoint/2010/main" val="37703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0678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Focusing on </a:t>
            </a:r>
            <a:r>
              <a:rPr lang="en-US" dirty="0" smtClean="0"/>
              <a:t>Students: Academic Results</a:t>
            </a:r>
            <a:endParaRPr lang="en-US" dirty="0"/>
          </a:p>
        </p:txBody>
      </p:sp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43800" y="6096000"/>
            <a:ext cx="548640" cy="3962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F4093-FF60-4E21-BBAF-C7D09392BE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7" r="3084"/>
          <a:stretch/>
        </p:blipFill>
        <p:spPr bwMode="auto">
          <a:xfrm>
            <a:off x="6705600" y="1600200"/>
            <a:ext cx="2238375" cy="2382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0025" y="1524000"/>
            <a:ext cx="6400800" cy="3262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 smtClean="0"/>
              <a:t>San Diego Unified …</a:t>
            </a:r>
          </a:p>
          <a:p>
            <a:pPr marL="742950" indent="-285750">
              <a:spcAft>
                <a:spcPts val="600"/>
              </a:spcAft>
              <a:buClr>
                <a:srgbClr val="2F5897"/>
              </a:buClr>
              <a:buFont typeface="Arial" pitchFamily="34" charset="0"/>
              <a:buChar char="•"/>
            </a:pPr>
            <a:r>
              <a:rPr lang="en-US" sz="2800" b="1" dirty="0" smtClean="0"/>
              <a:t>Steadily Improving Test Scores</a:t>
            </a:r>
          </a:p>
          <a:p>
            <a:pPr marL="742950" indent="-285750">
              <a:spcAft>
                <a:spcPts val="600"/>
              </a:spcAft>
              <a:buClr>
                <a:srgbClr val="2F5897"/>
              </a:buClr>
              <a:buFont typeface="Arial" pitchFamily="34" charset="0"/>
              <a:buChar char="•"/>
            </a:pPr>
            <a:r>
              <a:rPr lang="en-US" sz="2800" b="1" dirty="0" smtClean="0"/>
              <a:t>Attendance Rates Gains</a:t>
            </a:r>
          </a:p>
          <a:p>
            <a:pPr marL="742950" indent="-285750">
              <a:spcAft>
                <a:spcPts val="600"/>
              </a:spcAft>
              <a:buClr>
                <a:srgbClr val="2F5897"/>
              </a:buClr>
              <a:buFont typeface="Arial" pitchFamily="34" charset="0"/>
              <a:buChar char="•"/>
            </a:pPr>
            <a:r>
              <a:rPr lang="en-US" sz="2800" b="1" dirty="0" smtClean="0"/>
              <a:t>Reduction in Drop-out Rates</a:t>
            </a:r>
          </a:p>
          <a:p>
            <a:pPr marL="742950" indent="-285750">
              <a:spcAft>
                <a:spcPts val="600"/>
              </a:spcAft>
              <a:buClr>
                <a:srgbClr val="2F5897"/>
              </a:buClr>
              <a:buFont typeface="Arial" pitchFamily="34" charset="0"/>
              <a:buChar char="•"/>
            </a:pPr>
            <a:r>
              <a:rPr lang="en-US" sz="2800" b="1" dirty="0" smtClean="0"/>
              <a:t>Increase in Graduation Rates</a:t>
            </a:r>
            <a:endParaRPr lang="en-US" sz="2800" b="1" dirty="0"/>
          </a:p>
          <a:p>
            <a:pPr marL="742950" indent="-285750">
              <a:spcAft>
                <a:spcPts val="600"/>
              </a:spcAft>
              <a:buClr>
                <a:srgbClr val="2F5897"/>
              </a:buClr>
              <a:buFont typeface="Arial" pitchFamily="34" charset="0"/>
              <a:buChar char="•"/>
            </a:pPr>
            <a:r>
              <a:rPr lang="en-US" sz="2800" b="1" dirty="0" smtClean="0"/>
              <a:t>Good </a:t>
            </a:r>
            <a:r>
              <a:rPr lang="en-US" sz="2800" b="1" dirty="0"/>
              <a:t>N</a:t>
            </a:r>
            <a:r>
              <a:rPr lang="en-US" sz="2800" b="1" dirty="0" smtClean="0"/>
              <a:t>ews to Share with Public</a:t>
            </a:r>
          </a:p>
        </p:txBody>
      </p:sp>
    </p:spTree>
    <p:extLst>
      <p:ext uri="{BB962C8B-B14F-4D97-AF65-F5344CB8AC3E}">
        <p14:creationId xmlns:p14="http://schemas.microsoft.com/office/powerpoint/2010/main" val="3603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Focusing on Students: How We Do It</a:t>
            </a:r>
            <a:endParaRPr lang="en-US" dirty="0"/>
          </a:p>
        </p:txBody>
      </p:sp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43800" y="6096000"/>
            <a:ext cx="381000" cy="39624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F4093-FF60-4E21-BBAF-C7D09392BEAE}" type="slidenum">
              <a:rPr lang="en-US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" y="2375362"/>
            <a:ext cx="2819400" cy="1962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Website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Content/Photos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29000" y="2730731"/>
            <a:ext cx="1296937" cy="1295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Blog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Spanish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05000" y="5202680"/>
            <a:ext cx="2362200" cy="1295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Friday Notes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Spanish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80K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287622" y="1133302"/>
            <a:ext cx="1828800" cy="121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Facebook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Spanish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80313" y="4876800"/>
            <a:ext cx="1643417" cy="1295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Twitter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43400" y="1066800"/>
            <a:ext cx="1833769" cy="1295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School Websites </a:t>
            </a:r>
            <a:r>
              <a:rPr lang="en-US" sz="1600" dirty="0" smtClean="0">
                <a:solidFill>
                  <a:schemeClr val="tx1"/>
                </a:solidFill>
              </a:rPr>
              <a:t>(156/183)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2" idx="6"/>
          </p:cNvCxnSpPr>
          <p:nvPr/>
        </p:nvCxnSpPr>
        <p:spPr>
          <a:xfrm>
            <a:off x="2895600" y="3356610"/>
            <a:ext cx="5334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 rot="19169099">
            <a:off x="6292848" y="2079851"/>
            <a:ext cx="1418230" cy="1112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RSS Graffiti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2918942">
            <a:off x="6412132" y="4256006"/>
            <a:ext cx="1370770" cy="852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Hootsuite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562600" y="2286004"/>
            <a:ext cx="152400" cy="99059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947256" y="4267200"/>
            <a:ext cx="491144" cy="1066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25937" y="3402139"/>
            <a:ext cx="412714" cy="33166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138651" y="3229875"/>
            <a:ext cx="1891687" cy="961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FeedBurner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0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3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Focusing on </a:t>
            </a:r>
            <a:r>
              <a:rPr lang="en-US" dirty="0" smtClean="0"/>
              <a:t>Students: Events</a:t>
            </a:r>
            <a:endParaRPr lang="en-US" dirty="0"/>
          </a:p>
        </p:txBody>
      </p:sp>
      <p:sp>
        <p:nvSpPr>
          <p:cNvPr id="17411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54102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 </a:t>
            </a:r>
            <a:r>
              <a:rPr lang="en-US" sz="2500" b="1" dirty="0" smtClean="0"/>
              <a:t>Student Culinary Services</a:t>
            </a:r>
          </a:p>
          <a:p>
            <a:pPr lvl="1"/>
            <a:r>
              <a:rPr lang="en-US" sz="1800" dirty="0" smtClean="0"/>
              <a:t>Teacher of the Year</a:t>
            </a:r>
          </a:p>
          <a:p>
            <a:pPr lvl="1"/>
            <a:r>
              <a:rPr lang="en-US" sz="1800" dirty="0" smtClean="0"/>
              <a:t>Classified Employee of the Year</a:t>
            </a:r>
          </a:p>
          <a:p>
            <a:r>
              <a:rPr lang="en-US" sz="3000" b="1" dirty="0" smtClean="0"/>
              <a:t> </a:t>
            </a:r>
            <a:r>
              <a:rPr lang="en-US" sz="2500" b="1" dirty="0" smtClean="0"/>
              <a:t>Student Entertainment</a:t>
            </a:r>
          </a:p>
          <a:p>
            <a:pPr lvl="1"/>
            <a:r>
              <a:rPr lang="en-US" sz="1800" dirty="0" smtClean="0"/>
              <a:t>Teacher of the Year</a:t>
            </a:r>
          </a:p>
          <a:p>
            <a:pPr lvl="1"/>
            <a:r>
              <a:rPr lang="en-US" sz="1800" dirty="0" smtClean="0"/>
              <a:t>Classified Employee of the Year</a:t>
            </a:r>
          </a:p>
          <a:p>
            <a:pPr lvl="1"/>
            <a:r>
              <a:rPr lang="en-US" sz="1800" dirty="0" smtClean="0"/>
              <a:t>Volunteer Appreciation Event</a:t>
            </a:r>
          </a:p>
          <a:p>
            <a:pPr lvl="1"/>
            <a:r>
              <a:rPr lang="en-US" sz="1800" dirty="0" smtClean="0"/>
              <a:t>Salute to Excellence</a:t>
            </a:r>
          </a:p>
          <a:p>
            <a:pPr lvl="1"/>
            <a:r>
              <a:rPr lang="en-US" sz="1800" dirty="0" smtClean="0"/>
              <a:t>Retiree Celebration</a:t>
            </a:r>
          </a:p>
          <a:p>
            <a:pPr lvl="1"/>
            <a:r>
              <a:rPr lang="en-US" sz="1800" dirty="0" smtClean="0"/>
              <a:t>Board of Education Meetings</a:t>
            </a:r>
          </a:p>
          <a:p>
            <a:r>
              <a:rPr lang="en-US" sz="2200" b="1" dirty="0" smtClean="0"/>
              <a:t> </a:t>
            </a:r>
            <a:r>
              <a:rPr lang="en-US" sz="2500" b="1" dirty="0" smtClean="0"/>
              <a:t>Student Involvement</a:t>
            </a:r>
          </a:p>
          <a:p>
            <a:pPr marL="746125" lvl="1" indent="-182563"/>
            <a:r>
              <a:rPr lang="en-US" sz="1800" dirty="0" smtClean="0"/>
              <a:t>Ribbon Cuttings &amp; </a:t>
            </a:r>
            <a:br>
              <a:rPr lang="en-US" sz="1800" dirty="0" smtClean="0"/>
            </a:br>
            <a:r>
              <a:rPr lang="en-US" sz="1800" dirty="0" smtClean="0"/>
              <a:t>Groundbreaking Ceremonies</a:t>
            </a:r>
          </a:p>
          <a:p>
            <a:pPr lvl="1"/>
            <a:endParaRPr lang="en-US" sz="1800" dirty="0" smtClean="0"/>
          </a:p>
        </p:txBody>
      </p:sp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43800" y="6096000"/>
            <a:ext cx="548640" cy="39624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E6FF4093-FF60-4E21-BBAF-C7D09392BEAE}" type="slidenum">
              <a:rPr lang="en-US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8"/>
          <a:stretch/>
        </p:blipFill>
        <p:spPr>
          <a:xfrm>
            <a:off x="5867400" y="1447800"/>
            <a:ext cx="3056402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 t="29454" r="16737"/>
          <a:stretch/>
        </p:blipFill>
        <p:spPr>
          <a:xfrm>
            <a:off x="5334000" y="3962400"/>
            <a:ext cx="3591097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39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Focusing on Students: </a:t>
            </a:r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17411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458200" cy="4419600"/>
          </a:xfrm>
        </p:spPr>
        <p:txBody>
          <a:bodyPr/>
          <a:lstStyle/>
          <a:p>
            <a:r>
              <a:rPr lang="en-US" sz="3500" b="1" dirty="0" smtClean="0"/>
              <a:t> Morning News Shows</a:t>
            </a:r>
          </a:p>
          <a:p>
            <a:r>
              <a:rPr lang="en-US" sz="3500" b="1" dirty="0" smtClean="0"/>
              <a:t> Press Conferences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43800" y="6096000"/>
            <a:ext cx="548640" cy="39624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F4093-FF60-4E21-BBAF-C7D09392BE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191000"/>
            <a:ext cx="2758964" cy="16001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191000"/>
            <a:ext cx="2930770" cy="1600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26" name="Picture 2" descr="Reporter Heather Ford interviews parents at Barnard Elementary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30" y="1676399"/>
            <a:ext cx="2431470" cy="192024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Strategy Benefits</a:t>
            </a:r>
            <a:endParaRPr lang="en-US" dirty="0"/>
          </a:p>
        </p:txBody>
      </p:sp>
      <p:sp>
        <p:nvSpPr>
          <p:cNvPr id="17411" name="Content Placeholder 1"/>
          <p:cNvSpPr>
            <a:spLocks noGrp="1"/>
          </p:cNvSpPr>
          <p:nvPr>
            <p:ph idx="1"/>
          </p:nvPr>
        </p:nvSpPr>
        <p:spPr>
          <a:xfrm>
            <a:off x="838200" y="1600200"/>
            <a:ext cx="8153400" cy="4419600"/>
          </a:xfrm>
        </p:spPr>
        <p:txBody>
          <a:bodyPr>
            <a:normAutofit/>
          </a:bodyPr>
          <a:lstStyle/>
          <a:p>
            <a:pPr marL="346075" indent="-346075">
              <a:spcBef>
                <a:spcPts val="1800"/>
              </a:spcBef>
            </a:pPr>
            <a:r>
              <a:rPr lang="en-US" sz="3800" b="1" dirty="0" smtClean="0"/>
              <a:t>Focusing on Students:</a:t>
            </a:r>
          </a:p>
          <a:p>
            <a:pPr marL="620395" lvl="1" indent="-346075">
              <a:spcBef>
                <a:spcPts val="1800"/>
              </a:spcBef>
            </a:pPr>
            <a:r>
              <a:rPr lang="en-US" sz="3400" b="1" dirty="0" smtClean="0"/>
              <a:t>Shape Public Opinion</a:t>
            </a:r>
          </a:p>
          <a:p>
            <a:pPr marL="620395" lvl="1" indent="-346075">
              <a:spcBef>
                <a:spcPts val="1800"/>
              </a:spcBef>
            </a:pPr>
            <a:r>
              <a:rPr lang="en-US" sz="3400" b="1" dirty="0" smtClean="0"/>
              <a:t>Benefits Students</a:t>
            </a:r>
          </a:p>
          <a:p>
            <a:pPr marL="620395" lvl="1" indent="-346075">
              <a:spcBef>
                <a:spcPts val="1800"/>
              </a:spcBef>
            </a:pPr>
            <a:r>
              <a:rPr lang="en-US" sz="3400" b="1" smtClean="0"/>
              <a:t>Boost Employee Morale</a:t>
            </a:r>
            <a:endParaRPr lang="en-US" sz="3400" b="1" dirty="0" smtClean="0"/>
          </a:p>
          <a:p>
            <a:pPr marL="620395" lvl="1" indent="-346075">
              <a:spcBef>
                <a:spcPts val="1800"/>
              </a:spcBef>
            </a:pPr>
            <a:r>
              <a:rPr lang="en-US" sz="3400" b="1" dirty="0" smtClean="0"/>
              <a:t>Feed Public Desire</a:t>
            </a:r>
            <a:endParaRPr lang="en-US" sz="2800" dirty="0" smtClean="0"/>
          </a:p>
        </p:txBody>
      </p:sp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43800" y="6096000"/>
            <a:ext cx="548640" cy="39624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F4093-FF60-4E21-BBAF-C7D09392BE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0678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Focusing on Students: Overview</a:t>
            </a:r>
            <a:endParaRPr lang="en-US" dirty="0"/>
          </a:p>
        </p:txBody>
      </p:sp>
      <p:sp>
        <p:nvSpPr>
          <p:cNvPr id="17411" name="Content Placeholder 1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41960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4000" dirty="0" smtClean="0"/>
              <a:t> Public Opinion </a:t>
            </a:r>
          </a:p>
          <a:p>
            <a:pPr>
              <a:spcBef>
                <a:spcPts val="1000"/>
              </a:spcBef>
            </a:pPr>
            <a:r>
              <a:rPr lang="en-US" sz="4000" dirty="0" smtClean="0"/>
              <a:t> District Statistics &amp; Philosophy</a:t>
            </a:r>
          </a:p>
          <a:p>
            <a:pPr>
              <a:spcBef>
                <a:spcPts val="1000"/>
              </a:spcBef>
            </a:pPr>
            <a:r>
              <a:rPr lang="en-US" sz="4000" dirty="0" smtClean="0"/>
              <a:t> How We Focus on Students</a:t>
            </a:r>
          </a:p>
          <a:p>
            <a:pPr>
              <a:spcBef>
                <a:spcPts val="1000"/>
              </a:spcBef>
            </a:pPr>
            <a:r>
              <a:rPr lang="en-US" sz="4000" dirty="0" smtClean="0"/>
              <a:t> Metrics</a:t>
            </a:r>
          </a:p>
          <a:p>
            <a:pPr>
              <a:spcBef>
                <a:spcPts val="1000"/>
              </a:spcBef>
            </a:pPr>
            <a:r>
              <a:rPr lang="en-US" sz="4000" dirty="0" smtClean="0"/>
              <a:t> Return on Investment </a:t>
            </a:r>
          </a:p>
          <a:p>
            <a:pPr>
              <a:spcBef>
                <a:spcPts val="1000"/>
              </a:spcBef>
            </a:pPr>
            <a:r>
              <a:rPr lang="en-US" sz="4000" dirty="0" smtClean="0"/>
              <a:t> Comments &amp; Questions</a:t>
            </a:r>
          </a:p>
          <a:p>
            <a:endParaRPr lang="en-US" sz="2800" dirty="0" smtClean="0"/>
          </a:p>
        </p:txBody>
      </p:sp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43800" y="6096000"/>
            <a:ext cx="548640" cy="3962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F4093-FF60-4E21-BBAF-C7D09392BE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Focusing on Students: </a:t>
            </a:r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43800" y="6096000"/>
            <a:ext cx="548640" cy="39624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F4093-FF60-4E21-BBAF-C7D09392BE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/>
          </a:p>
        </p:txBody>
      </p:sp>
      <p:pic>
        <p:nvPicPr>
          <p:cNvPr id="6" name="Picture 5" descr="reinventing education_Page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>
          <a:xfrm>
            <a:off x="3962400" y="1280160"/>
            <a:ext cx="4617170" cy="5120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3733800" cy="45720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Get the biggest bang for your buck.</a:t>
            </a:r>
            <a:br>
              <a:rPr lang="en-US" sz="3600" b="1" dirty="0" smtClean="0"/>
            </a:b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/>
              <a:t>80 percent of voters don’t have students in schools.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5520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Focusing on Students: </a:t>
            </a:r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43800" y="6096000"/>
            <a:ext cx="548640" cy="39624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F4093-FF60-4E21-BBAF-C7D09392BE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/>
          </a:p>
        </p:txBody>
      </p:sp>
      <p:pic>
        <p:nvPicPr>
          <p:cNvPr id="5" name="Picture Placeholder 5" descr="boxer-perkins_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6" r="16906"/>
          <a:stretch>
            <a:fillRect/>
          </a:stretch>
        </p:blipFill>
        <p:spPr>
          <a:xfrm>
            <a:off x="4105803" y="1386840"/>
            <a:ext cx="4809597" cy="448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52400" y="1066800"/>
            <a:ext cx="3657600" cy="571500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Website, Social Media</a:t>
            </a:r>
          </a:p>
          <a:p>
            <a:pPr>
              <a:spcBef>
                <a:spcPts val="600"/>
              </a:spcBef>
            </a:pPr>
            <a:r>
              <a:rPr lang="en-US" sz="1800" b="1" dirty="0" smtClean="0"/>
              <a:t>Website usage</a:t>
            </a:r>
          </a:p>
          <a:p>
            <a:pPr lvl="1"/>
            <a:r>
              <a:rPr lang="en-US" sz="1600" dirty="0" smtClean="0"/>
              <a:t>San Diego Unified home page: 300,000 visitors a week</a:t>
            </a:r>
          </a:p>
          <a:p>
            <a:pPr>
              <a:spcBef>
                <a:spcPts val="600"/>
              </a:spcBef>
            </a:pPr>
            <a:r>
              <a:rPr lang="en-US" sz="1800" b="1" dirty="0" smtClean="0"/>
              <a:t>Facebook, Twitter Likes and Fans</a:t>
            </a:r>
          </a:p>
          <a:p>
            <a:pPr lvl="1"/>
            <a:r>
              <a:rPr lang="en-US" sz="1600" dirty="0" smtClean="0"/>
              <a:t>San Diego Unified: Facebook, 3,000; Twitter, 6,500</a:t>
            </a:r>
          </a:p>
          <a:p>
            <a:pPr>
              <a:spcBef>
                <a:spcPts val="600"/>
              </a:spcBef>
            </a:pPr>
            <a:r>
              <a:rPr lang="en-US" sz="1800" b="1" dirty="0" smtClean="0"/>
              <a:t>Individual News Items</a:t>
            </a:r>
          </a:p>
          <a:p>
            <a:pPr lvl="1"/>
            <a:r>
              <a:rPr lang="en-US" sz="1600" dirty="0" smtClean="0"/>
              <a:t>San Diego Unified: 250-1,000 views per news item</a:t>
            </a:r>
          </a:p>
          <a:p>
            <a:pPr>
              <a:spcBef>
                <a:spcPts val="600"/>
              </a:spcBef>
            </a:pPr>
            <a:r>
              <a:rPr lang="en-US" sz="1800" b="1" dirty="0" smtClean="0"/>
              <a:t>E-Newsletter Digest</a:t>
            </a:r>
          </a:p>
          <a:p>
            <a:pPr lvl="1"/>
            <a:r>
              <a:rPr lang="en-US" sz="1600" dirty="0" smtClean="0"/>
              <a:t>Distributed to 85,000; average open rate is 15-20 percent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25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Focusing on Students: </a:t>
            </a:r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43800" y="6096000"/>
            <a:ext cx="548640" cy="39624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F4093-FF60-4E21-BBAF-C7D09392BE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243584"/>
            <a:ext cx="3352800" cy="5004816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smtClean="0"/>
              <a:t>Practice SEO </a:t>
            </a:r>
            <a:br>
              <a:rPr lang="en-US" sz="2800" b="1" smtClean="0"/>
            </a:br>
            <a:r>
              <a:rPr lang="en-US" sz="2800" b="1" smtClean="0"/>
              <a:t>– Search Engine Optimization</a:t>
            </a:r>
          </a:p>
          <a:p>
            <a:r>
              <a:rPr lang="en-US" sz="2800" smtClean="0"/>
              <a:t>Regular posting of new stories</a:t>
            </a:r>
          </a:p>
          <a:p>
            <a:r>
              <a:rPr lang="en-US" sz="2800" smtClean="0"/>
              <a:t>Reposting and linking to positive stories</a:t>
            </a:r>
          </a:p>
          <a:p>
            <a:pPr marL="0" indent="0">
              <a:buFont typeface="Arial" pitchFamily="34" charset="0"/>
              <a:buNone/>
            </a:pPr>
            <a:endParaRPr lang="en-US" smtClean="0"/>
          </a:p>
          <a:p>
            <a:pPr lvl="1"/>
            <a:endParaRPr lang="en-US" dirty="0"/>
          </a:p>
        </p:txBody>
      </p:sp>
      <p:pic>
        <p:nvPicPr>
          <p:cNvPr id="8" name="Picture Placeholder 5" descr="tvintervi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r="986"/>
          <a:stretch>
            <a:fillRect/>
          </a:stretch>
        </p:blipFill>
        <p:spPr>
          <a:xfrm>
            <a:off x="4114800" y="1472184"/>
            <a:ext cx="4662363" cy="4343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91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Focusing on Students: </a:t>
            </a:r>
            <a:r>
              <a:rPr lang="en-US" dirty="0" smtClean="0"/>
              <a:t>ROI</a:t>
            </a:r>
            <a:endParaRPr lang="en-US" dirty="0"/>
          </a:p>
        </p:txBody>
      </p:sp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43800" y="6096000"/>
            <a:ext cx="548640" cy="39624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F4093-FF60-4E21-BBAF-C7D09392BE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5715000" cy="4876800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700" dirty="0" smtClean="0"/>
              <a:t>Students get recognition from district and public</a:t>
            </a:r>
          </a:p>
          <a:p>
            <a:pPr marL="285750" indent="-285750"/>
            <a:r>
              <a:rPr lang="en-US" sz="2700" dirty="0" smtClean="0"/>
              <a:t>Raises positive news about district in Google searches</a:t>
            </a:r>
          </a:p>
          <a:p>
            <a:pPr marL="285750" indent="-285750"/>
            <a:r>
              <a:rPr lang="en-US" sz="2700" dirty="0" smtClean="0"/>
              <a:t>Associates positive trends in education with district</a:t>
            </a:r>
          </a:p>
          <a:p>
            <a:pPr marL="285750" indent="-285750"/>
            <a:r>
              <a:rPr lang="en-US" sz="2700" dirty="0" smtClean="0"/>
              <a:t>Engages local community through social media</a:t>
            </a:r>
          </a:p>
          <a:p>
            <a:pPr marL="285750" indent="-285750"/>
            <a:r>
              <a:rPr lang="en-US" sz="2700" dirty="0" smtClean="0"/>
              <a:t>Provides active outlet for emergency information</a:t>
            </a:r>
          </a:p>
        </p:txBody>
      </p:sp>
      <p:pic>
        <p:nvPicPr>
          <p:cNvPr id="9" name="Picture 8" descr="nov13-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0" r="25238"/>
          <a:stretch/>
        </p:blipFill>
        <p:spPr>
          <a:xfrm>
            <a:off x="6248400" y="1524000"/>
            <a:ext cx="2649682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72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Focusing on Students: </a:t>
            </a:r>
            <a:r>
              <a:rPr lang="en-US" dirty="0" smtClean="0"/>
              <a:t>ROI</a:t>
            </a:r>
            <a:endParaRPr lang="en-US" dirty="0"/>
          </a:p>
        </p:txBody>
      </p:sp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43800" y="6096000"/>
            <a:ext cx="548640" cy="39624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F4093-FF60-4E21-BBAF-C7D09392BE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990600" y="1295400"/>
            <a:ext cx="7848600" cy="49530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Have statistics available</a:t>
            </a:r>
          </a:p>
          <a:p>
            <a:pPr lvl="1"/>
            <a:r>
              <a:rPr lang="en-US" sz="2400" dirty="0" smtClean="0"/>
              <a:t>Helps management understand successes and program objectives</a:t>
            </a:r>
          </a:p>
          <a:p>
            <a:r>
              <a:rPr lang="en-US" sz="2800" b="1" dirty="0" smtClean="0"/>
              <a:t>Since social media program began</a:t>
            </a:r>
          </a:p>
          <a:p>
            <a:pPr lvl="1"/>
            <a:r>
              <a:rPr lang="en-US" sz="2400" dirty="0" smtClean="0"/>
              <a:t>Two bond issues passed</a:t>
            </a:r>
          </a:p>
          <a:p>
            <a:pPr lvl="1"/>
            <a:r>
              <a:rPr lang="en-US" sz="2400" dirty="0" smtClean="0"/>
              <a:t>Parcel tax received 50 percent</a:t>
            </a:r>
          </a:p>
          <a:p>
            <a:pPr lvl="1"/>
            <a:r>
              <a:rPr lang="en-US" sz="2400" dirty="0" smtClean="0"/>
              <a:t>Broad Prize nomination</a:t>
            </a:r>
          </a:p>
          <a:p>
            <a:r>
              <a:rPr lang="en-US" sz="2800" b="1" dirty="0" smtClean="0"/>
              <a:t>Things to do</a:t>
            </a:r>
          </a:p>
          <a:p>
            <a:pPr lvl="1"/>
            <a:r>
              <a:rPr lang="en-US" dirty="0" err="1" smtClean="0"/>
              <a:t>Greatschools.org</a:t>
            </a:r>
            <a:endParaRPr lang="en-US" dirty="0" smtClean="0"/>
          </a:p>
          <a:p>
            <a:pPr lvl="1"/>
            <a:r>
              <a:rPr lang="en-US" dirty="0" smtClean="0"/>
              <a:t>Realtors</a:t>
            </a:r>
          </a:p>
          <a:p>
            <a:pPr lvl="1"/>
            <a:r>
              <a:rPr lang="en-US" dirty="0" smtClean="0"/>
              <a:t>Community fairs</a:t>
            </a:r>
          </a:p>
          <a:p>
            <a:pPr lvl="1"/>
            <a:r>
              <a:rPr lang="en-US" dirty="0" smtClean="0"/>
              <a:t>“Latest thing”</a:t>
            </a:r>
          </a:p>
        </p:txBody>
      </p:sp>
      <p:pic>
        <p:nvPicPr>
          <p:cNvPr id="8" name="Picture 7" descr="Screen Shot 2013-07-05 at 3.10.45 PM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352800"/>
            <a:ext cx="2753752" cy="24895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28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096000"/>
            <a:ext cx="548640" cy="396240"/>
          </a:xfrm>
        </p:spPr>
        <p:txBody>
          <a:bodyPr/>
          <a:lstStyle/>
          <a:p>
            <a:fld id="{CB4FB4E0-A574-4510-A9AD-B8A9819F6BE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algn="ctr"/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610600" cy="449353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400" b="1" dirty="0" smtClean="0"/>
              <a:t>Linda Zintz</a:t>
            </a:r>
          </a:p>
          <a:p>
            <a:r>
              <a:rPr lang="en-US" sz="2400" dirty="0" smtClean="0"/>
              <a:t>Director of Communications</a:t>
            </a:r>
          </a:p>
          <a:p>
            <a:r>
              <a:rPr lang="en-US" sz="2400" dirty="0" smtClean="0"/>
              <a:t>619-725-5568</a:t>
            </a:r>
          </a:p>
          <a:p>
            <a:r>
              <a:rPr lang="en-US" sz="2400" dirty="0" smtClean="0"/>
              <a:t>lzintz@sandi.net</a:t>
            </a:r>
          </a:p>
          <a:p>
            <a:endParaRPr lang="en-US" sz="2400" dirty="0"/>
          </a:p>
          <a:p>
            <a:r>
              <a:rPr lang="en-US" sz="2400" b="1" dirty="0" smtClean="0"/>
              <a:t>Jennifer Cornelius Rodriguez</a:t>
            </a:r>
          </a:p>
          <a:p>
            <a:r>
              <a:rPr lang="en-US" sz="2400" dirty="0" smtClean="0"/>
              <a:t>Specialist</a:t>
            </a:r>
          </a:p>
          <a:p>
            <a:r>
              <a:rPr lang="en-US" sz="2400" dirty="0" smtClean="0"/>
              <a:t>619-725-5598</a:t>
            </a:r>
          </a:p>
          <a:p>
            <a:r>
              <a:rPr lang="en-US" sz="2400" dirty="0" smtClean="0"/>
              <a:t>jcornelius@sandi.net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Jack </a:t>
            </a:r>
            <a:r>
              <a:rPr lang="en-US" sz="2400" b="1" dirty="0"/>
              <a:t>Brandais</a:t>
            </a:r>
          </a:p>
          <a:p>
            <a:r>
              <a:rPr lang="en-US" sz="2400" dirty="0"/>
              <a:t>Media Relations</a:t>
            </a:r>
          </a:p>
          <a:p>
            <a:r>
              <a:rPr lang="en-US" sz="2400" dirty="0"/>
              <a:t>619-725-5570</a:t>
            </a:r>
          </a:p>
          <a:p>
            <a:r>
              <a:rPr lang="en-US" sz="2400" dirty="0" smtClean="0"/>
              <a:t>jbrandais@sandi.net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57400"/>
            <a:ext cx="9144000" cy="2133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2A488F"/>
                </a:solidFill>
              </a:rPr>
              <a:t>Comments and 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096000"/>
            <a:ext cx="548640" cy="396240"/>
          </a:xfrm>
        </p:spPr>
        <p:txBody>
          <a:bodyPr/>
          <a:lstStyle/>
          <a:p>
            <a:fld id="{CB4FB4E0-A574-4510-A9AD-B8A9819F6BE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0678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Focusing on Students</a:t>
            </a:r>
            <a:endParaRPr lang="en-US" dirty="0"/>
          </a:p>
        </p:txBody>
      </p:sp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43800" y="6096000"/>
            <a:ext cx="548640" cy="3962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F4093-FF60-4E21-BBAF-C7D09392BE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The Importance of Positive Public Opinion for School Districts:</a:t>
            </a:r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r>
              <a:rPr lang="en-US" sz="3300" dirty="0" smtClean="0"/>
              <a:t> Builds trust in public education</a:t>
            </a:r>
          </a:p>
          <a:p>
            <a:r>
              <a:rPr lang="en-US" sz="3300" dirty="0" smtClean="0"/>
              <a:t> Impacts policy-making </a:t>
            </a:r>
          </a:p>
          <a:p>
            <a:r>
              <a:rPr lang="en-US" sz="3300" dirty="0" smtClean="0"/>
              <a:t> Generates support of taxpayers </a:t>
            </a:r>
          </a:p>
          <a:p>
            <a:r>
              <a:rPr lang="en-US" sz="3300" dirty="0" smtClean="0"/>
              <a:t> Maintains and increases enrollment </a:t>
            </a:r>
          </a:p>
          <a:p>
            <a:r>
              <a:rPr lang="en-US" sz="3300" dirty="0" smtClean="0"/>
              <a:t> Increases community and business engagement</a:t>
            </a:r>
          </a:p>
          <a:p>
            <a:r>
              <a:rPr lang="en-US" sz="3300" dirty="0" smtClean="0"/>
              <a:t> Generates interest and support from funders</a:t>
            </a:r>
          </a:p>
          <a:p>
            <a:r>
              <a:rPr lang="en-US" sz="3300" dirty="0" smtClean="0"/>
              <a:t> Builds local economy  </a:t>
            </a:r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309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0678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Focusing on Students: Public Opinion</a:t>
            </a:r>
            <a:endParaRPr lang="en-US" dirty="0"/>
          </a:p>
        </p:txBody>
      </p:sp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43800" y="6096000"/>
            <a:ext cx="548640" cy="3962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F4093-FF60-4E21-BBAF-C7D09392BE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3464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2012 </a:t>
            </a:r>
            <a:r>
              <a:rPr lang="en-US" b="1" dirty="0">
                <a:hlinkClick r:id="rId3"/>
              </a:rPr>
              <a:t>Phi Delta Kappa</a:t>
            </a:r>
            <a:r>
              <a:rPr lang="en-US" b="1" dirty="0"/>
              <a:t>/Gallup Poll on how Americans view public education: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Americans give relatively high grades to the public schools in their own communities. In 2012, 48 percent gave them a grade of an A or B, compared to 40 percent in 1992. But they give lower to grades to public schools in the nation as a whole; only 19% gave an A or B. 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www.pdkpoll.org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2" descr="C:\Users\131190\AppData\Local\Microsoft\Windows\Temporary Internet Files\Content.Outlook\FMI0ICNQ\grading-public-schoo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75" y="1578174"/>
            <a:ext cx="4143625" cy="36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5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0678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Focusing on Students: Facts</a:t>
            </a:r>
            <a:endParaRPr lang="en-US" dirty="0"/>
          </a:p>
        </p:txBody>
      </p:sp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43800" y="6096000"/>
            <a:ext cx="548640" cy="3962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F4093-FF60-4E21-BBAF-C7D09392BE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half" idx="4294967295"/>
          </p:nvPr>
        </p:nvSpPr>
        <p:spPr>
          <a:xfrm>
            <a:off x="4648200" y="1301496"/>
            <a:ext cx="4038600" cy="47183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cs typeface="Arial" charset="0"/>
              </a:rPr>
              <a:t>65% Free &amp; reduced-price lunch eligible</a:t>
            </a:r>
          </a:p>
          <a:p>
            <a:pPr marL="285750" indent="-285750"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cs typeface="Arial" charset="0"/>
              </a:rPr>
              <a:t>16,062 Students with disabilities</a:t>
            </a:r>
          </a:p>
          <a:p>
            <a:pPr marL="285750" indent="-285750"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cs typeface="Arial" charset="0"/>
              </a:rPr>
              <a:t>9,745 students from military 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cs typeface="Arial" charset="0"/>
              </a:rPr>
              <a:t>families</a:t>
            </a:r>
          </a:p>
          <a:p>
            <a:pPr marL="285750" indent="-285750">
              <a:spcAft>
                <a:spcPts val="600"/>
              </a:spcAft>
              <a:defRPr/>
            </a:pPr>
            <a:r>
              <a:rPr lang="en-US" sz="2000" b="1" dirty="0"/>
              <a:t>More than 27,643 students participate in the Gifted and Talented Education (GATE) program</a:t>
            </a:r>
            <a:endParaRPr lang="en-US" sz="2000" b="1" dirty="0">
              <a:solidFill>
                <a:schemeClr val="accent4">
                  <a:lumMod val="10000"/>
                </a:schemeClr>
              </a:solidFill>
              <a:cs typeface="Arial" charset="0"/>
            </a:endParaRPr>
          </a:p>
          <a:p>
            <a:pPr marL="285750" indent="-285750"/>
            <a:r>
              <a:rPr lang="en-US" sz="2000" b="1" dirty="0" smtClean="0"/>
              <a:t>1,301 </a:t>
            </a:r>
            <a:r>
              <a:rPr lang="en-US" sz="2000" b="1" dirty="0"/>
              <a:t>Foster youth enrolled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301496"/>
            <a:ext cx="4038600" cy="4718304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131,541 students 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2nd largest district in California  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228 total educational facilities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118 elementary schools, including K-8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24 middle schools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28 high schools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13 atypical schools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45 charter schools</a:t>
            </a:r>
          </a:p>
          <a:p>
            <a:pPr marL="0" indent="0">
              <a:buNone/>
            </a:pPr>
            <a:r>
              <a:rPr lang="en-US" sz="2400" b="1" dirty="0"/>
              <a:t>80% of persons who live within the district boundaries do not have children who attend our schools.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0678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Focusing on Students: Diversity</a:t>
            </a:r>
            <a:endParaRPr lang="en-US" dirty="0"/>
          </a:p>
        </p:txBody>
      </p:sp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43800" y="6096000"/>
            <a:ext cx="548640" cy="3962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F4093-FF60-4E21-BBAF-C7D09392BE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1496"/>
            <a:ext cx="4038600" cy="4718304"/>
          </a:xfrm>
        </p:spPr>
        <p:txBody>
          <a:bodyPr/>
          <a:lstStyle/>
          <a:p>
            <a:r>
              <a:rPr lang="en-US" b="1" dirty="0" smtClean="0"/>
              <a:t> Student </a:t>
            </a:r>
            <a:r>
              <a:rPr lang="en-US" b="1" dirty="0"/>
              <a:t>Diversity </a:t>
            </a:r>
          </a:p>
          <a:p>
            <a:pPr lvl="1"/>
            <a:r>
              <a:rPr lang="en-US" sz="2000" dirty="0"/>
              <a:t>45.7% Hispanic</a:t>
            </a:r>
          </a:p>
          <a:p>
            <a:pPr lvl="1"/>
            <a:r>
              <a:rPr lang="en-US" sz="2000" dirty="0"/>
              <a:t>23.9% White</a:t>
            </a:r>
          </a:p>
          <a:p>
            <a:pPr lvl="1"/>
            <a:r>
              <a:rPr lang="en-US" sz="2000" dirty="0"/>
              <a:t>15.2% Asian</a:t>
            </a:r>
          </a:p>
          <a:p>
            <a:pPr lvl="1"/>
            <a:r>
              <a:rPr lang="en-US" sz="2000" dirty="0"/>
              <a:t>11.8% African-American</a:t>
            </a:r>
          </a:p>
          <a:p>
            <a:pPr lvl="1"/>
            <a:r>
              <a:rPr lang="en-US" sz="2000" dirty="0"/>
              <a:t>3.1% Multi Racial/Eth.</a:t>
            </a:r>
          </a:p>
          <a:p>
            <a:pPr lvl="1"/>
            <a:r>
              <a:rPr lang="en-US" sz="2000" dirty="0"/>
              <a:t>0.4% Native American</a:t>
            </a:r>
          </a:p>
          <a:p>
            <a:r>
              <a:rPr lang="en-US" b="1" dirty="0" smtClean="0"/>
              <a:t> Home </a:t>
            </a:r>
            <a:r>
              <a:rPr lang="en-US" b="1" dirty="0"/>
              <a:t>Languages</a:t>
            </a:r>
          </a:p>
          <a:p>
            <a:pPr lvl="1"/>
            <a:r>
              <a:rPr lang="en-US" sz="2000" dirty="0"/>
              <a:t>30.2 % English learners</a:t>
            </a:r>
          </a:p>
          <a:p>
            <a:pPr lvl="1"/>
            <a:r>
              <a:rPr lang="en-US" sz="2000" dirty="0"/>
              <a:t>Over 60 languages spoken</a:t>
            </a:r>
          </a:p>
          <a:p>
            <a:endParaRPr lang="en-US" dirty="0"/>
          </a:p>
        </p:txBody>
      </p:sp>
      <p:pic>
        <p:nvPicPr>
          <p:cNvPr id="8" name="Picture 2" descr="M:\Communications - 5541A\s_pio\Photos\for jennie\JohnsonStud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367" y="1676400"/>
            <a:ext cx="4144433" cy="31083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3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0678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Focusing on Students: Budget Cuts</a:t>
            </a:r>
            <a:endParaRPr lang="en-US" dirty="0"/>
          </a:p>
        </p:txBody>
      </p:sp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43800" y="6096000"/>
            <a:ext cx="548640" cy="3962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F4093-FF60-4E21-BBAF-C7D09392BE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Multiple Years of Budget Cuts: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More than $500 million cut over last 5 years</a:t>
            </a:r>
          </a:p>
          <a:p>
            <a:pPr marL="285750" indent="-285750"/>
            <a:r>
              <a:rPr lang="en-US" dirty="0" smtClean="0"/>
              <a:t>Board directive: Keep cuts as faraway from the classroom as possible</a:t>
            </a:r>
          </a:p>
          <a:p>
            <a:pPr marL="285750" indent="-285750"/>
            <a:r>
              <a:rPr lang="en-US" dirty="0" smtClean="0"/>
              <a:t>Cuts: reduced school year; increased K-3 class size; elimination of GATE, outdoor programs and bus service for 4,000 students; school supplies cut by 25+%</a:t>
            </a:r>
          </a:p>
          <a:p>
            <a:pPr marL="285750" indent="-285750"/>
            <a:r>
              <a:rPr lang="en-US" dirty="0" smtClean="0"/>
              <a:t>Staffing cuts: 13% staff reductions, mainly classified staff (</a:t>
            </a:r>
            <a:r>
              <a:rPr lang="en-US" dirty="0"/>
              <a:t>50% staff reduction in </a:t>
            </a:r>
            <a:r>
              <a:rPr lang="en-US" dirty="0" smtClean="0"/>
              <a:t>Communications</a:t>
            </a:r>
            <a:r>
              <a:rPr lang="en-US" dirty="0"/>
              <a:t> </a:t>
            </a:r>
            <a:r>
              <a:rPr lang="en-US" dirty="0" smtClean="0"/>
              <a:t>Dept.)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0678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Focusing on Students: Mission</a:t>
            </a:r>
            <a:endParaRPr lang="en-US" dirty="0"/>
          </a:p>
        </p:txBody>
      </p:sp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43800" y="6096000"/>
            <a:ext cx="548640" cy="3962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F4093-FF60-4E21-BBAF-C7D09392BE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pPr marL="0" indent="0">
              <a:buNone/>
            </a:pPr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sz="3200" b="1" i="1" dirty="0">
                <a:solidFill>
                  <a:srgbClr val="00B050"/>
                </a:solidFill>
              </a:rPr>
              <a:t>All 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</a:rPr>
              <a:t>San Diego students </a:t>
            </a:r>
            <a:r>
              <a:rPr lang="en-US" sz="3200" b="1" i="1" dirty="0">
                <a:solidFill>
                  <a:srgbClr val="FF0000"/>
                </a:solidFill>
              </a:rPr>
              <a:t>will graduate 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</a:rPr>
              <a:t>with the skills, motivation, curiosity and resilience to succeed in their choice of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college and career 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</a:rPr>
              <a:t>in order </a:t>
            </a:r>
            <a:r>
              <a:rPr lang="en-US" sz="3200" b="1" i="1" dirty="0">
                <a:solidFill>
                  <a:srgbClr val="7030A0"/>
                </a:solidFill>
              </a:rPr>
              <a:t>to lead and participate in the society of tomorrow</a:t>
            </a:r>
            <a:r>
              <a:rPr lang="en-US" sz="3200" dirty="0">
                <a:solidFill>
                  <a:srgbClr val="7030A0"/>
                </a:solidFill>
              </a:rPr>
              <a:t>.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</a:rPr>
              <a:t>”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--2008</a:t>
            </a:r>
            <a:endParaRPr lang="en-US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0678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Focusing on Students: Mission</a:t>
            </a:r>
            <a:endParaRPr lang="en-US" dirty="0"/>
          </a:p>
        </p:txBody>
      </p:sp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543800" y="6096000"/>
            <a:ext cx="548640" cy="3962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F4093-FF60-4E21-BBAF-C7D09392BE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400" dirty="0" smtClean="0"/>
              <a:t>What Next?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584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A246BA9F8B848837500B493C136ED" ma:contentTypeVersion="2" ma:contentTypeDescription="Create a new document." ma:contentTypeScope="" ma:versionID="c4ac7392c873b76add73cf2d0ab1057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6fee931051c4defcfae7a690e9b095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2291A6-A8EC-4A45-9F36-17F68032FE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F2EC283-05E7-4C32-A44E-CF2EED022C88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9D5334-5213-406D-B9D1-A2897BFA39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8065</TotalTime>
  <Words>1050</Words>
  <Application>Microsoft Office PowerPoint</Application>
  <PresentationFormat>On-screen Show (4:3)</PresentationFormat>
  <Paragraphs>287</Paragraphs>
  <Slides>26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Influencing Opinions: Keeping the Focus on Student Achievement</vt:lpstr>
      <vt:lpstr>Focusing on Students: Overview</vt:lpstr>
      <vt:lpstr>Focusing on Students</vt:lpstr>
      <vt:lpstr>Focusing on Students: Public Opinion</vt:lpstr>
      <vt:lpstr>Focusing on Students: Facts</vt:lpstr>
      <vt:lpstr>Focusing on Students: Diversity</vt:lpstr>
      <vt:lpstr>Focusing on Students: Budget Cuts</vt:lpstr>
      <vt:lpstr>Focusing on Students: Mission</vt:lpstr>
      <vt:lpstr>Focusing on Students: Mission</vt:lpstr>
      <vt:lpstr>It Began With A Vision</vt:lpstr>
      <vt:lpstr>Focusing on Students: Vision 2020</vt:lpstr>
      <vt:lpstr>Focusing on Students: All Employees</vt:lpstr>
      <vt:lpstr>Focusing on Students: All Employees</vt:lpstr>
      <vt:lpstr>PowerPoint Presentation</vt:lpstr>
      <vt:lpstr>Focusing on Students: Academic Results</vt:lpstr>
      <vt:lpstr>Focusing on Students: How We Do It</vt:lpstr>
      <vt:lpstr>Focusing on Students: Events</vt:lpstr>
      <vt:lpstr>Focusing on Students: Media</vt:lpstr>
      <vt:lpstr>Strategy Benefits</vt:lpstr>
      <vt:lpstr>Focusing on Students: Metrics</vt:lpstr>
      <vt:lpstr>Focusing on Students: Metrics</vt:lpstr>
      <vt:lpstr>Focusing on Students: Metrics</vt:lpstr>
      <vt:lpstr>Focusing on Students: ROI</vt:lpstr>
      <vt:lpstr>Focusing on Students: ROI</vt:lpstr>
      <vt:lpstr>Contact Us</vt:lpstr>
      <vt:lpstr>Comments and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Reed-Porter Cynthia</dc:creator>
  <cp:lastModifiedBy>Cornelius Jennifer</cp:lastModifiedBy>
  <cp:revision>869</cp:revision>
  <cp:lastPrinted>2011-07-05T15:04:24Z</cp:lastPrinted>
  <dcterms:created xsi:type="dcterms:W3CDTF">2010-05-24T20:26:37Z</dcterms:created>
  <dcterms:modified xsi:type="dcterms:W3CDTF">2013-07-11T20:54:03Z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0x010100091A246BA9F8B848837500B493C136ED</vt:lpwstr>
  </property>
</Properties>
</file>