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0"/>
  </p:notesMasterIdLst>
  <p:handoutMasterIdLst>
    <p:handoutMasterId r:id="rId41"/>
  </p:handoutMasterIdLst>
  <p:sldIdLst>
    <p:sldId id="256" r:id="rId2"/>
    <p:sldId id="264" r:id="rId3"/>
    <p:sldId id="265" r:id="rId4"/>
    <p:sldId id="266" r:id="rId5"/>
    <p:sldId id="287" r:id="rId6"/>
    <p:sldId id="272" r:id="rId7"/>
    <p:sldId id="279" r:id="rId8"/>
    <p:sldId id="302" r:id="rId9"/>
    <p:sldId id="303" r:id="rId10"/>
    <p:sldId id="304" r:id="rId11"/>
    <p:sldId id="267" r:id="rId12"/>
    <p:sldId id="281" r:id="rId13"/>
    <p:sldId id="286" r:id="rId14"/>
    <p:sldId id="268" r:id="rId15"/>
    <p:sldId id="285" r:id="rId16"/>
    <p:sldId id="269" r:id="rId17"/>
    <p:sldId id="284" r:id="rId18"/>
    <p:sldId id="283" r:id="rId19"/>
    <p:sldId id="280" r:id="rId20"/>
    <p:sldId id="271" r:id="rId21"/>
    <p:sldId id="290" r:id="rId22"/>
    <p:sldId id="274" r:id="rId23"/>
    <p:sldId id="273" r:id="rId24"/>
    <p:sldId id="291" r:id="rId25"/>
    <p:sldId id="288" r:id="rId26"/>
    <p:sldId id="292" r:id="rId27"/>
    <p:sldId id="289" r:id="rId28"/>
    <p:sldId id="294" r:id="rId29"/>
    <p:sldId id="276" r:id="rId30"/>
    <p:sldId id="278" r:id="rId31"/>
    <p:sldId id="295" r:id="rId32"/>
    <p:sldId id="296" r:id="rId33"/>
    <p:sldId id="297" r:id="rId34"/>
    <p:sldId id="298" r:id="rId35"/>
    <p:sldId id="299" r:id="rId36"/>
    <p:sldId id="293" r:id="rId37"/>
    <p:sldId id="300" r:id="rId38"/>
    <p:sldId id="301" r:id="rId3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13B"/>
    <a:srgbClr val="6500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7" d="100"/>
          <a:sy n="57" d="100"/>
        </p:scale>
        <p:origin x="792"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55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Channels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4"/>
                <c:pt idx="0">
                  <c:v>Direct</c:v>
                </c:pt>
                <c:pt idx="1">
                  <c:v>Social</c:v>
                </c:pt>
                <c:pt idx="2">
                  <c:v>Oranic Search</c:v>
                </c:pt>
                <c:pt idx="3">
                  <c:v>Referral</c:v>
                </c:pt>
              </c:strCache>
            </c:strRef>
          </c:cat>
          <c:val>
            <c:numRef>
              <c:f>Sheet1!$B$2:$B$7</c:f>
              <c:numCache>
                <c:formatCode>General</c:formatCode>
                <c:ptCount val="6"/>
                <c:pt idx="0">
                  <c:v>65.53</c:v>
                </c:pt>
                <c:pt idx="1">
                  <c:v>18.21</c:v>
                </c:pt>
                <c:pt idx="2">
                  <c:v>10.130000000000001</c:v>
                </c:pt>
                <c:pt idx="3">
                  <c:v>6.13</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4"/>
        <c:delete val="1"/>
      </c:legendEntry>
      <c:legendEntry>
        <c:idx val="5"/>
        <c:delete val="1"/>
      </c:legendEntry>
      <c:layout>
        <c:manualLayout>
          <c:xMode val="edge"/>
          <c:yMode val="edge"/>
          <c:x val="0.78141727048081755"/>
          <c:y val="0.33287455654581638"/>
          <c:w val="0.2086093252638633"/>
          <c:h val="0.3018675550171613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Device Type</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3"/>
                <c:pt idx="0">
                  <c:v>Desktop</c:v>
                </c:pt>
                <c:pt idx="1">
                  <c:v>Mobile</c:v>
                </c:pt>
                <c:pt idx="2">
                  <c:v>Tablet</c:v>
                </c:pt>
              </c:strCache>
            </c:strRef>
          </c:cat>
          <c:val>
            <c:numRef>
              <c:f>Sheet1!$B$2:$B$5</c:f>
              <c:numCache>
                <c:formatCode>General</c:formatCode>
                <c:ptCount val="4"/>
                <c:pt idx="0">
                  <c:v>53.7</c:v>
                </c:pt>
                <c:pt idx="1">
                  <c:v>40.81</c:v>
                </c:pt>
                <c:pt idx="2">
                  <c:v>5.82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3"/>
        <c:delete val="1"/>
      </c:legendEntry>
      <c:layout>
        <c:manualLayout>
          <c:xMode val="edge"/>
          <c:yMode val="edge"/>
          <c:x val="0.83311488479837115"/>
          <c:y val="0.28976085020622422"/>
          <c:w val="0.16523603868447839"/>
          <c:h val="0.3308328646419197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Numbers</a:t>
            </a:r>
            <a:r>
              <a:rPr lang="en-US" baseline="0" dirty="0" smtClean="0"/>
              <a:t> by the Month</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Pageviews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Sept</c:v>
                </c:pt>
                <c:pt idx="1">
                  <c:v>Oct</c:v>
                </c:pt>
                <c:pt idx="2">
                  <c:v>Nov</c:v>
                </c:pt>
                <c:pt idx="3">
                  <c:v>Dec</c:v>
                </c:pt>
                <c:pt idx="4">
                  <c:v>Jan</c:v>
                </c:pt>
              </c:strCache>
            </c:strRef>
          </c:cat>
          <c:val>
            <c:numRef>
              <c:f>Sheet1!$B$2:$B$6</c:f>
              <c:numCache>
                <c:formatCode>#,##0</c:formatCode>
                <c:ptCount val="5"/>
                <c:pt idx="0">
                  <c:v>29142</c:v>
                </c:pt>
                <c:pt idx="1">
                  <c:v>60130</c:v>
                </c:pt>
                <c:pt idx="2">
                  <c:v>63869</c:v>
                </c:pt>
                <c:pt idx="3">
                  <c:v>56478</c:v>
                </c:pt>
                <c:pt idx="4" formatCode="General">
                  <c:v>62645</c:v>
                </c:pt>
              </c:numCache>
            </c:numRef>
          </c:val>
        </c:ser>
        <c:ser>
          <c:idx val="1"/>
          <c:order val="1"/>
          <c:tx>
            <c:strRef>
              <c:f>Sheet1!$C$1</c:f>
              <c:strCache>
                <c:ptCount val="1"/>
                <c:pt idx="0">
                  <c:v>Users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Sept</c:v>
                </c:pt>
                <c:pt idx="1">
                  <c:v>Oct</c:v>
                </c:pt>
                <c:pt idx="2">
                  <c:v>Nov</c:v>
                </c:pt>
                <c:pt idx="3">
                  <c:v>Dec</c:v>
                </c:pt>
                <c:pt idx="4">
                  <c:v>Jan</c:v>
                </c:pt>
              </c:strCache>
            </c:strRef>
          </c:cat>
          <c:val>
            <c:numRef>
              <c:f>Sheet1!$C$2:$C$6</c:f>
              <c:numCache>
                <c:formatCode>#,##0</c:formatCode>
                <c:ptCount val="5"/>
                <c:pt idx="0">
                  <c:v>12716</c:v>
                </c:pt>
                <c:pt idx="1">
                  <c:v>26307</c:v>
                </c:pt>
                <c:pt idx="2">
                  <c:v>30842</c:v>
                </c:pt>
                <c:pt idx="3">
                  <c:v>23830</c:v>
                </c:pt>
                <c:pt idx="4">
                  <c:v>26599</c:v>
                </c:pt>
              </c:numCache>
            </c:numRef>
          </c:val>
        </c:ser>
        <c:dLbls>
          <c:dLblPos val="inEnd"/>
          <c:showLegendKey val="0"/>
          <c:showVal val="1"/>
          <c:showCatName val="0"/>
          <c:showSerName val="0"/>
          <c:showPercent val="0"/>
          <c:showBubbleSize val="0"/>
        </c:dLbls>
        <c:gapWidth val="65"/>
        <c:axId val="1385322464"/>
        <c:axId val="1385323008"/>
      </c:barChart>
      <c:catAx>
        <c:axId val="13853224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385323008"/>
        <c:crosses val="autoZero"/>
        <c:auto val="1"/>
        <c:lblAlgn val="ctr"/>
        <c:lblOffset val="100"/>
        <c:noMultiLvlLbl val="0"/>
      </c:catAx>
      <c:valAx>
        <c:axId val="13853230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3853224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Numbers by the Month</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Pageviews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Feb</c:v>
                </c:pt>
                <c:pt idx="1">
                  <c:v>March</c:v>
                </c:pt>
                <c:pt idx="2">
                  <c:v>April</c:v>
                </c:pt>
                <c:pt idx="3">
                  <c:v>May</c:v>
                </c:pt>
              </c:strCache>
            </c:strRef>
          </c:cat>
          <c:val>
            <c:numRef>
              <c:f>Sheet1!$B$2:$B$5</c:f>
              <c:numCache>
                <c:formatCode>General</c:formatCode>
                <c:ptCount val="4"/>
                <c:pt idx="0" formatCode="#,##0">
                  <c:v>88443</c:v>
                </c:pt>
                <c:pt idx="1">
                  <c:v>98.337999999999994</c:v>
                </c:pt>
                <c:pt idx="2" formatCode="#,##0">
                  <c:v>116518</c:v>
                </c:pt>
                <c:pt idx="3" formatCode="#,##0">
                  <c:v>90236</c:v>
                </c:pt>
              </c:numCache>
            </c:numRef>
          </c:val>
        </c:ser>
        <c:ser>
          <c:idx val="1"/>
          <c:order val="1"/>
          <c:tx>
            <c:strRef>
              <c:f>Sheet1!$C$1</c:f>
              <c:strCache>
                <c:ptCount val="1"/>
                <c:pt idx="0">
                  <c:v>Users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Feb</c:v>
                </c:pt>
                <c:pt idx="1">
                  <c:v>March</c:v>
                </c:pt>
                <c:pt idx="2">
                  <c:v>April</c:v>
                </c:pt>
                <c:pt idx="3">
                  <c:v>May</c:v>
                </c:pt>
              </c:strCache>
            </c:strRef>
          </c:cat>
          <c:val>
            <c:numRef>
              <c:f>Sheet1!$C$2:$C$5</c:f>
              <c:numCache>
                <c:formatCode>#,##0</c:formatCode>
                <c:ptCount val="4"/>
                <c:pt idx="0">
                  <c:v>38919</c:v>
                </c:pt>
                <c:pt idx="1">
                  <c:v>45464</c:v>
                </c:pt>
                <c:pt idx="2">
                  <c:v>47946</c:v>
                </c:pt>
                <c:pt idx="3">
                  <c:v>37101</c:v>
                </c:pt>
              </c:numCache>
            </c:numRef>
          </c:val>
        </c:ser>
        <c:dLbls>
          <c:dLblPos val="inEnd"/>
          <c:showLegendKey val="0"/>
          <c:showVal val="1"/>
          <c:showCatName val="0"/>
          <c:showSerName val="0"/>
          <c:showPercent val="0"/>
          <c:showBubbleSize val="0"/>
        </c:dLbls>
        <c:gapWidth val="65"/>
        <c:axId val="1385319200"/>
        <c:axId val="1385319744"/>
      </c:barChart>
      <c:catAx>
        <c:axId val="13853192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385319744"/>
        <c:crosses val="autoZero"/>
        <c:auto val="1"/>
        <c:lblAlgn val="ctr"/>
        <c:lblOffset val="100"/>
        <c:noMultiLvlLbl val="0"/>
      </c:catAx>
      <c:valAx>
        <c:axId val="13853197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3853192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8824D-DED3-4D90-B109-5660AD11596C}"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n-US"/>
        </a:p>
      </dgm:t>
    </dgm:pt>
    <dgm:pt modelId="{C47E8130-D16F-4FD3-8EA9-DE55C3314D9B}">
      <dgm:prSet phldrT="[Text]" custT="1"/>
      <dgm:spPr/>
      <dgm:t>
        <a:bodyPr/>
        <a:lstStyle/>
        <a:p>
          <a:r>
            <a:rPr lang="en-US" sz="6200" dirty="0" smtClean="0"/>
            <a:t>What’s New </a:t>
          </a:r>
          <a:r>
            <a:rPr lang="en-US" sz="2400" dirty="0" smtClean="0"/>
            <a:t>(changes daily)</a:t>
          </a:r>
          <a:endParaRPr lang="en-US" sz="2400" dirty="0"/>
        </a:p>
      </dgm:t>
    </dgm:pt>
    <dgm:pt modelId="{9202888F-1511-4A6D-A223-411665823DAA}" type="parTrans" cxnId="{A4FBC0DD-D7A6-4924-8C6D-55DE49A3D862}">
      <dgm:prSet/>
      <dgm:spPr/>
      <dgm:t>
        <a:bodyPr/>
        <a:lstStyle/>
        <a:p>
          <a:endParaRPr lang="en-US"/>
        </a:p>
      </dgm:t>
    </dgm:pt>
    <dgm:pt modelId="{DB32D4A2-A823-424D-ADE6-2B9DAE429BFF}" type="sibTrans" cxnId="{A4FBC0DD-D7A6-4924-8C6D-55DE49A3D862}">
      <dgm:prSet/>
      <dgm:spPr/>
      <dgm:t>
        <a:bodyPr/>
        <a:lstStyle/>
        <a:p>
          <a:endParaRPr lang="en-US"/>
        </a:p>
      </dgm:t>
    </dgm:pt>
    <dgm:pt modelId="{0DEA205F-785D-4529-B2EC-3FF35B97B5F1}">
      <dgm:prSet phldrT="[Text]" custT="1"/>
      <dgm:spPr/>
      <dgm:t>
        <a:bodyPr/>
        <a:lstStyle/>
        <a:p>
          <a:r>
            <a:rPr lang="en-US" sz="4400" dirty="0" smtClean="0"/>
            <a:t>Headlines</a:t>
          </a:r>
          <a:r>
            <a:rPr lang="en-US" sz="4700" dirty="0" smtClean="0"/>
            <a:t> </a:t>
          </a:r>
          <a:r>
            <a:rPr lang="en-US" sz="2800" dirty="0" smtClean="0"/>
            <a:t>(5)</a:t>
          </a:r>
          <a:endParaRPr lang="en-US" sz="2800" dirty="0"/>
        </a:p>
      </dgm:t>
    </dgm:pt>
    <dgm:pt modelId="{6C81F299-2D19-4151-9A27-AEBE94E0C5AE}" type="parTrans" cxnId="{517499D0-CFCA-4AC4-9F1C-97BAD3571D09}">
      <dgm:prSet/>
      <dgm:spPr/>
      <dgm:t>
        <a:bodyPr/>
        <a:lstStyle/>
        <a:p>
          <a:endParaRPr lang="en-US"/>
        </a:p>
      </dgm:t>
    </dgm:pt>
    <dgm:pt modelId="{D1798A18-EACB-4810-9792-06C1C804866A}" type="sibTrans" cxnId="{517499D0-CFCA-4AC4-9F1C-97BAD3571D09}">
      <dgm:prSet/>
      <dgm:spPr/>
      <dgm:t>
        <a:bodyPr/>
        <a:lstStyle/>
        <a:p>
          <a:endParaRPr lang="en-US"/>
        </a:p>
      </dgm:t>
    </dgm:pt>
    <dgm:pt modelId="{7433F3C3-7558-4B45-8529-1B410038D2DF}">
      <dgm:prSet phldrT="[Text]" custT="1"/>
      <dgm:spPr/>
      <dgm:t>
        <a:bodyPr/>
        <a:lstStyle/>
        <a:p>
          <a:r>
            <a:rPr lang="en-US" sz="2700" dirty="0" smtClean="0"/>
            <a:t>Videos </a:t>
          </a:r>
          <a:r>
            <a:rPr lang="en-US" sz="2000" dirty="0" smtClean="0"/>
            <a:t>(3)</a:t>
          </a:r>
          <a:br>
            <a:rPr lang="en-US" sz="2000" dirty="0" smtClean="0"/>
          </a:br>
          <a:r>
            <a:rPr lang="en-US" sz="2000" dirty="0" smtClean="0"/>
            <a:t>news packages</a:t>
          </a:r>
          <a:endParaRPr lang="en-US" sz="2700" dirty="0"/>
        </a:p>
      </dgm:t>
    </dgm:pt>
    <dgm:pt modelId="{722D7056-411B-4A55-9776-F8865A2AF82E}" type="parTrans" cxnId="{EC4648E8-6B4A-4BF9-8D8C-0342B735B2FF}">
      <dgm:prSet/>
      <dgm:spPr/>
      <dgm:t>
        <a:bodyPr/>
        <a:lstStyle/>
        <a:p>
          <a:endParaRPr lang="en-US"/>
        </a:p>
      </dgm:t>
    </dgm:pt>
    <dgm:pt modelId="{C2C48A60-723F-4F58-BC4D-CBBDDDED7704}" type="sibTrans" cxnId="{EC4648E8-6B4A-4BF9-8D8C-0342B735B2FF}">
      <dgm:prSet/>
      <dgm:spPr/>
      <dgm:t>
        <a:bodyPr/>
        <a:lstStyle/>
        <a:p>
          <a:endParaRPr lang="en-US"/>
        </a:p>
      </dgm:t>
    </dgm:pt>
    <dgm:pt modelId="{D743ECCC-1007-4379-9022-4A2DC0C49A0B}">
      <dgm:prSet phldrT="[Text]" custT="1"/>
      <dgm:spPr/>
      <dgm:t>
        <a:bodyPr/>
        <a:lstStyle/>
        <a:p>
          <a:r>
            <a:rPr lang="en-US" sz="2700" dirty="0" smtClean="0"/>
            <a:t>News Briefs </a:t>
          </a:r>
          <a:r>
            <a:rPr lang="en-US" sz="2000" dirty="0" smtClean="0"/>
            <a:t>(5)</a:t>
          </a:r>
          <a:endParaRPr lang="en-US" sz="2700" dirty="0"/>
        </a:p>
      </dgm:t>
    </dgm:pt>
    <dgm:pt modelId="{77114485-43D3-48B6-8664-D9676DD8B993}" type="parTrans" cxnId="{415CA8D3-2EB1-45F0-BFAA-941D60D4FBAE}">
      <dgm:prSet/>
      <dgm:spPr/>
      <dgm:t>
        <a:bodyPr/>
        <a:lstStyle/>
        <a:p>
          <a:endParaRPr lang="en-US"/>
        </a:p>
      </dgm:t>
    </dgm:pt>
    <dgm:pt modelId="{2ADF2A91-C853-40B0-9388-4E37C976588E}" type="sibTrans" cxnId="{415CA8D3-2EB1-45F0-BFAA-941D60D4FBAE}">
      <dgm:prSet/>
      <dgm:spPr/>
      <dgm:t>
        <a:bodyPr/>
        <a:lstStyle/>
        <a:p>
          <a:endParaRPr lang="en-US"/>
        </a:p>
      </dgm:t>
    </dgm:pt>
    <dgm:pt modelId="{0FE8AF9C-D05E-40C2-8BA2-D9B05C39FE37}">
      <dgm:prSet phldrT="[Text]" custT="1"/>
      <dgm:spPr/>
      <dgm:t>
        <a:bodyPr/>
        <a:lstStyle/>
        <a:p>
          <a:r>
            <a:rPr lang="en-US" sz="4400" dirty="0" smtClean="0"/>
            <a:t>Inside Dallas ISD </a:t>
          </a:r>
          <a:r>
            <a:rPr lang="en-US" sz="2800" dirty="0" smtClean="0"/>
            <a:t>(2)</a:t>
          </a:r>
          <a:endParaRPr lang="en-US" sz="2800" dirty="0"/>
        </a:p>
      </dgm:t>
    </dgm:pt>
    <dgm:pt modelId="{B9D67CDA-4162-475B-99EA-F7CF769D3B8D}" type="parTrans" cxnId="{8641871F-F2CD-499A-8487-A97E94C754C3}">
      <dgm:prSet/>
      <dgm:spPr/>
      <dgm:t>
        <a:bodyPr/>
        <a:lstStyle/>
        <a:p>
          <a:endParaRPr lang="en-US"/>
        </a:p>
      </dgm:t>
    </dgm:pt>
    <dgm:pt modelId="{F53D2D36-A048-47EF-AEC9-140F135931F9}" type="sibTrans" cxnId="{8641871F-F2CD-499A-8487-A97E94C754C3}">
      <dgm:prSet/>
      <dgm:spPr/>
      <dgm:t>
        <a:bodyPr/>
        <a:lstStyle/>
        <a:p>
          <a:endParaRPr lang="en-US"/>
        </a:p>
      </dgm:t>
    </dgm:pt>
    <dgm:pt modelId="{5C75E66F-7799-49E1-94C3-0CD0BE4484B7}">
      <dgm:prSet phldrT="[Text]" custT="1"/>
      <dgm:spPr/>
      <dgm:t>
        <a:bodyPr/>
        <a:lstStyle/>
        <a:p>
          <a:r>
            <a:rPr lang="en-US" sz="2700" dirty="0" smtClean="0"/>
            <a:t>Tidbits </a:t>
          </a:r>
          <a:r>
            <a:rPr lang="en-US" sz="2000" dirty="0" smtClean="0"/>
            <a:t>(4)</a:t>
          </a:r>
          <a:endParaRPr lang="en-US" sz="2000" dirty="0"/>
        </a:p>
      </dgm:t>
    </dgm:pt>
    <dgm:pt modelId="{A0C28B7C-8680-4888-8BDB-D3048F72795C}" type="parTrans" cxnId="{2949CBA3-5E6C-4FDA-9729-80EDF7D32282}">
      <dgm:prSet/>
      <dgm:spPr/>
      <dgm:t>
        <a:bodyPr/>
        <a:lstStyle/>
        <a:p>
          <a:endParaRPr lang="en-US"/>
        </a:p>
      </dgm:t>
    </dgm:pt>
    <dgm:pt modelId="{FF2B47BC-7566-41D4-AF4D-E1ECA566CA8E}" type="sibTrans" cxnId="{2949CBA3-5E6C-4FDA-9729-80EDF7D32282}">
      <dgm:prSet/>
      <dgm:spPr/>
      <dgm:t>
        <a:bodyPr/>
        <a:lstStyle/>
        <a:p>
          <a:endParaRPr lang="en-US"/>
        </a:p>
      </dgm:t>
    </dgm:pt>
    <dgm:pt modelId="{71288899-A177-498E-9214-47F792087498}">
      <dgm:prSet phldrT="[Text]" custT="1"/>
      <dgm:spPr/>
      <dgm:t>
        <a:bodyPr/>
        <a:lstStyle/>
        <a:p>
          <a:r>
            <a:rPr lang="en-US" sz="2700" dirty="0" smtClean="0"/>
            <a:t>Spanish Language Features </a:t>
          </a:r>
          <a:r>
            <a:rPr lang="en-US" sz="2000" dirty="0" smtClean="0"/>
            <a:t>(3)</a:t>
          </a:r>
          <a:endParaRPr lang="en-US" sz="2700" dirty="0"/>
        </a:p>
      </dgm:t>
    </dgm:pt>
    <dgm:pt modelId="{00B1F4BE-478C-4C66-8BAB-B384D28EC16D}" type="parTrans" cxnId="{C1052689-C7DF-4F15-BABF-1DB055B9A400}">
      <dgm:prSet/>
      <dgm:spPr/>
      <dgm:t>
        <a:bodyPr/>
        <a:lstStyle/>
        <a:p>
          <a:endParaRPr lang="en-US"/>
        </a:p>
      </dgm:t>
    </dgm:pt>
    <dgm:pt modelId="{D4840B89-2789-42F2-B1CA-A44825710043}" type="sibTrans" cxnId="{C1052689-C7DF-4F15-BABF-1DB055B9A400}">
      <dgm:prSet/>
      <dgm:spPr/>
      <dgm:t>
        <a:bodyPr/>
        <a:lstStyle/>
        <a:p>
          <a:endParaRPr lang="en-US"/>
        </a:p>
      </dgm:t>
    </dgm:pt>
    <dgm:pt modelId="{69FA225D-5F47-4F49-9B24-B59C1ECDD9D2}">
      <dgm:prSet phldrT="[Text]" custT="1"/>
      <dgm:spPr/>
      <dgm:t>
        <a:bodyPr/>
        <a:lstStyle/>
        <a:p>
          <a:r>
            <a:rPr lang="en-US" sz="1600" dirty="0" smtClean="0"/>
            <a:t/>
          </a:r>
          <a:br>
            <a:rPr lang="en-US" sz="1600" dirty="0" smtClean="0"/>
          </a:br>
          <a:r>
            <a:rPr lang="en-US" sz="1600" dirty="0" smtClean="0"/>
            <a:t>Top 10</a:t>
          </a:r>
          <a:br>
            <a:rPr lang="en-US" sz="1600" dirty="0" smtClean="0"/>
          </a:br>
          <a:r>
            <a:rPr lang="en-US" sz="1600" dirty="0" smtClean="0"/>
            <a:t>Fun Facts</a:t>
          </a:r>
          <a:br>
            <a:rPr lang="en-US" sz="1600" dirty="0" smtClean="0"/>
          </a:br>
          <a:r>
            <a:rPr lang="en-US" sz="1600" dirty="0" smtClean="0"/>
            <a:t>What’s Trending</a:t>
          </a:r>
          <a:br>
            <a:rPr lang="en-US" sz="1600" dirty="0" smtClean="0"/>
          </a:br>
          <a:endParaRPr lang="en-US" sz="1600" dirty="0"/>
        </a:p>
      </dgm:t>
    </dgm:pt>
    <dgm:pt modelId="{6CE195D8-D066-4E6D-8C34-50F7F22B854C}" type="parTrans" cxnId="{AA125D59-02BF-425C-A4B7-DA9CF6A045B4}">
      <dgm:prSet/>
      <dgm:spPr/>
      <dgm:t>
        <a:bodyPr/>
        <a:lstStyle/>
        <a:p>
          <a:endParaRPr lang="en-US"/>
        </a:p>
      </dgm:t>
    </dgm:pt>
    <dgm:pt modelId="{A9B3E536-D749-4B2F-85C0-F2B16FEC1083}" type="sibTrans" cxnId="{AA125D59-02BF-425C-A4B7-DA9CF6A045B4}">
      <dgm:prSet/>
      <dgm:spPr/>
      <dgm:t>
        <a:bodyPr/>
        <a:lstStyle/>
        <a:p>
          <a:endParaRPr lang="en-US"/>
        </a:p>
      </dgm:t>
    </dgm:pt>
    <dgm:pt modelId="{D586F606-ADE6-41F5-B333-5DC859271BBB}" type="pres">
      <dgm:prSet presAssocID="{BA78824D-DED3-4D90-B109-5660AD11596C}" presName="Name0" presStyleCnt="0">
        <dgm:presLayoutVars>
          <dgm:chPref val="1"/>
          <dgm:dir/>
          <dgm:animOne val="branch"/>
          <dgm:animLvl val="lvl"/>
          <dgm:resizeHandles/>
        </dgm:presLayoutVars>
      </dgm:prSet>
      <dgm:spPr/>
      <dgm:t>
        <a:bodyPr/>
        <a:lstStyle/>
        <a:p>
          <a:endParaRPr lang="en-US"/>
        </a:p>
      </dgm:t>
    </dgm:pt>
    <dgm:pt modelId="{A88745D2-4A0D-46F9-925B-83253742B820}" type="pres">
      <dgm:prSet presAssocID="{C47E8130-D16F-4FD3-8EA9-DE55C3314D9B}" presName="vertOne" presStyleCnt="0"/>
      <dgm:spPr/>
    </dgm:pt>
    <dgm:pt modelId="{4E233B6A-4519-4D54-B7AF-C275CBA5DAC8}" type="pres">
      <dgm:prSet presAssocID="{C47E8130-D16F-4FD3-8EA9-DE55C3314D9B}" presName="txOne" presStyleLbl="node0" presStyleIdx="0" presStyleCnt="1">
        <dgm:presLayoutVars>
          <dgm:chPref val="3"/>
        </dgm:presLayoutVars>
      </dgm:prSet>
      <dgm:spPr/>
      <dgm:t>
        <a:bodyPr/>
        <a:lstStyle/>
        <a:p>
          <a:endParaRPr lang="en-US"/>
        </a:p>
      </dgm:t>
    </dgm:pt>
    <dgm:pt modelId="{DB2FDACA-8E1D-4625-84CB-31AE61C68A2B}" type="pres">
      <dgm:prSet presAssocID="{C47E8130-D16F-4FD3-8EA9-DE55C3314D9B}" presName="parTransOne" presStyleCnt="0"/>
      <dgm:spPr/>
    </dgm:pt>
    <dgm:pt modelId="{E39F086F-D9EA-4690-9D31-5993622C385D}" type="pres">
      <dgm:prSet presAssocID="{C47E8130-D16F-4FD3-8EA9-DE55C3314D9B}" presName="horzOne" presStyleCnt="0"/>
      <dgm:spPr/>
    </dgm:pt>
    <dgm:pt modelId="{75D40191-A26B-4769-BBA9-1547C0B9293D}" type="pres">
      <dgm:prSet presAssocID="{0DEA205F-785D-4529-B2EC-3FF35B97B5F1}" presName="vertTwo" presStyleCnt="0"/>
      <dgm:spPr/>
    </dgm:pt>
    <dgm:pt modelId="{E34B4388-41F3-4EEC-8A2B-82615098209A}" type="pres">
      <dgm:prSet presAssocID="{0DEA205F-785D-4529-B2EC-3FF35B97B5F1}" presName="txTwo" presStyleLbl="node2" presStyleIdx="0" presStyleCnt="2">
        <dgm:presLayoutVars>
          <dgm:chPref val="3"/>
        </dgm:presLayoutVars>
      </dgm:prSet>
      <dgm:spPr/>
      <dgm:t>
        <a:bodyPr/>
        <a:lstStyle/>
        <a:p>
          <a:endParaRPr lang="en-US"/>
        </a:p>
      </dgm:t>
    </dgm:pt>
    <dgm:pt modelId="{A30F7EB8-F8C9-4C8C-922C-6A088114D253}" type="pres">
      <dgm:prSet presAssocID="{0DEA205F-785D-4529-B2EC-3FF35B97B5F1}" presName="parTransTwo" presStyleCnt="0"/>
      <dgm:spPr/>
    </dgm:pt>
    <dgm:pt modelId="{88F0C401-8242-441C-BD3B-EEE741078430}" type="pres">
      <dgm:prSet presAssocID="{0DEA205F-785D-4529-B2EC-3FF35B97B5F1}" presName="horzTwo" presStyleCnt="0"/>
      <dgm:spPr/>
    </dgm:pt>
    <dgm:pt modelId="{06FC3A28-3F4F-40EC-8610-C2BDBCF3382A}" type="pres">
      <dgm:prSet presAssocID="{7433F3C3-7558-4B45-8529-1B410038D2DF}" presName="vertThree" presStyleCnt="0"/>
      <dgm:spPr/>
    </dgm:pt>
    <dgm:pt modelId="{1DEAF4E2-CBE9-46EE-B3A2-27F5BCA7B057}" type="pres">
      <dgm:prSet presAssocID="{7433F3C3-7558-4B45-8529-1B410038D2DF}" presName="txThree" presStyleLbl="node3" presStyleIdx="0" presStyleCnt="4">
        <dgm:presLayoutVars>
          <dgm:chPref val="3"/>
        </dgm:presLayoutVars>
      </dgm:prSet>
      <dgm:spPr/>
      <dgm:t>
        <a:bodyPr/>
        <a:lstStyle/>
        <a:p>
          <a:endParaRPr lang="en-US"/>
        </a:p>
      </dgm:t>
    </dgm:pt>
    <dgm:pt modelId="{BF90F4FD-68F4-4044-8EF0-0A636596625F}" type="pres">
      <dgm:prSet presAssocID="{7433F3C3-7558-4B45-8529-1B410038D2DF}" presName="horzThree" presStyleCnt="0"/>
      <dgm:spPr/>
    </dgm:pt>
    <dgm:pt modelId="{481BA825-277A-4F87-A037-F4A37F897DAC}" type="pres">
      <dgm:prSet presAssocID="{C2C48A60-723F-4F58-BC4D-CBBDDDED7704}" presName="sibSpaceThree" presStyleCnt="0"/>
      <dgm:spPr/>
    </dgm:pt>
    <dgm:pt modelId="{C68671D2-2408-4B76-BB94-01EAA6A9BBA7}" type="pres">
      <dgm:prSet presAssocID="{D743ECCC-1007-4379-9022-4A2DC0C49A0B}" presName="vertThree" presStyleCnt="0"/>
      <dgm:spPr/>
    </dgm:pt>
    <dgm:pt modelId="{D172FB02-4AF8-409D-9029-643C99F4687E}" type="pres">
      <dgm:prSet presAssocID="{D743ECCC-1007-4379-9022-4A2DC0C49A0B}" presName="txThree" presStyleLbl="node3" presStyleIdx="1" presStyleCnt="4">
        <dgm:presLayoutVars>
          <dgm:chPref val="3"/>
        </dgm:presLayoutVars>
      </dgm:prSet>
      <dgm:spPr/>
      <dgm:t>
        <a:bodyPr/>
        <a:lstStyle/>
        <a:p>
          <a:endParaRPr lang="en-US"/>
        </a:p>
      </dgm:t>
    </dgm:pt>
    <dgm:pt modelId="{03EC8E4E-C083-44B0-9E45-624A01DF4222}" type="pres">
      <dgm:prSet presAssocID="{D743ECCC-1007-4379-9022-4A2DC0C49A0B}" presName="horzThree" presStyleCnt="0"/>
      <dgm:spPr/>
    </dgm:pt>
    <dgm:pt modelId="{5705F8A0-F06F-408B-8B97-9D608F5C6CE6}" type="pres">
      <dgm:prSet presAssocID="{D1798A18-EACB-4810-9792-06C1C804866A}" presName="sibSpaceTwo" presStyleCnt="0"/>
      <dgm:spPr/>
    </dgm:pt>
    <dgm:pt modelId="{0633DB3A-D7AA-49ED-A6EA-64C56C6EAD09}" type="pres">
      <dgm:prSet presAssocID="{0FE8AF9C-D05E-40C2-8BA2-D9B05C39FE37}" presName="vertTwo" presStyleCnt="0"/>
      <dgm:spPr/>
    </dgm:pt>
    <dgm:pt modelId="{E664E072-9D91-45FB-8490-45D2FA181469}" type="pres">
      <dgm:prSet presAssocID="{0FE8AF9C-D05E-40C2-8BA2-D9B05C39FE37}" presName="txTwo" presStyleLbl="node2" presStyleIdx="1" presStyleCnt="2">
        <dgm:presLayoutVars>
          <dgm:chPref val="3"/>
        </dgm:presLayoutVars>
      </dgm:prSet>
      <dgm:spPr/>
      <dgm:t>
        <a:bodyPr/>
        <a:lstStyle/>
        <a:p>
          <a:endParaRPr lang="en-US"/>
        </a:p>
      </dgm:t>
    </dgm:pt>
    <dgm:pt modelId="{CD394DA1-39F2-4207-B731-6B2882D3F051}" type="pres">
      <dgm:prSet presAssocID="{0FE8AF9C-D05E-40C2-8BA2-D9B05C39FE37}" presName="parTransTwo" presStyleCnt="0"/>
      <dgm:spPr/>
    </dgm:pt>
    <dgm:pt modelId="{AE4F6148-4B32-4E31-B7DC-FDAC06EC75AC}" type="pres">
      <dgm:prSet presAssocID="{0FE8AF9C-D05E-40C2-8BA2-D9B05C39FE37}" presName="horzTwo" presStyleCnt="0"/>
      <dgm:spPr/>
    </dgm:pt>
    <dgm:pt modelId="{8CB154AF-B293-4C44-B7EB-BC1DDB196CD6}" type="pres">
      <dgm:prSet presAssocID="{5C75E66F-7799-49E1-94C3-0CD0BE4484B7}" presName="vertThree" presStyleCnt="0"/>
      <dgm:spPr/>
    </dgm:pt>
    <dgm:pt modelId="{6F0E70BC-8F3C-4E1E-89DA-134168EBFFEB}" type="pres">
      <dgm:prSet presAssocID="{5C75E66F-7799-49E1-94C3-0CD0BE4484B7}" presName="txThree" presStyleLbl="node3" presStyleIdx="2" presStyleCnt="4">
        <dgm:presLayoutVars>
          <dgm:chPref val="3"/>
        </dgm:presLayoutVars>
      </dgm:prSet>
      <dgm:spPr/>
      <dgm:t>
        <a:bodyPr/>
        <a:lstStyle/>
        <a:p>
          <a:endParaRPr lang="en-US"/>
        </a:p>
      </dgm:t>
    </dgm:pt>
    <dgm:pt modelId="{EB04147F-E019-486E-9347-040B8D6CFF86}" type="pres">
      <dgm:prSet presAssocID="{5C75E66F-7799-49E1-94C3-0CD0BE4484B7}" presName="parTransThree" presStyleCnt="0"/>
      <dgm:spPr/>
    </dgm:pt>
    <dgm:pt modelId="{7F279B62-BF33-4CD2-9E0E-5FC5B26FBA08}" type="pres">
      <dgm:prSet presAssocID="{5C75E66F-7799-49E1-94C3-0CD0BE4484B7}" presName="horzThree" presStyleCnt="0"/>
      <dgm:spPr/>
    </dgm:pt>
    <dgm:pt modelId="{BC59A308-F376-41B8-8DB9-1CB393D70B4D}" type="pres">
      <dgm:prSet presAssocID="{69FA225D-5F47-4F49-9B24-B59C1ECDD9D2}" presName="vertFour" presStyleCnt="0">
        <dgm:presLayoutVars>
          <dgm:chPref val="3"/>
        </dgm:presLayoutVars>
      </dgm:prSet>
      <dgm:spPr/>
    </dgm:pt>
    <dgm:pt modelId="{3C8BA1A4-A40F-40DB-86B0-F0813DD12DAA}" type="pres">
      <dgm:prSet presAssocID="{69FA225D-5F47-4F49-9B24-B59C1ECDD9D2}" presName="txFour" presStyleLbl="node4" presStyleIdx="0" presStyleCnt="1" custScaleY="63632">
        <dgm:presLayoutVars>
          <dgm:chPref val="3"/>
        </dgm:presLayoutVars>
      </dgm:prSet>
      <dgm:spPr/>
      <dgm:t>
        <a:bodyPr/>
        <a:lstStyle/>
        <a:p>
          <a:endParaRPr lang="en-US"/>
        </a:p>
      </dgm:t>
    </dgm:pt>
    <dgm:pt modelId="{BE8C0AAC-E0E3-4096-A327-C1240CDFA1EF}" type="pres">
      <dgm:prSet presAssocID="{69FA225D-5F47-4F49-9B24-B59C1ECDD9D2}" presName="horzFour" presStyleCnt="0"/>
      <dgm:spPr/>
    </dgm:pt>
    <dgm:pt modelId="{7C05CDFD-C2BF-4C66-9A21-8EC4B7E94D33}" type="pres">
      <dgm:prSet presAssocID="{FF2B47BC-7566-41D4-AF4D-E1ECA566CA8E}" presName="sibSpaceThree" presStyleCnt="0"/>
      <dgm:spPr/>
    </dgm:pt>
    <dgm:pt modelId="{0BB4E06D-1707-48BB-88B3-57FDD2AAD632}" type="pres">
      <dgm:prSet presAssocID="{71288899-A177-498E-9214-47F792087498}" presName="vertThree" presStyleCnt="0"/>
      <dgm:spPr/>
    </dgm:pt>
    <dgm:pt modelId="{803D71CE-24BD-4B0F-834A-651BCF9B8AFD}" type="pres">
      <dgm:prSet presAssocID="{71288899-A177-498E-9214-47F792087498}" presName="txThree" presStyleLbl="node3" presStyleIdx="3" presStyleCnt="4">
        <dgm:presLayoutVars>
          <dgm:chPref val="3"/>
        </dgm:presLayoutVars>
      </dgm:prSet>
      <dgm:spPr/>
      <dgm:t>
        <a:bodyPr/>
        <a:lstStyle/>
        <a:p>
          <a:endParaRPr lang="en-US"/>
        </a:p>
      </dgm:t>
    </dgm:pt>
    <dgm:pt modelId="{6B79A59B-CEC6-4705-B593-68AEB0116CBA}" type="pres">
      <dgm:prSet presAssocID="{71288899-A177-498E-9214-47F792087498}" presName="horzThree" presStyleCnt="0"/>
      <dgm:spPr/>
    </dgm:pt>
  </dgm:ptLst>
  <dgm:cxnLst>
    <dgm:cxn modelId="{8BA7B1E4-8957-45D9-B801-50815A8FC4F2}" type="presOf" srcId="{7433F3C3-7558-4B45-8529-1B410038D2DF}" destId="{1DEAF4E2-CBE9-46EE-B3A2-27F5BCA7B057}" srcOrd="0" destOrd="0" presId="urn:microsoft.com/office/officeart/2005/8/layout/hierarchy4"/>
    <dgm:cxn modelId="{9A2590FE-D6B9-4427-AE9D-91D0E988F628}" type="presOf" srcId="{D743ECCC-1007-4379-9022-4A2DC0C49A0B}" destId="{D172FB02-4AF8-409D-9029-643C99F4687E}" srcOrd="0" destOrd="0" presId="urn:microsoft.com/office/officeart/2005/8/layout/hierarchy4"/>
    <dgm:cxn modelId="{AA125D59-02BF-425C-A4B7-DA9CF6A045B4}" srcId="{5C75E66F-7799-49E1-94C3-0CD0BE4484B7}" destId="{69FA225D-5F47-4F49-9B24-B59C1ECDD9D2}" srcOrd="0" destOrd="0" parTransId="{6CE195D8-D066-4E6D-8C34-50F7F22B854C}" sibTransId="{A9B3E536-D749-4B2F-85C0-F2B16FEC1083}"/>
    <dgm:cxn modelId="{D11A067E-15FC-4DDF-BF72-A35CF0CE7DF1}" type="presOf" srcId="{71288899-A177-498E-9214-47F792087498}" destId="{803D71CE-24BD-4B0F-834A-651BCF9B8AFD}" srcOrd="0" destOrd="0" presId="urn:microsoft.com/office/officeart/2005/8/layout/hierarchy4"/>
    <dgm:cxn modelId="{DA27AD39-8685-4190-B1B2-E042860DB4EC}" type="presOf" srcId="{C47E8130-D16F-4FD3-8EA9-DE55C3314D9B}" destId="{4E233B6A-4519-4D54-B7AF-C275CBA5DAC8}" srcOrd="0" destOrd="0" presId="urn:microsoft.com/office/officeart/2005/8/layout/hierarchy4"/>
    <dgm:cxn modelId="{8641871F-F2CD-499A-8487-A97E94C754C3}" srcId="{C47E8130-D16F-4FD3-8EA9-DE55C3314D9B}" destId="{0FE8AF9C-D05E-40C2-8BA2-D9B05C39FE37}" srcOrd="1" destOrd="0" parTransId="{B9D67CDA-4162-475B-99EA-F7CF769D3B8D}" sibTransId="{F53D2D36-A048-47EF-AEC9-140F135931F9}"/>
    <dgm:cxn modelId="{3E785989-F906-4807-B803-67E171C49875}" type="presOf" srcId="{0FE8AF9C-D05E-40C2-8BA2-D9B05C39FE37}" destId="{E664E072-9D91-45FB-8490-45D2FA181469}" srcOrd="0" destOrd="0" presId="urn:microsoft.com/office/officeart/2005/8/layout/hierarchy4"/>
    <dgm:cxn modelId="{EC4648E8-6B4A-4BF9-8D8C-0342B735B2FF}" srcId="{0DEA205F-785D-4529-B2EC-3FF35B97B5F1}" destId="{7433F3C3-7558-4B45-8529-1B410038D2DF}" srcOrd="0" destOrd="0" parTransId="{722D7056-411B-4A55-9776-F8865A2AF82E}" sibTransId="{C2C48A60-723F-4F58-BC4D-CBBDDDED7704}"/>
    <dgm:cxn modelId="{517499D0-CFCA-4AC4-9F1C-97BAD3571D09}" srcId="{C47E8130-D16F-4FD3-8EA9-DE55C3314D9B}" destId="{0DEA205F-785D-4529-B2EC-3FF35B97B5F1}" srcOrd="0" destOrd="0" parTransId="{6C81F299-2D19-4151-9A27-AEBE94E0C5AE}" sibTransId="{D1798A18-EACB-4810-9792-06C1C804866A}"/>
    <dgm:cxn modelId="{415CA8D3-2EB1-45F0-BFAA-941D60D4FBAE}" srcId="{0DEA205F-785D-4529-B2EC-3FF35B97B5F1}" destId="{D743ECCC-1007-4379-9022-4A2DC0C49A0B}" srcOrd="1" destOrd="0" parTransId="{77114485-43D3-48B6-8664-D9676DD8B993}" sibTransId="{2ADF2A91-C853-40B0-9388-4E37C976588E}"/>
    <dgm:cxn modelId="{AD521059-1972-4758-8A5D-DC6B6A38D009}" type="presOf" srcId="{0DEA205F-785D-4529-B2EC-3FF35B97B5F1}" destId="{E34B4388-41F3-4EEC-8A2B-82615098209A}" srcOrd="0" destOrd="0" presId="urn:microsoft.com/office/officeart/2005/8/layout/hierarchy4"/>
    <dgm:cxn modelId="{B29D9F68-6BA9-4E0A-B982-3FE50E94F488}" type="presOf" srcId="{69FA225D-5F47-4F49-9B24-B59C1ECDD9D2}" destId="{3C8BA1A4-A40F-40DB-86B0-F0813DD12DAA}" srcOrd="0" destOrd="0" presId="urn:microsoft.com/office/officeart/2005/8/layout/hierarchy4"/>
    <dgm:cxn modelId="{760DA4FC-FE71-483B-94B8-E3597D27A418}" type="presOf" srcId="{BA78824D-DED3-4D90-B109-5660AD11596C}" destId="{D586F606-ADE6-41F5-B333-5DC859271BBB}" srcOrd="0" destOrd="0" presId="urn:microsoft.com/office/officeart/2005/8/layout/hierarchy4"/>
    <dgm:cxn modelId="{C1052689-C7DF-4F15-BABF-1DB055B9A400}" srcId="{0FE8AF9C-D05E-40C2-8BA2-D9B05C39FE37}" destId="{71288899-A177-498E-9214-47F792087498}" srcOrd="1" destOrd="0" parTransId="{00B1F4BE-478C-4C66-8BAB-B384D28EC16D}" sibTransId="{D4840B89-2789-42F2-B1CA-A44825710043}"/>
    <dgm:cxn modelId="{2949CBA3-5E6C-4FDA-9729-80EDF7D32282}" srcId="{0FE8AF9C-D05E-40C2-8BA2-D9B05C39FE37}" destId="{5C75E66F-7799-49E1-94C3-0CD0BE4484B7}" srcOrd="0" destOrd="0" parTransId="{A0C28B7C-8680-4888-8BDB-D3048F72795C}" sibTransId="{FF2B47BC-7566-41D4-AF4D-E1ECA566CA8E}"/>
    <dgm:cxn modelId="{C96CCB12-D766-4E56-A1FD-C12BEB423677}" type="presOf" srcId="{5C75E66F-7799-49E1-94C3-0CD0BE4484B7}" destId="{6F0E70BC-8F3C-4E1E-89DA-134168EBFFEB}" srcOrd="0" destOrd="0" presId="urn:microsoft.com/office/officeart/2005/8/layout/hierarchy4"/>
    <dgm:cxn modelId="{A4FBC0DD-D7A6-4924-8C6D-55DE49A3D862}" srcId="{BA78824D-DED3-4D90-B109-5660AD11596C}" destId="{C47E8130-D16F-4FD3-8EA9-DE55C3314D9B}" srcOrd="0" destOrd="0" parTransId="{9202888F-1511-4A6D-A223-411665823DAA}" sibTransId="{DB32D4A2-A823-424D-ADE6-2B9DAE429BFF}"/>
    <dgm:cxn modelId="{4C4437D7-EE84-49EC-9CE8-BAB2500BDD44}" type="presParOf" srcId="{D586F606-ADE6-41F5-B333-5DC859271BBB}" destId="{A88745D2-4A0D-46F9-925B-83253742B820}" srcOrd="0" destOrd="0" presId="urn:microsoft.com/office/officeart/2005/8/layout/hierarchy4"/>
    <dgm:cxn modelId="{8492ACC7-A4A6-48AC-AE71-EB450E83519C}" type="presParOf" srcId="{A88745D2-4A0D-46F9-925B-83253742B820}" destId="{4E233B6A-4519-4D54-B7AF-C275CBA5DAC8}" srcOrd="0" destOrd="0" presId="urn:microsoft.com/office/officeart/2005/8/layout/hierarchy4"/>
    <dgm:cxn modelId="{B8B8E9AA-D63E-44A4-90CD-851E64A3F005}" type="presParOf" srcId="{A88745D2-4A0D-46F9-925B-83253742B820}" destId="{DB2FDACA-8E1D-4625-84CB-31AE61C68A2B}" srcOrd="1" destOrd="0" presId="urn:microsoft.com/office/officeart/2005/8/layout/hierarchy4"/>
    <dgm:cxn modelId="{827107D3-4335-44D4-910C-7EB9F3DAD7B1}" type="presParOf" srcId="{A88745D2-4A0D-46F9-925B-83253742B820}" destId="{E39F086F-D9EA-4690-9D31-5993622C385D}" srcOrd="2" destOrd="0" presId="urn:microsoft.com/office/officeart/2005/8/layout/hierarchy4"/>
    <dgm:cxn modelId="{36495B9D-E2CF-4FD6-9B92-608295CD518A}" type="presParOf" srcId="{E39F086F-D9EA-4690-9D31-5993622C385D}" destId="{75D40191-A26B-4769-BBA9-1547C0B9293D}" srcOrd="0" destOrd="0" presId="urn:microsoft.com/office/officeart/2005/8/layout/hierarchy4"/>
    <dgm:cxn modelId="{8EDC6665-F8A9-46D7-856A-FC7BE81B548E}" type="presParOf" srcId="{75D40191-A26B-4769-BBA9-1547C0B9293D}" destId="{E34B4388-41F3-4EEC-8A2B-82615098209A}" srcOrd="0" destOrd="0" presId="urn:microsoft.com/office/officeart/2005/8/layout/hierarchy4"/>
    <dgm:cxn modelId="{CB74C934-93C5-47C9-95F0-BCF54BD3D62E}" type="presParOf" srcId="{75D40191-A26B-4769-BBA9-1547C0B9293D}" destId="{A30F7EB8-F8C9-4C8C-922C-6A088114D253}" srcOrd="1" destOrd="0" presId="urn:microsoft.com/office/officeart/2005/8/layout/hierarchy4"/>
    <dgm:cxn modelId="{D00F8949-94D1-4591-BA76-BD932C711CF4}" type="presParOf" srcId="{75D40191-A26B-4769-BBA9-1547C0B9293D}" destId="{88F0C401-8242-441C-BD3B-EEE741078430}" srcOrd="2" destOrd="0" presId="urn:microsoft.com/office/officeart/2005/8/layout/hierarchy4"/>
    <dgm:cxn modelId="{127421E8-C4D1-49D3-9EDF-F5A0B642FE50}" type="presParOf" srcId="{88F0C401-8242-441C-BD3B-EEE741078430}" destId="{06FC3A28-3F4F-40EC-8610-C2BDBCF3382A}" srcOrd="0" destOrd="0" presId="urn:microsoft.com/office/officeart/2005/8/layout/hierarchy4"/>
    <dgm:cxn modelId="{42FE05C3-0C54-4F65-B716-D29B1574BD75}" type="presParOf" srcId="{06FC3A28-3F4F-40EC-8610-C2BDBCF3382A}" destId="{1DEAF4E2-CBE9-46EE-B3A2-27F5BCA7B057}" srcOrd="0" destOrd="0" presId="urn:microsoft.com/office/officeart/2005/8/layout/hierarchy4"/>
    <dgm:cxn modelId="{50618907-2D51-48B6-B021-762B821E5D80}" type="presParOf" srcId="{06FC3A28-3F4F-40EC-8610-C2BDBCF3382A}" destId="{BF90F4FD-68F4-4044-8EF0-0A636596625F}" srcOrd="1" destOrd="0" presId="urn:microsoft.com/office/officeart/2005/8/layout/hierarchy4"/>
    <dgm:cxn modelId="{1C85EB77-EA04-4F55-A5F7-42B194831DFC}" type="presParOf" srcId="{88F0C401-8242-441C-BD3B-EEE741078430}" destId="{481BA825-277A-4F87-A037-F4A37F897DAC}" srcOrd="1" destOrd="0" presId="urn:microsoft.com/office/officeart/2005/8/layout/hierarchy4"/>
    <dgm:cxn modelId="{00D30890-B792-4991-90B8-24C300227556}" type="presParOf" srcId="{88F0C401-8242-441C-BD3B-EEE741078430}" destId="{C68671D2-2408-4B76-BB94-01EAA6A9BBA7}" srcOrd="2" destOrd="0" presId="urn:microsoft.com/office/officeart/2005/8/layout/hierarchy4"/>
    <dgm:cxn modelId="{A5385C63-54BD-4AB7-B161-48D92CD6E10F}" type="presParOf" srcId="{C68671D2-2408-4B76-BB94-01EAA6A9BBA7}" destId="{D172FB02-4AF8-409D-9029-643C99F4687E}" srcOrd="0" destOrd="0" presId="urn:microsoft.com/office/officeart/2005/8/layout/hierarchy4"/>
    <dgm:cxn modelId="{D160CB8D-9623-41F5-A4C6-8350374E26D3}" type="presParOf" srcId="{C68671D2-2408-4B76-BB94-01EAA6A9BBA7}" destId="{03EC8E4E-C083-44B0-9E45-624A01DF4222}" srcOrd="1" destOrd="0" presId="urn:microsoft.com/office/officeart/2005/8/layout/hierarchy4"/>
    <dgm:cxn modelId="{661E7D66-DF97-4563-AD61-B0D4AF8488BA}" type="presParOf" srcId="{E39F086F-D9EA-4690-9D31-5993622C385D}" destId="{5705F8A0-F06F-408B-8B97-9D608F5C6CE6}" srcOrd="1" destOrd="0" presId="urn:microsoft.com/office/officeart/2005/8/layout/hierarchy4"/>
    <dgm:cxn modelId="{95B3F47A-5299-4F31-9940-07BC77C8A703}" type="presParOf" srcId="{E39F086F-D9EA-4690-9D31-5993622C385D}" destId="{0633DB3A-D7AA-49ED-A6EA-64C56C6EAD09}" srcOrd="2" destOrd="0" presId="urn:microsoft.com/office/officeart/2005/8/layout/hierarchy4"/>
    <dgm:cxn modelId="{E71D2D38-EB46-42BA-9110-435255EC0A88}" type="presParOf" srcId="{0633DB3A-D7AA-49ED-A6EA-64C56C6EAD09}" destId="{E664E072-9D91-45FB-8490-45D2FA181469}" srcOrd="0" destOrd="0" presId="urn:microsoft.com/office/officeart/2005/8/layout/hierarchy4"/>
    <dgm:cxn modelId="{85F74589-F930-44CC-9295-BF8472ED8FD2}" type="presParOf" srcId="{0633DB3A-D7AA-49ED-A6EA-64C56C6EAD09}" destId="{CD394DA1-39F2-4207-B731-6B2882D3F051}" srcOrd="1" destOrd="0" presId="urn:microsoft.com/office/officeart/2005/8/layout/hierarchy4"/>
    <dgm:cxn modelId="{357672E4-B492-40DB-A70D-4164672A80A8}" type="presParOf" srcId="{0633DB3A-D7AA-49ED-A6EA-64C56C6EAD09}" destId="{AE4F6148-4B32-4E31-B7DC-FDAC06EC75AC}" srcOrd="2" destOrd="0" presId="urn:microsoft.com/office/officeart/2005/8/layout/hierarchy4"/>
    <dgm:cxn modelId="{A473C319-D80E-46D3-B1CF-C11A293B0255}" type="presParOf" srcId="{AE4F6148-4B32-4E31-B7DC-FDAC06EC75AC}" destId="{8CB154AF-B293-4C44-B7EB-BC1DDB196CD6}" srcOrd="0" destOrd="0" presId="urn:microsoft.com/office/officeart/2005/8/layout/hierarchy4"/>
    <dgm:cxn modelId="{6D8202C8-5770-44D8-A4EF-42ACD38EF163}" type="presParOf" srcId="{8CB154AF-B293-4C44-B7EB-BC1DDB196CD6}" destId="{6F0E70BC-8F3C-4E1E-89DA-134168EBFFEB}" srcOrd="0" destOrd="0" presId="urn:microsoft.com/office/officeart/2005/8/layout/hierarchy4"/>
    <dgm:cxn modelId="{1928C009-DEE6-4DEA-B696-6DAD249692B6}" type="presParOf" srcId="{8CB154AF-B293-4C44-B7EB-BC1DDB196CD6}" destId="{EB04147F-E019-486E-9347-040B8D6CFF86}" srcOrd="1" destOrd="0" presId="urn:microsoft.com/office/officeart/2005/8/layout/hierarchy4"/>
    <dgm:cxn modelId="{19FB6F06-6458-4D27-A14C-2D69BC03F145}" type="presParOf" srcId="{8CB154AF-B293-4C44-B7EB-BC1DDB196CD6}" destId="{7F279B62-BF33-4CD2-9E0E-5FC5B26FBA08}" srcOrd="2" destOrd="0" presId="urn:microsoft.com/office/officeart/2005/8/layout/hierarchy4"/>
    <dgm:cxn modelId="{22C5CCC8-C759-4F33-A967-00CAD31D1FF3}" type="presParOf" srcId="{7F279B62-BF33-4CD2-9E0E-5FC5B26FBA08}" destId="{BC59A308-F376-41B8-8DB9-1CB393D70B4D}" srcOrd="0" destOrd="0" presId="urn:microsoft.com/office/officeart/2005/8/layout/hierarchy4"/>
    <dgm:cxn modelId="{117DCE59-1FCD-49F0-95AA-EBE6D5A2C265}" type="presParOf" srcId="{BC59A308-F376-41B8-8DB9-1CB393D70B4D}" destId="{3C8BA1A4-A40F-40DB-86B0-F0813DD12DAA}" srcOrd="0" destOrd="0" presId="urn:microsoft.com/office/officeart/2005/8/layout/hierarchy4"/>
    <dgm:cxn modelId="{DB62F034-B720-437D-9B11-CBEEB42A9919}" type="presParOf" srcId="{BC59A308-F376-41B8-8DB9-1CB393D70B4D}" destId="{BE8C0AAC-E0E3-4096-A327-C1240CDFA1EF}" srcOrd="1" destOrd="0" presId="urn:microsoft.com/office/officeart/2005/8/layout/hierarchy4"/>
    <dgm:cxn modelId="{4BC6B462-70F2-4AD0-B890-8F69F2BFE6B3}" type="presParOf" srcId="{AE4F6148-4B32-4E31-B7DC-FDAC06EC75AC}" destId="{7C05CDFD-C2BF-4C66-9A21-8EC4B7E94D33}" srcOrd="1" destOrd="0" presId="urn:microsoft.com/office/officeart/2005/8/layout/hierarchy4"/>
    <dgm:cxn modelId="{2AA8C4CD-6A52-48E0-BC3C-8228204C7D71}" type="presParOf" srcId="{AE4F6148-4B32-4E31-B7DC-FDAC06EC75AC}" destId="{0BB4E06D-1707-48BB-88B3-57FDD2AAD632}" srcOrd="2" destOrd="0" presId="urn:microsoft.com/office/officeart/2005/8/layout/hierarchy4"/>
    <dgm:cxn modelId="{129F5E39-3340-42FE-94C2-DAE6136EF610}" type="presParOf" srcId="{0BB4E06D-1707-48BB-88B3-57FDD2AAD632}" destId="{803D71CE-24BD-4B0F-834A-651BCF9B8AFD}" srcOrd="0" destOrd="0" presId="urn:microsoft.com/office/officeart/2005/8/layout/hierarchy4"/>
    <dgm:cxn modelId="{AC306518-6F32-4828-A89D-245E270170F2}" type="presParOf" srcId="{0BB4E06D-1707-48BB-88B3-57FDD2AAD632}" destId="{6B79A59B-CEC6-4705-B593-68AEB0116CB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4639B901-409B-BB46-9907-F6DBB9510B25}" type="datetimeFigureOut">
              <a:rPr lang="en-US" smtClean="0"/>
              <a:t>7/14/2015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654D1C9-5D30-0146-82A3-18913CFD3A95}" type="slidenum">
              <a:rPr lang="en-US" smtClean="0"/>
              <a:t>‹#›</a:t>
            </a:fld>
            <a:endParaRPr lang="en-US"/>
          </a:p>
        </p:txBody>
      </p:sp>
    </p:spTree>
    <p:extLst>
      <p:ext uri="{BB962C8B-B14F-4D97-AF65-F5344CB8AC3E}">
        <p14:creationId xmlns:p14="http://schemas.microsoft.com/office/powerpoint/2010/main" val="14729833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C3B13A2-1D80-F149-A747-99CBB7895DAE}" type="datetimeFigureOut">
              <a:rPr lang="en-US" smtClean="0"/>
              <a:t>7/14/2015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C59B5BE-44BD-2346-B669-0BC3F9A27036}" type="slidenum">
              <a:rPr lang="en-US" smtClean="0"/>
              <a:t>‹#›</a:t>
            </a:fld>
            <a:endParaRPr lang="en-US"/>
          </a:p>
        </p:txBody>
      </p:sp>
    </p:spTree>
    <p:extLst>
      <p:ext uri="{BB962C8B-B14F-4D97-AF65-F5344CB8AC3E}">
        <p14:creationId xmlns:p14="http://schemas.microsoft.com/office/powerpoint/2010/main" val="38235124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9B5BE-44BD-2346-B669-0BC3F9A27036}" type="slidenum">
              <a:rPr lang="en-US" smtClean="0"/>
              <a:t>27</a:t>
            </a:fld>
            <a:endParaRPr lang="en-US"/>
          </a:p>
        </p:txBody>
      </p:sp>
    </p:spTree>
    <p:extLst>
      <p:ext uri="{BB962C8B-B14F-4D97-AF65-F5344CB8AC3E}">
        <p14:creationId xmlns:p14="http://schemas.microsoft.com/office/powerpoint/2010/main" val="3606150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9B5BE-44BD-2346-B669-0BC3F9A27036}" type="slidenum">
              <a:rPr lang="en-US" smtClean="0"/>
              <a:t>34</a:t>
            </a:fld>
            <a:endParaRPr lang="en-US"/>
          </a:p>
        </p:txBody>
      </p:sp>
    </p:spTree>
    <p:extLst>
      <p:ext uri="{BB962C8B-B14F-4D97-AF65-F5344CB8AC3E}">
        <p14:creationId xmlns:p14="http://schemas.microsoft.com/office/powerpoint/2010/main" val="271646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9B5BE-44BD-2346-B669-0BC3F9A27036}" type="slidenum">
              <a:rPr lang="en-US" smtClean="0"/>
              <a:t>35</a:t>
            </a:fld>
            <a:endParaRPr lang="en-US"/>
          </a:p>
        </p:txBody>
      </p:sp>
    </p:spTree>
    <p:extLst>
      <p:ext uri="{BB962C8B-B14F-4D97-AF65-F5344CB8AC3E}">
        <p14:creationId xmlns:p14="http://schemas.microsoft.com/office/powerpoint/2010/main" val="4027864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allasISD_sunburst_black.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1600200"/>
            <a:ext cx="3518128" cy="4445000"/>
          </a:xfrm>
          <a:prstGeom prst="rect">
            <a:avLst/>
          </a:prstGeom>
        </p:spPr>
      </p:pic>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233230-E0AD-B546-9848-F16F0E9BEA92}" type="datetime1">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8" name="TextBox 7"/>
          <p:cNvSpPr txBox="1"/>
          <p:nvPr userDrawn="1"/>
        </p:nvSpPr>
        <p:spPr>
          <a:xfrm>
            <a:off x="4749133" y="6411006"/>
            <a:ext cx="2850879" cy="400110"/>
          </a:xfrm>
          <a:prstGeom prst="rect">
            <a:avLst/>
          </a:prstGeom>
          <a:solidFill>
            <a:schemeClr val="bg1"/>
          </a:solidFill>
        </p:spPr>
        <p:txBody>
          <a:bodyPr wrap="square" rtlCol="0">
            <a:spAutoFit/>
          </a:bodyPr>
          <a:lstStyle/>
          <a:p>
            <a:pPr algn="r"/>
            <a:r>
              <a:rPr lang="en-US" sz="1000" dirty="0" smtClean="0"/>
              <a:t>Dallas Independent School District</a:t>
            </a:r>
          </a:p>
          <a:p>
            <a:pPr algn="r"/>
            <a:endParaRPr lang="en-US" sz="1000" dirty="0"/>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5476D-FBA3-5C4B-9620-54E08589FC36}" type="datetime1">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sp>
        <p:nvSpPr>
          <p:cNvPr id="8" name="TextBox 7"/>
          <p:cNvSpPr txBox="1"/>
          <p:nvPr userDrawn="1"/>
        </p:nvSpPr>
        <p:spPr>
          <a:xfrm>
            <a:off x="4749133" y="6411006"/>
            <a:ext cx="2850879" cy="400110"/>
          </a:xfrm>
          <a:prstGeom prst="rect">
            <a:avLst/>
          </a:prstGeom>
          <a:solidFill>
            <a:schemeClr val="bg1"/>
          </a:solidFill>
        </p:spPr>
        <p:txBody>
          <a:bodyPr wrap="square" rtlCol="0">
            <a:spAutoFit/>
          </a:bodyPr>
          <a:lstStyle/>
          <a:p>
            <a:pPr algn="r"/>
            <a:r>
              <a:rPr lang="en-US" sz="1000" dirty="0" smtClean="0"/>
              <a:t>Dallas Independent School District</a:t>
            </a:r>
          </a:p>
          <a:p>
            <a:pPr algn="r"/>
            <a:endParaRPr lang="en-US" sz="1000" dirty="0"/>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8354A-45B3-4D42-8C4B-A7DA87A32E5B}" type="datetime1">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sp>
        <p:nvSpPr>
          <p:cNvPr id="8" name="TextBox 7"/>
          <p:cNvSpPr txBox="1"/>
          <p:nvPr userDrawn="1"/>
        </p:nvSpPr>
        <p:spPr>
          <a:xfrm>
            <a:off x="4749133" y="6411006"/>
            <a:ext cx="2850879" cy="400110"/>
          </a:xfrm>
          <a:prstGeom prst="rect">
            <a:avLst/>
          </a:prstGeom>
          <a:solidFill>
            <a:schemeClr val="bg1"/>
          </a:solidFill>
        </p:spPr>
        <p:txBody>
          <a:bodyPr wrap="square" rtlCol="0">
            <a:spAutoFit/>
          </a:bodyPr>
          <a:lstStyle/>
          <a:p>
            <a:pPr algn="r"/>
            <a:r>
              <a:rPr lang="en-US" sz="1000" dirty="0" smtClean="0"/>
              <a:t>Dallas Independent School District</a:t>
            </a:r>
          </a:p>
          <a:p>
            <a:pPr algn="r"/>
            <a:endParaRPr lang="en-US" sz="1000" dirty="0"/>
          </a:p>
        </p:txBody>
      </p:sp>
    </p:spTree>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5" name="TextBox 4"/>
          <p:cNvSpPr txBox="1"/>
          <p:nvPr userDrawn="1"/>
        </p:nvSpPr>
        <p:spPr>
          <a:xfrm>
            <a:off x="4749133" y="6411006"/>
            <a:ext cx="2850879" cy="400110"/>
          </a:xfrm>
          <a:prstGeom prst="rect">
            <a:avLst/>
          </a:prstGeom>
          <a:solidFill>
            <a:schemeClr val="bg1"/>
          </a:solidFill>
        </p:spPr>
        <p:txBody>
          <a:bodyPr wrap="square" rtlCol="0">
            <a:spAutoFit/>
          </a:bodyPr>
          <a:lstStyle/>
          <a:p>
            <a:pPr algn="r"/>
            <a:r>
              <a:rPr lang="en-US" sz="1000" dirty="0" smtClean="0"/>
              <a:t>Dallas Independent School District</a:t>
            </a:r>
          </a:p>
          <a:p>
            <a:pPr algn="r"/>
            <a:endParaRPr lang="en-US" sz="1000" dirty="0"/>
          </a:p>
        </p:txBody>
      </p:sp>
    </p:spTree>
    <p:extLst>
      <p:ext uri="{BB962C8B-B14F-4D97-AF65-F5344CB8AC3E}">
        <p14:creationId xmlns:p14="http://schemas.microsoft.com/office/powerpoint/2010/main" val="4085020147"/>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8031D27F-485C-5B45-84F8-2F9BC7E3B09D}" type="datetime1">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pic>
        <p:nvPicPr>
          <p:cNvPr id="7" name="Picture 6" descr="DallasISD_sunburst_black.png"/>
          <p:cNvPicPr>
            <a:picLocks noChangeAspect="1"/>
          </p:cNvPicPr>
          <p:nvPr userDrawn="1"/>
        </p:nvPicPr>
        <p:blipFill>
          <a:blip r:embed="rId2">
            <a:alphaModFix amt="1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0" y="1600200"/>
            <a:ext cx="3518128" cy="4445000"/>
          </a:xfrm>
          <a:prstGeom prst="rect">
            <a:avLst/>
          </a:prstGeom>
        </p:spPr>
      </p:pic>
      <p:sp>
        <p:nvSpPr>
          <p:cNvPr id="3" name="Content Placeholder 2"/>
          <p:cNvSpPr>
            <a:spLocks noGrp="1"/>
          </p:cNvSpPr>
          <p:nvPr>
            <p:ph idx="1"/>
          </p:nvPr>
        </p:nvSpPr>
        <p:spPr>
          <a:xfrm>
            <a:off x="2747210" y="1600200"/>
            <a:ext cx="5329989" cy="4445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4749133" y="6411006"/>
            <a:ext cx="2850879" cy="400110"/>
          </a:xfrm>
          <a:prstGeom prst="rect">
            <a:avLst/>
          </a:prstGeom>
          <a:solidFill>
            <a:schemeClr val="bg1"/>
          </a:solidFill>
        </p:spPr>
        <p:txBody>
          <a:bodyPr wrap="square" rtlCol="0">
            <a:spAutoFit/>
          </a:bodyPr>
          <a:lstStyle/>
          <a:p>
            <a:pPr algn="r"/>
            <a:r>
              <a:rPr lang="en-US" sz="1000" dirty="0" smtClean="0"/>
              <a:t>Dallas Independent School District</a:t>
            </a:r>
          </a:p>
          <a:p>
            <a:pPr algn="r"/>
            <a:endParaRPr lang="en-US" sz="1000" dirty="0"/>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DallasISD_sunburst_black.png"/>
          <p:cNvPicPr>
            <a:picLocks noChangeAspect="1"/>
          </p:cNvPicPr>
          <p:nvPr userDrawn="1"/>
        </p:nvPicPr>
        <p:blipFill>
          <a:blip r:embed="rId2">
            <a:alphaModFix amt="1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0" y="1600200"/>
            <a:ext cx="3518128" cy="4445000"/>
          </a:xfrm>
          <a:prstGeom prst="rect">
            <a:avLst/>
          </a:prstGeom>
          <a:effectLst/>
        </p:spPr>
      </p:pic>
      <p:sp>
        <p:nvSpPr>
          <p:cNvPr id="2" name="Title 1"/>
          <p:cNvSpPr>
            <a:spLocks noGrp="1"/>
          </p:cNvSpPr>
          <p:nvPr>
            <p:ph type="title"/>
          </p:nvPr>
        </p:nvSpPr>
        <p:spPr>
          <a:xfrm>
            <a:off x="722313" y="4318001"/>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684464"/>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97FE8FE-5BB4-814E-8979-04BCCB4A2DF4}" type="datetime1">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9" name="TextBox 8"/>
          <p:cNvSpPr txBox="1"/>
          <p:nvPr userDrawn="1"/>
        </p:nvSpPr>
        <p:spPr>
          <a:xfrm>
            <a:off x="4749133" y="6411006"/>
            <a:ext cx="2850879" cy="400110"/>
          </a:xfrm>
          <a:prstGeom prst="rect">
            <a:avLst/>
          </a:prstGeom>
          <a:solidFill>
            <a:schemeClr val="bg1"/>
          </a:solidFill>
        </p:spPr>
        <p:txBody>
          <a:bodyPr wrap="square" rtlCol="0">
            <a:spAutoFit/>
          </a:bodyPr>
          <a:lstStyle/>
          <a:p>
            <a:pPr algn="r"/>
            <a:r>
              <a:rPr lang="en-US" sz="1000" dirty="0" smtClean="0"/>
              <a:t>Dallas Independent School District</a:t>
            </a:r>
          </a:p>
          <a:p>
            <a:pPr algn="r"/>
            <a:endParaRPr lang="en-US" sz="1000" dirty="0"/>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5025672"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835631" y="1536192"/>
            <a:ext cx="2241569" cy="4590288"/>
          </a:xfrm>
        </p:spPr>
        <p:txBody>
          <a:bodyPr>
            <a:normAutofit/>
          </a:bodyPr>
          <a:lstStyle>
            <a:lvl1pPr marL="0" indent="0">
              <a:buFontTx/>
              <a:buNone/>
              <a:defRPr sz="1600"/>
            </a:lvl1pPr>
            <a:lvl2pPr marL="0" indent="0">
              <a:buFontTx/>
              <a:buNone/>
              <a:defRPr sz="1600"/>
            </a:lvl2pPr>
            <a:lvl3pPr marL="0" indent="0">
              <a:buFontTx/>
              <a:buNone/>
              <a:defRPr sz="1600"/>
            </a:lvl3pPr>
            <a:lvl4pPr marL="0" indent="0">
              <a:buFontTx/>
              <a:buNone/>
              <a:defRPr sz="1600"/>
            </a:lvl4pPr>
            <a:lvl5pPr marL="0" indent="0">
              <a:buFontTx/>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5737DD-B55D-EC40-8AB1-B3D0966A5F0C}" type="datetime1">
              <a:rPr lang="en-US" smtClean="0"/>
              <a:t>7/14/2015</a:t>
            </a:fld>
            <a:endParaRPr lang="en-US"/>
          </a:p>
        </p:txBody>
      </p:sp>
      <p:sp>
        <p:nvSpPr>
          <p:cNvPr id="6" name="Footer Placeholder 5"/>
          <p:cNvSpPr>
            <a:spLocks noGrp="1"/>
          </p:cNvSpPr>
          <p:nvPr>
            <p:ph type="ftr" sz="quarter" idx="11"/>
          </p:nvPr>
        </p:nvSpPr>
        <p:spPr/>
        <p:txBody>
          <a:bodyPr/>
          <a:lstStyle/>
          <a:p>
            <a:endParaRPr lang="en-US"/>
          </a:p>
        </p:txBody>
      </p:sp>
      <p:sp>
        <p:nvSpPr>
          <p:cNvPr id="9" name="TextBox 8"/>
          <p:cNvSpPr txBox="1"/>
          <p:nvPr userDrawn="1"/>
        </p:nvSpPr>
        <p:spPr>
          <a:xfrm>
            <a:off x="4749133" y="6411006"/>
            <a:ext cx="2850879" cy="400110"/>
          </a:xfrm>
          <a:prstGeom prst="rect">
            <a:avLst/>
          </a:prstGeom>
          <a:solidFill>
            <a:schemeClr val="bg1"/>
          </a:solidFill>
        </p:spPr>
        <p:txBody>
          <a:bodyPr wrap="square" rtlCol="0">
            <a:spAutoFit/>
          </a:bodyPr>
          <a:lstStyle/>
          <a:p>
            <a:pPr algn="r"/>
            <a:r>
              <a:rPr lang="en-US" sz="1000" dirty="0" smtClean="0"/>
              <a:t>Dallas Independent School District</a:t>
            </a:r>
          </a:p>
          <a:p>
            <a:pPr algn="r"/>
            <a:endParaRPr lang="en-US" sz="1000" dirty="0"/>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CE6017-E28C-4646-A137-3FB1BFF440AB}" type="datetime1">
              <a:rPr lang="en-US" smtClean="0"/>
              <a:t>7/14/2015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endParaRPr lang="en-US" dirty="0"/>
          </a:p>
        </p:txBody>
      </p:sp>
      <p:sp>
        <p:nvSpPr>
          <p:cNvPr id="11" name="TextBox 10"/>
          <p:cNvSpPr txBox="1"/>
          <p:nvPr userDrawn="1"/>
        </p:nvSpPr>
        <p:spPr>
          <a:xfrm>
            <a:off x="4749133" y="6411006"/>
            <a:ext cx="2850879" cy="400110"/>
          </a:xfrm>
          <a:prstGeom prst="rect">
            <a:avLst/>
          </a:prstGeom>
          <a:solidFill>
            <a:schemeClr val="bg1"/>
          </a:solidFill>
        </p:spPr>
        <p:txBody>
          <a:bodyPr wrap="square" rtlCol="0">
            <a:spAutoFit/>
          </a:bodyPr>
          <a:lstStyle/>
          <a:p>
            <a:pPr algn="r"/>
            <a:r>
              <a:rPr lang="en-US" sz="1000" dirty="0" smtClean="0"/>
              <a:t>Dallas Independent School District</a:t>
            </a:r>
          </a:p>
          <a:p>
            <a:pPr algn="r"/>
            <a:endParaRPr lang="en-US" sz="1000" dirty="0"/>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A7FFE5-7A54-1B4F-9C56-3BEE261E8F5F}" type="datetime1">
              <a:rPr lang="en-US" smtClean="0"/>
              <a:t>7/14/2015</a:t>
            </a:fld>
            <a:endParaRPr lang="en-US"/>
          </a:p>
        </p:txBody>
      </p:sp>
      <p:sp>
        <p:nvSpPr>
          <p:cNvPr id="4" name="Footer Placeholder 3"/>
          <p:cNvSpPr>
            <a:spLocks noGrp="1"/>
          </p:cNvSpPr>
          <p:nvPr>
            <p:ph type="ftr" sz="quarter" idx="11"/>
          </p:nvPr>
        </p:nvSpPr>
        <p:spPr/>
        <p:txBody>
          <a:bodyPr/>
          <a:lstStyle/>
          <a:p>
            <a:endParaRPr lang="en-US"/>
          </a:p>
        </p:txBody>
      </p:sp>
      <p:sp>
        <p:nvSpPr>
          <p:cNvPr id="6" name="TextBox 5"/>
          <p:cNvSpPr txBox="1"/>
          <p:nvPr userDrawn="1"/>
        </p:nvSpPr>
        <p:spPr>
          <a:xfrm>
            <a:off x="4749133" y="6411006"/>
            <a:ext cx="2850879" cy="400110"/>
          </a:xfrm>
          <a:prstGeom prst="rect">
            <a:avLst/>
          </a:prstGeom>
          <a:solidFill>
            <a:schemeClr val="bg1"/>
          </a:solidFill>
        </p:spPr>
        <p:txBody>
          <a:bodyPr wrap="square" rtlCol="0">
            <a:spAutoFit/>
          </a:bodyPr>
          <a:lstStyle/>
          <a:p>
            <a:pPr algn="r"/>
            <a:r>
              <a:rPr lang="en-US" sz="1000" dirty="0" smtClean="0"/>
              <a:t>Dallas Independent School District</a:t>
            </a:r>
          </a:p>
          <a:p>
            <a:pPr algn="r"/>
            <a:endParaRPr lang="en-US" sz="1000" dirty="0"/>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A7FFE5-7A54-1B4F-9C56-3BEE261E8F5F}" type="datetime1">
              <a:rPr lang="en-US" smtClean="0"/>
              <a:t>7/14/2015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endParaRPr lang="en-US" dirty="0"/>
          </a:p>
        </p:txBody>
      </p:sp>
      <p:sp>
        <p:nvSpPr>
          <p:cNvPr id="7" name="TextBox 6"/>
          <p:cNvSpPr txBox="1"/>
          <p:nvPr userDrawn="1"/>
        </p:nvSpPr>
        <p:spPr>
          <a:xfrm>
            <a:off x="4749133" y="6411006"/>
            <a:ext cx="2850879" cy="400110"/>
          </a:xfrm>
          <a:prstGeom prst="rect">
            <a:avLst/>
          </a:prstGeom>
          <a:solidFill>
            <a:schemeClr val="bg1"/>
          </a:solidFill>
        </p:spPr>
        <p:txBody>
          <a:bodyPr wrap="square" rtlCol="0">
            <a:spAutoFit/>
          </a:bodyPr>
          <a:lstStyle/>
          <a:p>
            <a:pPr algn="r"/>
            <a:r>
              <a:rPr lang="en-US" sz="1000" dirty="0" smtClean="0"/>
              <a:t>Dallas Independent School District</a:t>
            </a:r>
          </a:p>
          <a:p>
            <a:pPr algn="r"/>
            <a:endParaRPr lang="en-US" sz="1000" dirty="0"/>
          </a:p>
        </p:txBody>
      </p:sp>
    </p:spTree>
    <p:extLst>
      <p:ext uri="{BB962C8B-B14F-4D97-AF65-F5344CB8AC3E}">
        <p14:creationId xmlns:p14="http://schemas.microsoft.com/office/powerpoint/2010/main" val="1188922177"/>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799" y="4847312"/>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7" y="5447768"/>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01FAD-65DF-4F49-ACD8-8AE1378E9B45}" type="datetime1">
              <a:rPr lang="en-US" smtClean="0"/>
              <a:t>7/14/2015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dirty="0"/>
          </a:p>
        </p:txBody>
      </p:sp>
      <p:sp>
        <p:nvSpPr>
          <p:cNvPr id="9" name="Content Placeholder 8"/>
          <p:cNvSpPr>
            <a:spLocks noGrp="1"/>
          </p:cNvSpPr>
          <p:nvPr>
            <p:ph sz="quarter" idx="13"/>
          </p:nvPr>
        </p:nvSpPr>
        <p:spPr>
          <a:xfrm>
            <a:off x="304800" y="381000"/>
            <a:ext cx="7772400" cy="43060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p:cNvSpPr txBox="1"/>
          <p:nvPr userDrawn="1"/>
        </p:nvSpPr>
        <p:spPr>
          <a:xfrm>
            <a:off x="4749133" y="6411006"/>
            <a:ext cx="2850879" cy="400110"/>
          </a:xfrm>
          <a:prstGeom prst="rect">
            <a:avLst/>
          </a:prstGeom>
          <a:solidFill>
            <a:schemeClr val="bg1"/>
          </a:solidFill>
        </p:spPr>
        <p:txBody>
          <a:bodyPr wrap="square" rtlCol="0">
            <a:spAutoFit/>
          </a:bodyPr>
          <a:lstStyle/>
          <a:p>
            <a:pPr algn="r"/>
            <a:r>
              <a:rPr lang="en-US" sz="1000" dirty="0" smtClean="0"/>
              <a:t>Dallas Independent School District</a:t>
            </a:r>
          </a:p>
          <a:p>
            <a:pPr algn="r"/>
            <a:endParaRPr lang="en-US" sz="1000" dirty="0"/>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831830"/>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46870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5432552"/>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29C4395-05F4-1241-BBBD-6C58259A01E4}" type="datetime1">
              <a:rPr lang="en-US" smtClean="0"/>
              <a:t>7/14/2015</a:t>
            </a:fld>
            <a:endParaRPr lang="en-US"/>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a:p>
        </p:txBody>
      </p:sp>
      <p:sp>
        <p:nvSpPr>
          <p:cNvPr id="12" name="TextBox 11"/>
          <p:cNvSpPr txBox="1"/>
          <p:nvPr userDrawn="1"/>
        </p:nvSpPr>
        <p:spPr>
          <a:xfrm>
            <a:off x="4749133" y="6411006"/>
            <a:ext cx="2850879" cy="400110"/>
          </a:xfrm>
          <a:prstGeom prst="rect">
            <a:avLst/>
          </a:prstGeom>
          <a:solidFill>
            <a:schemeClr val="bg1"/>
          </a:solidFill>
        </p:spPr>
        <p:txBody>
          <a:bodyPr wrap="square" rtlCol="0">
            <a:spAutoFit/>
          </a:bodyPr>
          <a:lstStyle/>
          <a:p>
            <a:pPr algn="r"/>
            <a:r>
              <a:rPr lang="en-US" sz="1000" dirty="0" smtClean="0"/>
              <a:t>Dallas Independent School District</a:t>
            </a:r>
          </a:p>
          <a:p>
            <a:pPr algn="r"/>
            <a:endParaRPr lang="en-US" sz="1000" dirty="0"/>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445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8D5A1-6794-2646-B32F-8817BAAEDEA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28FC5F5-1243-CB44-B6BB-875DAFC3E692}" type="datetime1">
              <a:rPr lang="en-US" smtClean="0"/>
              <a:t>7/14/2015</a:t>
            </a:fld>
            <a:endParaRPr lang="en-US"/>
          </a:p>
        </p:txBody>
      </p:sp>
      <p:pic>
        <p:nvPicPr>
          <p:cNvPr id="9" name="Picture 8" descr="VPS_log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980432" y="6400800"/>
            <a:ext cx="3096768" cy="359664"/>
          </a:xfrm>
          <a:prstGeom prst="rect">
            <a:avLst/>
          </a:prstGeom>
        </p:spPr>
      </p:pic>
      <p:cxnSp>
        <p:nvCxnSpPr>
          <p:cNvPr id="11" name="Straight Connector 10"/>
          <p:cNvCxnSpPr/>
          <p:nvPr userDrawn="1"/>
        </p:nvCxnSpPr>
        <p:spPr>
          <a:xfrm flipH="1">
            <a:off x="457200" y="6172200"/>
            <a:ext cx="7620000" cy="0"/>
          </a:xfrm>
          <a:prstGeom prst="line">
            <a:avLst/>
          </a:prstGeom>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6" r:id="rId7"/>
    <p:sldLayoutId id="2147483701" r:id="rId8"/>
    <p:sldLayoutId id="2147483702" r:id="rId9"/>
    <p:sldLayoutId id="2147483703" r:id="rId10"/>
    <p:sldLayoutId id="2147483704" r:id="rId11"/>
    <p:sldLayoutId id="2147483707" r:id="rId12"/>
  </p:sldLayoutIdLst>
  <p:transition spd="slow">
    <p:cover/>
  </p:transition>
  <p:hf hdr="0" ftr="0" dt="0"/>
  <p:txStyles>
    <p:titleStyle>
      <a:lvl1pPr algn="l" defTabSz="914400" rtl="0" eaLnBrk="1" latinLnBrk="0" hangingPunct="1">
        <a:spcBef>
          <a:spcPct val="0"/>
        </a:spcBef>
        <a:buNone/>
        <a:defRPr sz="4600" b="0" i="0" kern="1200" cap="none" spc="-100" baseline="0">
          <a:ln>
            <a:noFill/>
          </a:ln>
          <a:solidFill>
            <a:schemeClr val="tx2"/>
          </a:solidFill>
          <a:effectLst/>
          <a:latin typeface="Roboto Slab Regular"/>
          <a:ea typeface="+mj-ea"/>
          <a:cs typeface="Roboto Slab Regular"/>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Franklin Gothic Book"/>
          <a:ea typeface="+mn-ea"/>
          <a:cs typeface="Franklin Gothic Book"/>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Franklin Gothic Book"/>
          <a:ea typeface="+mn-ea"/>
          <a:cs typeface="Franklin Gothic Book"/>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Franklin Gothic Book"/>
          <a:ea typeface="+mn-ea"/>
          <a:cs typeface="Franklin Gothic Book"/>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Franklin Gothic Book"/>
          <a:ea typeface="+mn-ea"/>
          <a:cs typeface="Franklin Gothic Book"/>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Franklin Gothic Book"/>
          <a:ea typeface="+mn-ea"/>
          <a:cs typeface="Franklin Gothic Book"/>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hehub.dallasisd.org/"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hyperlink" Target="https://thehub.dallasisd.org/2015/04/17/u-s-under-secretary-dallas-isd-is-a-leader-in-the-country-in-cafeteria-services/" TargetMode="External"/><Relationship Id="rId3" Type="http://schemas.openxmlformats.org/officeDocument/2006/relationships/hyperlink" Target="https://thehub.dallasisd.org/2015/05/21/dallas-isd-partners-with-smu-for-teacher-professional-development-video/" TargetMode="External"/><Relationship Id="rId7" Type="http://schemas.openxmlformats.org/officeDocument/2006/relationships/hyperlink" Target="https://thehub.dallasisd.org/2015/04/24/cigarroa-elementary-volunteer-danae-gutierrez-puts-her-heart-into-everything-video/" TargetMode="External"/><Relationship Id="rId2" Type="http://schemas.openxmlformats.org/officeDocument/2006/relationships/hyperlink" Target="https://thehub.dallasisd.org/2015/05/26/summer-learning-labs-reimagine-dallas-isd-summer-school/" TargetMode="External"/><Relationship Id="rId1" Type="http://schemas.openxmlformats.org/officeDocument/2006/relationships/slideLayout" Target="../slideLayouts/slideLayout2.xml"/><Relationship Id="rId6" Type="http://schemas.openxmlformats.org/officeDocument/2006/relationships/hyperlink" Target="https://thehub.dallasisd.org/2015/05/13/running-for-a-cause-alfredo-ramirez-at-hillcrest-high-school-video/" TargetMode="External"/><Relationship Id="rId5" Type="http://schemas.openxmlformats.org/officeDocument/2006/relationships/hyperlink" Target="https://thehub.dallasisd.org/2015/05/13/parents-pleased-that-students-could-weigh-in-on-teacher-effectiveness-video/" TargetMode="External"/><Relationship Id="rId4" Type="http://schemas.openxmlformats.org/officeDocument/2006/relationships/hyperlink" Target="https://thehub.dallasisd.org/2015/05/19/first-superintendents-scholarship-run-brings-community-together-for-a-cause-video/" TargetMode="External"/><Relationship Id="rId9" Type="http://schemas.openxmlformats.org/officeDocument/2006/relationships/hyperlink" Target="https://thehub.dallasisd.org/2015/04/08/parents-share-the-benefits-of-their-children-attending-pre-k-vide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p:txBody>
          <a:bodyPr/>
          <a:lstStyle/>
          <a:p>
            <a:r>
              <a:rPr lang="en-US" dirty="0" smtClean="0"/>
              <a:t>Revolutionizing </a:t>
            </a:r>
            <a:endParaRPr lang="en-US" dirty="0"/>
          </a:p>
        </p:txBody>
      </p:sp>
      <p:sp>
        <p:nvSpPr>
          <p:cNvPr id="22" name="Subtitle 21"/>
          <p:cNvSpPr>
            <a:spLocks noGrp="1"/>
          </p:cNvSpPr>
          <p:nvPr>
            <p:ph type="subTitle" idx="1"/>
          </p:nvPr>
        </p:nvSpPr>
        <p:spPr/>
        <p:txBody>
          <a:bodyPr/>
          <a:lstStyle/>
          <a:p>
            <a:r>
              <a:rPr lang="en-US" dirty="0" smtClean="0"/>
              <a:t>a School District's Marketing Efforts</a:t>
            </a:r>
            <a:endParaRPr lang="en-US" dirty="0"/>
          </a:p>
        </p:txBody>
      </p:sp>
    </p:spTree>
    <p:extLst>
      <p:ext uri="{BB962C8B-B14F-4D97-AF65-F5344CB8AC3E}">
        <p14:creationId xmlns:p14="http://schemas.microsoft.com/office/powerpoint/2010/main" val="2521560073"/>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Goal</a:t>
            </a:r>
          </a:p>
          <a:p>
            <a:pPr lvl="1"/>
            <a:r>
              <a:rPr lang="en-US" dirty="0" smtClean="0"/>
              <a:t>Launch an online newsroom and build awareness among internal and external audiences</a:t>
            </a:r>
          </a:p>
          <a:p>
            <a:pPr lvl="1"/>
            <a:endParaRPr lang="en-US" dirty="0" smtClean="0"/>
          </a:p>
          <a:p>
            <a:r>
              <a:rPr lang="en-US" dirty="0" smtClean="0"/>
              <a:t> Objective</a:t>
            </a:r>
          </a:p>
          <a:p>
            <a:pPr lvl="1"/>
            <a:r>
              <a:rPr lang="en-US" dirty="0" smtClean="0"/>
              <a:t>By </a:t>
            </a:r>
            <a:r>
              <a:rPr lang="en-US" dirty="0"/>
              <a:t>October 1, 2014, The Hub will launch</a:t>
            </a:r>
          </a:p>
          <a:p>
            <a:pPr lvl="1"/>
            <a:r>
              <a:rPr lang="en-US" dirty="0"/>
              <a:t>By September 2015, Hub traffic will increase by 15 percent compared to September 2014</a:t>
            </a:r>
          </a:p>
          <a:p>
            <a:endParaRPr lang="en-US" dirty="0" smtClean="0"/>
          </a:p>
          <a:p>
            <a:r>
              <a:rPr lang="en-US" dirty="0" smtClean="0"/>
              <a:t> Strategy</a:t>
            </a:r>
          </a:p>
          <a:p>
            <a:pPr lvl="1"/>
            <a:r>
              <a:rPr lang="en-US" dirty="0" smtClean="0"/>
              <a:t>Leverage online tools to position the district as a go-to news source</a:t>
            </a:r>
          </a:p>
        </p:txBody>
      </p:sp>
    </p:spTree>
    <p:extLst>
      <p:ext uri="{BB962C8B-B14F-4D97-AF65-F5344CB8AC3E}">
        <p14:creationId xmlns:p14="http://schemas.microsoft.com/office/powerpoint/2010/main" val="958557742"/>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with Goals</a:t>
            </a:r>
            <a:endParaRPr lang="en-US" sz="1500" dirty="0"/>
          </a:p>
        </p:txBody>
      </p:sp>
      <p:sp>
        <p:nvSpPr>
          <p:cNvPr id="3" name="Content Placeholder 2"/>
          <p:cNvSpPr>
            <a:spLocks noGrp="1"/>
          </p:cNvSpPr>
          <p:nvPr>
            <p:ph idx="1"/>
          </p:nvPr>
        </p:nvSpPr>
        <p:spPr>
          <a:xfrm>
            <a:off x="2747210" y="1661478"/>
            <a:ext cx="5329989" cy="4627562"/>
          </a:xfrm>
        </p:spPr>
        <p:txBody>
          <a:bodyPr>
            <a:noAutofit/>
          </a:bodyPr>
          <a:lstStyle/>
          <a:p>
            <a:pPr marL="229500" lvl="1"/>
            <a:r>
              <a:rPr lang="en-US" sz="2400" dirty="0"/>
              <a:t>By 1 September 2015, 65% of community stakeholders are neutral, agree or strongly agree with the </a:t>
            </a:r>
            <a:r>
              <a:rPr lang="en-US" sz="2400" b="1" dirty="0"/>
              <a:t>direction of the District </a:t>
            </a:r>
            <a:r>
              <a:rPr lang="en-US" sz="2400" dirty="0"/>
              <a:t>as measured by a survey conducted by a third party.</a:t>
            </a:r>
            <a:br>
              <a:rPr lang="en-US" sz="2400" dirty="0"/>
            </a:br>
            <a:endParaRPr lang="en-US" sz="2400" dirty="0"/>
          </a:p>
          <a:p>
            <a:r>
              <a:rPr lang="en-US" sz="2400" dirty="0"/>
              <a:t> By 1 September 2015, 50% of staff agree or strongly agree with the </a:t>
            </a:r>
            <a:r>
              <a:rPr lang="en-US" sz="2400" b="1" dirty="0"/>
              <a:t>direction of the District </a:t>
            </a:r>
            <a:r>
              <a:rPr lang="en-US" sz="2400" dirty="0"/>
              <a:t>as measured by the spring climate survey</a:t>
            </a:r>
            <a:r>
              <a:rPr lang="en-US" sz="2400" dirty="0" smtClean="0"/>
              <a:t>.</a:t>
            </a:r>
            <a:endParaRPr lang="en-US" sz="3200" dirty="0"/>
          </a:p>
        </p:txBody>
      </p:sp>
    </p:spTree>
    <p:extLst>
      <p:ext uri="{BB962C8B-B14F-4D97-AF65-F5344CB8AC3E}">
        <p14:creationId xmlns:p14="http://schemas.microsoft.com/office/powerpoint/2010/main" val="1192113966"/>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4" name="Content Placeholder 3"/>
          <p:cNvSpPr>
            <a:spLocks noGrp="1"/>
          </p:cNvSpPr>
          <p:nvPr>
            <p:ph idx="1"/>
          </p:nvPr>
        </p:nvSpPr>
        <p:spPr/>
        <p:txBody>
          <a:bodyPr>
            <a:normAutofit/>
          </a:bodyPr>
          <a:lstStyle/>
          <a:p>
            <a:pPr lvl="0"/>
            <a:r>
              <a:rPr lang="en-US" dirty="0" smtClean="0"/>
              <a:t>Write </a:t>
            </a:r>
            <a:r>
              <a:rPr lang="en-US" dirty="0"/>
              <a:t>purpose statement</a:t>
            </a:r>
          </a:p>
          <a:p>
            <a:pPr lvl="0"/>
            <a:r>
              <a:rPr lang="en-US" dirty="0"/>
              <a:t>Bring entire team into alignment</a:t>
            </a:r>
          </a:p>
          <a:p>
            <a:pPr lvl="0"/>
            <a:r>
              <a:rPr lang="en-US" dirty="0" smtClean="0"/>
              <a:t>Make a plan</a:t>
            </a:r>
          </a:p>
          <a:p>
            <a:r>
              <a:rPr lang="en-US" dirty="0"/>
              <a:t>Name the site</a:t>
            </a:r>
          </a:p>
          <a:p>
            <a:pPr lvl="0"/>
            <a:r>
              <a:rPr lang="en-US" dirty="0" smtClean="0"/>
              <a:t>Determine </a:t>
            </a:r>
            <a:r>
              <a:rPr lang="en-US" dirty="0"/>
              <a:t>platform</a:t>
            </a:r>
          </a:p>
          <a:p>
            <a:pPr lvl="0"/>
            <a:r>
              <a:rPr lang="en-US" dirty="0" smtClean="0"/>
              <a:t>Build </a:t>
            </a:r>
            <a:r>
              <a:rPr lang="en-US" dirty="0"/>
              <a:t>web navigation</a:t>
            </a:r>
          </a:p>
          <a:p>
            <a:r>
              <a:rPr lang="en-US" dirty="0" smtClean="0"/>
              <a:t>Set expectations</a:t>
            </a:r>
          </a:p>
          <a:p>
            <a:r>
              <a:rPr lang="en-US" dirty="0" smtClean="0"/>
              <a:t>Develop </a:t>
            </a:r>
            <a:r>
              <a:rPr lang="en-US" dirty="0"/>
              <a:t>workflow </a:t>
            </a:r>
            <a:r>
              <a:rPr lang="en-US" dirty="0" smtClean="0"/>
              <a:t>process</a:t>
            </a:r>
            <a:endParaRPr lang="en-US" dirty="0"/>
          </a:p>
          <a:p>
            <a:pPr lvl="0"/>
            <a:r>
              <a:rPr lang="en-US" dirty="0"/>
              <a:t>Build editorial </a:t>
            </a:r>
            <a:r>
              <a:rPr lang="en-US" dirty="0" smtClean="0"/>
              <a:t>calendar</a:t>
            </a:r>
          </a:p>
          <a:p>
            <a:endParaRPr lang="en-US" dirty="0"/>
          </a:p>
        </p:txBody>
      </p:sp>
    </p:spTree>
    <p:extLst>
      <p:ext uri="{BB962C8B-B14F-4D97-AF65-F5344CB8AC3E}">
        <p14:creationId xmlns:p14="http://schemas.microsoft.com/office/powerpoint/2010/main" val="4029826169"/>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a purpose statement</a:t>
            </a:r>
            <a:endParaRPr lang="en-US" dirty="0"/>
          </a:p>
        </p:txBody>
      </p:sp>
    </p:spTree>
    <p:extLst>
      <p:ext uri="{BB962C8B-B14F-4D97-AF65-F5344CB8AC3E}">
        <p14:creationId xmlns:p14="http://schemas.microsoft.com/office/powerpoint/2010/main" val="2181028306"/>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and Intent</a:t>
            </a:r>
            <a:endParaRPr lang="en-US" dirty="0"/>
          </a:p>
        </p:txBody>
      </p:sp>
      <p:sp>
        <p:nvSpPr>
          <p:cNvPr id="4" name="Content Placeholder 2"/>
          <p:cNvSpPr txBox="1">
            <a:spLocks/>
          </p:cNvSpPr>
          <p:nvPr/>
        </p:nvSpPr>
        <p:spPr>
          <a:xfrm>
            <a:off x="435895" y="1783398"/>
            <a:ext cx="7641306" cy="4464656"/>
          </a:xfrm>
          <a:prstGeom prst="rect">
            <a:avLst/>
          </a:prstGeom>
        </p:spPr>
        <p:txBody>
          <a:bodyPr vert="horz" lIns="68580" tIns="34290" rIns="68580" bIns="34290" rtlCol="0" anchor="ctr">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The goal of the platform is to serve as the global voice for Dallas Independent School District.  The online platform will strive to serve as the primary outlet for compelling, timely, relevant, in-depth, and thoughtful news about the district. Our stories explore news beyond the initial release, digging deeper for our readers. We connect our readers to the work of the district, preparing college- and career-ready students.</a:t>
            </a:r>
            <a:br>
              <a:rPr lang="en-US" dirty="0"/>
            </a:br>
            <a:endParaRPr lang="en-US" dirty="0"/>
          </a:p>
          <a:p>
            <a:pPr lvl="1"/>
            <a:r>
              <a:rPr lang="en-US" sz="1800" dirty="0"/>
              <a:t>We will break our own news. </a:t>
            </a:r>
          </a:p>
          <a:p>
            <a:pPr lvl="1"/>
            <a:r>
              <a:rPr lang="en-US" sz="1800" dirty="0"/>
              <a:t>Our content will be fast to read and hard to forget.</a:t>
            </a:r>
          </a:p>
          <a:p>
            <a:pPr lvl="1"/>
            <a:r>
              <a:rPr lang="en-US" sz="1800" dirty="0"/>
              <a:t>We will give voice to the perspective that is missing in the current conversation about Dallas ISD.</a:t>
            </a:r>
          </a:p>
          <a:p>
            <a:pPr lvl="1"/>
            <a:r>
              <a:rPr lang="en-US" sz="1800" dirty="0"/>
              <a:t>We will tell the untold stories of Dallas ISD.</a:t>
            </a:r>
          </a:p>
          <a:p>
            <a:pPr marL="0" indent="0" algn="ctr">
              <a:buNone/>
            </a:pPr>
            <a:r>
              <a:rPr lang="en-US" sz="1950" dirty="0">
                <a:solidFill>
                  <a:schemeClr val="accent2"/>
                </a:solidFill>
              </a:rPr>
              <a:t/>
            </a:r>
            <a:br>
              <a:rPr lang="en-US" sz="1950" dirty="0">
                <a:solidFill>
                  <a:schemeClr val="accent2"/>
                </a:solidFill>
              </a:rPr>
            </a:br>
            <a:r>
              <a:rPr lang="en-US" sz="1950" dirty="0">
                <a:solidFill>
                  <a:schemeClr val="accent2"/>
                </a:solidFill>
              </a:rPr>
              <a:t/>
            </a:r>
            <a:br>
              <a:rPr lang="en-US" sz="1950" dirty="0">
                <a:solidFill>
                  <a:schemeClr val="accent2"/>
                </a:solidFill>
              </a:rPr>
            </a:br>
            <a:r>
              <a:rPr lang="en-US" dirty="0">
                <a:solidFill>
                  <a:schemeClr val="accent2"/>
                </a:solidFill>
              </a:rPr>
              <a:t>Compelling</a:t>
            </a:r>
            <a:r>
              <a:rPr lang="en-US" dirty="0"/>
              <a:t>     	</a:t>
            </a:r>
            <a:r>
              <a:rPr lang="en-US" dirty="0">
                <a:solidFill>
                  <a:srgbClr val="7030A0"/>
                </a:solidFill>
              </a:rPr>
              <a:t>Memorable</a:t>
            </a:r>
            <a:r>
              <a:rPr lang="en-US" dirty="0"/>
              <a:t>     </a:t>
            </a:r>
            <a:r>
              <a:rPr lang="en-US" dirty="0">
                <a:solidFill>
                  <a:srgbClr val="C00000"/>
                </a:solidFill>
              </a:rPr>
              <a:t>Meaningful</a:t>
            </a:r>
            <a:r>
              <a:rPr lang="en-US" dirty="0"/>
              <a:t>      </a:t>
            </a:r>
            <a:r>
              <a:rPr lang="en-US" dirty="0">
                <a:solidFill>
                  <a:srgbClr val="FF9900"/>
                </a:solidFill>
              </a:rPr>
              <a:t>Relevant</a:t>
            </a:r>
            <a:r>
              <a:rPr lang="en-US" dirty="0"/>
              <a:t>      </a:t>
            </a:r>
            <a:r>
              <a:rPr lang="en-US" dirty="0">
                <a:solidFill>
                  <a:srgbClr val="7030A0"/>
                </a:solidFill>
              </a:rPr>
              <a:t>Engaging</a:t>
            </a:r>
            <a:r>
              <a:rPr lang="en-US" dirty="0"/>
              <a:t>       </a:t>
            </a:r>
            <a:r>
              <a:rPr lang="en-US" dirty="0">
                <a:solidFill>
                  <a:schemeClr val="accent2"/>
                </a:solidFill>
              </a:rPr>
              <a:t>Cutting Edge     </a:t>
            </a:r>
            <a:endParaRPr lang="en-US" sz="1950" dirty="0">
              <a:solidFill>
                <a:schemeClr val="accent2"/>
              </a:solidFill>
            </a:endParaRPr>
          </a:p>
          <a:p>
            <a:endParaRPr lang="en-US" sz="1350" dirty="0"/>
          </a:p>
        </p:txBody>
      </p:sp>
    </p:spTree>
    <p:extLst>
      <p:ext uri="{BB962C8B-B14F-4D97-AF65-F5344CB8AC3E}">
        <p14:creationId xmlns:p14="http://schemas.microsoft.com/office/powerpoint/2010/main" val="2643397108"/>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the site</a:t>
            </a:r>
            <a:endParaRPr lang="en-US" dirty="0"/>
          </a:p>
        </p:txBody>
      </p:sp>
    </p:spTree>
    <p:extLst>
      <p:ext uri="{BB962C8B-B14F-4D97-AF65-F5344CB8AC3E}">
        <p14:creationId xmlns:p14="http://schemas.microsoft.com/office/powerpoint/2010/main" val="2042330518"/>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Naming the site is key. Options Dallas ISD considered:</a:t>
            </a:r>
            <a:br>
              <a:rPr lang="en-US" dirty="0" smtClean="0"/>
            </a:br>
            <a:endParaRPr lang="en-US" dirty="0" smtClean="0"/>
          </a:p>
          <a:p>
            <a:r>
              <a:rPr lang="en-US" dirty="0" smtClean="0"/>
              <a:t>Inside Out</a:t>
            </a:r>
          </a:p>
          <a:p>
            <a:r>
              <a:rPr lang="en-US" dirty="0" smtClean="0"/>
              <a:t>SEE Dallas ISD</a:t>
            </a:r>
          </a:p>
          <a:p>
            <a:r>
              <a:rPr lang="en-US" dirty="0" smtClean="0"/>
              <a:t>Show and Tell</a:t>
            </a:r>
          </a:p>
          <a:p>
            <a:r>
              <a:rPr lang="en-US" dirty="0" smtClean="0"/>
              <a:t>Dallas </a:t>
            </a:r>
            <a:r>
              <a:rPr lang="en-US" dirty="0" err="1" smtClean="0"/>
              <a:t>InformED</a:t>
            </a:r>
            <a:endParaRPr lang="en-US" dirty="0" smtClean="0"/>
          </a:p>
          <a:p>
            <a:r>
              <a:rPr lang="en-US" dirty="0" smtClean="0"/>
              <a:t>Frank</a:t>
            </a:r>
          </a:p>
          <a:p>
            <a:r>
              <a:rPr lang="en-US" dirty="0" smtClean="0"/>
              <a:t>Inside Track</a:t>
            </a:r>
          </a:p>
          <a:p>
            <a:r>
              <a:rPr lang="en-US" dirty="0" smtClean="0"/>
              <a:t>Your Page</a:t>
            </a:r>
          </a:p>
          <a:p>
            <a:r>
              <a:rPr lang="en-US" dirty="0" smtClean="0"/>
              <a:t>Story Board</a:t>
            </a:r>
            <a:endParaRPr lang="en-US" dirty="0"/>
          </a:p>
        </p:txBody>
      </p:sp>
    </p:spTree>
    <p:extLst>
      <p:ext uri="{BB962C8B-B14F-4D97-AF65-F5344CB8AC3E}">
        <p14:creationId xmlns:p14="http://schemas.microsoft.com/office/powerpoint/2010/main" val="3125346531"/>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 team members</a:t>
            </a:r>
            <a:endParaRPr lang="en-US" dirty="0"/>
          </a:p>
        </p:txBody>
      </p:sp>
    </p:spTree>
    <p:extLst>
      <p:ext uri="{BB962C8B-B14F-4D97-AF65-F5344CB8AC3E}">
        <p14:creationId xmlns:p14="http://schemas.microsoft.com/office/powerpoint/2010/main" val="3233016122"/>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the launch</a:t>
            </a:r>
            <a:endParaRPr lang="en-US" dirty="0"/>
          </a:p>
        </p:txBody>
      </p:sp>
    </p:spTree>
    <p:extLst>
      <p:ext uri="{BB962C8B-B14F-4D97-AF65-F5344CB8AC3E}">
        <p14:creationId xmlns:p14="http://schemas.microsoft.com/office/powerpoint/2010/main" val="344519006"/>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987" y="1122386"/>
            <a:ext cx="3533893" cy="4729774"/>
          </a:xfrm>
          <a:prstGeom prst="rect">
            <a:avLst/>
          </a:prstGeom>
          <a:ln>
            <a:solidFill>
              <a:schemeClr val="accent1"/>
            </a:solidFill>
          </a:ln>
        </p:spPr>
      </p:pic>
      <p:sp>
        <p:nvSpPr>
          <p:cNvPr id="6" name="TextBox 5"/>
          <p:cNvSpPr txBox="1"/>
          <p:nvPr/>
        </p:nvSpPr>
        <p:spPr>
          <a:xfrm>
            <a:off x="396025" y="1562369"/>
            <a:ext cx="4211962" cy="4955203"/>
          </a:xfrm>
          <a:prstGeom prst="rect">
            <a:avLst/>
          </a:prstGeom>
          <a:noFill/>
        </p:spPr>
        <p:txBody>
          <a:bodyPr wrap="square" rtlCol="0">
            <a:spAutoFit/>
          </a:bodyPr>
          <a:lstStyle/>
          <a:p>
            <a:r>
              <a:rPr lang="en-US" sz="2000" dirty="0" smtClean="0"/>
              <a:t>As </a:t>
            </a:r>
            <a:r>
              <a:rPr lang="en-US" sz="2000" dirty="0"/>
              <a:t>the communication team secures and builds out the most advantageous platform, we are using a transition site built into the existing dallasisd.org website. </a:t>
            </a:r>
          </a:p>
          <a:p>
            <a:endParaRPr lang="en-US" sz="2000" dirty="0"/>
          </a:p>
          <a:p>
            <a:endParaRPr lang="en-US" sz="2000" dirty="0"/>
          </a:p>
          <a:p>
            <a:r>
              <a:rPr lang="en-US" sz="2000" b="1" dirty="0"/>
              <a:t>ACTIONS</a:t>
            </a:r>
          </a:p>
          <a:p>
            <a:r>
              <a:rPr lang="en-US" sz="2000" dirty="0"/>
              <a:t>Rethink Content Creation</a:t>
            </a:r>
          </a:p>
          <a:p>
            <a:r>
              <a:rPr lang="en-US" sz="2000" dirty="0"/>
              <a:t>Establish a Content Generation Process</a:t>
            </a:r>
          </a:p>
          <a:p>
            <a:r>
              <a:rPr lang="en-US" sz="2000" dirty="0"/>
              <a:t>Launch Weekly Pitch Sessions – Aug 6</a:t>
            </a:r>
          </a:p>
          <a:p>
            <a:r>
              <a:rPr lang="en-US" sz="2000" dirty="0"/>
              <a:t>Identify Site Categories (Buckets) – Aug 13</a:t>
            </a:r>
          </a:p>
          <a:p>
            <a:r>
              <a:rPr lang="en-US" sz="2000" dirty="0"/>
              <a:t>Launch Transition Site – Aug 18</a:t>
            </a:r>
          </a:p>
          <a:p>
            <a:endParaRPr lang="en-US" sz="900" dirty="0"/>
          </a:p>
          <a:p>
            <a:endParaRPr lang="en-US" sz="900" dirty="0"/>
          </a:p>
        </p:txBody>
      </p:sp>
      <p:sp>
        <p:nvSpPr>
          <p:cNvPr id="9" name="Title 1"/>
          <p:cNvSpPr>
            <a:spLocks noGrp="1"/>
          </p:cNvSpPr>
          <p:nvPr>
            <p:ph type="title"/>
          </p:nvPr>
        </p:nvSpPr>
        <p:spPr>
          <a:xfrm>
            <a:off x="457200" y="274638"/>
            <a:ext cx="7620000" cy="1143000"/>
          </a:xfrm>
        </p:spPr>
        <p:txBody>
          <a:bodyPr/>
          <a:lstStyle/>
          <a:p>
            <a:r>
              <a:rPr lang="en-US" cap="none" dirty="0" smtClean="0"/>
              <a:t>Phase I</a:t>
            </a:r>
            <a:endParaRPr lang="en-US" cap="none" dirty="0"/>
          </a:p>
        </p:txBody>
      </p:sp>
    </p:spTree>
    <p:extLst>
      <p:ext uri="{BB962C8B-B14F-4D97-AF65-F5344CB8AC3E}">
        <p14:creationId xmlns:p14="http://schemas.microsoft.com/office/powerpoint/2010/main" val="1625811241"/>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14300" indent="0">
              <a:buNone/>
            </a:pPr>
            <a:r>
              <a:rPr lang="en-US" dirty="0"/>
              <a:t>How can you use content marketing strategies to position your school district’s message, shape parent and community perceptions, and strengthen the organizations brand. Learn how Dallas ISD’s unique communication approach resulted in the creation of a robust online newsroom that tells compelling stories and engages various audiences. </a:t>
            </a:r>
          </a:p>
          <a:p>
            <a:endParaRPr lang="en-US" dirty="0"/>
          </a:p>
        </p:txBody>
      </p:sp>
    </p:spTree>
    <p:extLst>
      <p:ext uri="{BB962C8B-B14F-4D97-AF65-F5344CB8AC3E}">
        <p14:creationId xmlns:p14="http://schemas.microsoft.com/office/powerpoint/2010/main" val="3911999089"/>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1401535"/>
            <a:ext cx="3657601" cy="3849189"/>
          </a:xfrm>
          <a:prstGeom prst="rect">
            <a:avLst/>
          </a:prstGeom>
        </p:spPr>
      </p:pic>
      <p:sp>
        <p:nvSpPr>
          <p:cNvPr id="5" name="TextBox 4"/>
          <p:cNvSpPr txBox="1"/>
          <p:nvPr/>
        </p:nvSpPr>
        <p:spPr>
          <a:xfrm>
            <a:off x="371259" y="1401535"/>
            <a:ext cx="3992923" cy="4524315"/>
          </a:xfrm>
          <a:prstGeom prst="rect">
            <a:avLst/>
          </a:prstGeom>
          <a:noFill/>
        </p:spPr>
        <p:txBody>
          <a:bodyPr wrap="square" rtlCol="0">
            <a:spAutoFit/>
          </a:bodyPr>
          <a:lstStyle/>
          <a:p>
            <a:r>
              <a:rPr lang="en-US" sz="2000" dirty="0" smtClean="0"/>
              <a:t>Transition </a:t>
            </a:r>
            <a:r>
              <a:rPr lang="en-US" sz="2000" dirty="0"/>
              <a:t>content to a robust online newsroom. </a:t>
            </a:r>
          </a:p>
          <a:p>
            <a:endParaRPr lang="en-US" sz="2000" dirty="0"/>
          </a:p>
          <a:p>
            <a:endParaRPr lang="en-US" sz="2000" dirty="0"/>
          </a:p>
          <a:p>
            <a:r>
              <a:rPr lang="en-US" sz="2000" b="1" dirty="0"/>
              <a:t>ACTIONS</a:t>
            </a:r>
          </a:p>
          <a:p>
            <a:r>
              <a:rPr lang="en-US" sz="2000" dirty="0"/>
              <a:t>Strengthen Content Creation Process </a:t>
            </a:r>
          </a:p>
          <a:p>
            <a:r>
              <a:rPr lang="en-US" sz="2000" dirty="0"/>
              <a:t>Template and Required Platform Resources</a:t>
            </a:r>
          </a:p>
          <a:p>
            <a:r>
              <a:rPr lang="en-US" sz="2000" dirty="0"/>
              <a:t>Procurement of Template</a:t>
            </a:r>
          </a:p>
          <a:p>
            <a:r>
              <a:rPr lang="en-US" sz="2000" dirty="0"/>
              <a:t>Build Site</a:t>
            </a:r>
          </a:p>
          <a:p>
            <a:r>
              <a:rPr lang="en-US" sz="2000" dirty="0"/>
              <a:t>Populate Site</a:t>
            </a:r>
          </a:p>
          <a:p>
            <a:r>
              <a:rPr lang="en-US" sz="2000" dirty="0"/>
              <a:t>Test Site</a:t>
            </a:r>
          </a:p>
          <a:p>
            <a:r>
              <a:rPr lang="en-US" sz="2000" dirty="0"/>
              <a:t>Launch – NLT October 1</a:t>
            </a:r>
          </a:p>
          <a:p>
            <a:endParaRPr lang="en-US" sz="1050" dirty="0"/>
          </a:p>
          <a:p>
            <a:endParaRPr lang="en-US" sz="1050" dirty="0"/>
          </a:p>
          <a:p>
            <a:endParaRPr lang="en-US" sz="900" dirty="0"/>
          </a:p>
        </p:txBody>
      </p:sp>
      <p:sp>
        <p:nvSpPr>
          <p:cNvPr id="6" name="Title 1"/>
          <p:cNvSpPr>
            <a:spLocks noGrp="1"/>
          </p:cNvSpPr>
          <p:nvPr>
            <p:ph type="title"/>
          </p:nvPr>
        </p:nvSpPr>
        <p:spPr>
          <a:xfrm>
            <a:off x="457200" y="274638"/>
            <a:ext cx="7620000" cy="1143000"/>
          </a:xfrm>
        </p:spPr>
        <p:txBody>
          <a:bodyPr/>
          <a:lstStyle/>
          <a:p>
            <a:r>
              <a:rPr lang="en-US" cap="none" dirty="0" smtClean="0"/>
              <a:t>Phase II</a:t>
            </a:r>
            <a:endParaRPr lang="en-US" cap="none" dirty="0"/>
          </a:p>
        </p:txBody>
      </p:sp>
    </p:spTree>
    <p:extLst>
      <p:ext uri="{BB962C8B-B14F-4D97-AF65-F5344CB8AC3E}">
        <p14:creationId xmlns:p14="http://schemas.microsoft.com/office/powerpoint/2010/main" val="3004596665"/>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45280"/>
            <a:ext cx="7659687" cy="1808481"/>
          </a:xfrm>
        </p:spPr>
        <p:txBody>
          <a:bodyPr/>
          <a:lstStyle/>
          <a:p>
            <a:r>
              <a:rPr lang="en-US" dirty="0" smtClean="0"/>
              <a:t>Determine platform</a:t>
            </a:r>
            <a:br>
              <a:rPr lang="en-US" dirty="0" smtClean="0"/>
            </a:br>
            <a:r>
              <a:rPr lang="en-US" dirty="0" smtClean="0"/>
              <a:t>build navigation</a:t>
            </a:r>
            <a:br>
              <a:rPr lang="en-US" dirty="0" smtClean="0"/>
            </a:br>
            <a:r>
              <a:rPr lang="en-US" dirty="0" smtClean="0"/>
              <a:t>set expectations</a:t>
            </a:r>
            <a:endParaRPr lang="en-US" dirty="0"/>
          </a:p>
        </p:txBody>
      </p:sp>
    </p:spTree>
    <p:extLst>
      <p:ext uri="{BB962C8B-B14F-4D97-AF65-F5344CB8AC3E}">
        <p14:creationId xmlns:p14="http://schemas.microsoft.com/office/powerpoint/2010/main" val="776142415"/>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13605532"/>
              </p:ext>
            </p:extLst>
          </p:nvPr>
        </p:nvGraphicFramePr>
        <p:xfrm>
          <a:off x="426720" y="406400"/>
          <a:ext cx="7860834" cy="5648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own Arrow 2"/>
          <p:cNvSpPr/>
          <p:nvPr/>
        </p:nvSpPr>
        <p:spPr>
          <a:xfrm>
            <a:off x="5177308" y="4633980"/>
            <a:ext cx="347729" cy="482957"/>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06177714"/>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Framework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3575030"/>
              </p:ext>
            </p:extLst>
          </p:nvPr>
        </p:nvGraphicFramePr>
        <p:xfrm>
          <a:off x="435895" y="3205552"/>
          <a:ext cx="7641305" cy="1577340"/>
        </p:xfrm>
        <a:graphic>
          <a:graphicData uri="http://schemas.openxmlformats.org/drawingml/2006/table">
            <a:tbl>
              <a:tblPr firstRow="1" bandRow="1">
                <a:tableStyleId>{5C22544A-7EE6-4342-B048-85BDC9FD1C3A}</a:tableStyleId>
              </a:tblPr>
              <a:tblGrid>
                <a:gridCol w="1528261"/>
                <a:gridCol w="1528261"/>
                <a:gridCol w="1528261"/>
                <a:gridCol w="1528261"/>
                <a:gridCol w="1528261"/>
              </a:tblGrid>
              <a:tr h="278130">
                <a:tc>
                  <a:txBody>
                    <a:bodyPr/>
                    <a:lstStyle/>
                    <a:p>
                      <a:r>
                        <a:rPr lang="en-US" sz="1400" dirty="0" smtClean="0"/>
                        <a:t>Monday</a:t>
                      </a:r>
                      <a:endParaRPr lang="en-US" sz="1400" dirty="0"/>
                    </a:p>
                  </a:txBody>
                  <a:tcPr marL="68580" marR="68580" marT="34290" marB="34290"/>
                </a:tc>
                <a:tc>
                  <a:txBody>
                    <a:bodyPr/>
                    <a:lstStyle/>
                    <a:p>
                      <a:r>
                        <a:rPr lang="en-US" sz="1400" dirty="0" smtClean="0"/>
                        <a:t>Tuesday</a:t>
                      </a:r>
                      <a:endParaRPr lang="en-US" sz="1400" dirty="0"/>
                    </a:p>
                  </a:txBody>
                  <a:tcPr marL="68580" marR="68580" marT="34290" marB="34290"/>
                </a:tc>
                <a:tc>
                  <a:txBody>
                    <a:bodyPr/>
                    <a:lstStyle/>
                    <a:p>
                      <a:r>
                        <a:rPr lang="en-US" sz="1400" dirty="0" smtClean="0"/>
                        <a:t>Wednesday</a:t>
                      </a:r>
                      <a:endParaRPr lang="en-US" sz="1400" dirty="0"/>
                    </a:p>
                  </a:txBody>
                  <a:tcPr marL="68580" marR="68580" marT="34290" marB="34290"/>
                </a:tc>
                <a:tc>
                  <a:txBody>
                    <a:bodyPr/>
                    <a:lstStyle/>
                    <a:p>
                      <a:r>
                        <a:rPr lang="en-US" sz="1400" dirty="0" smtClean="0"/>
                        <a:t>Thursday</a:t>
                      </a:r>
                      <a:endParaRPr lang="en-US" sz="1400" dirty="0"/>
                    </a:p>
                  </a:txBody>
                  <a:tcPr marL="68580" marR="68580" marT="34290" marB="34290"/>
                </a:tc>
                <a:tc>
                  <a:txBody>
                    <a:bodyPr/>
                    <a:lstStyle/>
                    <a:p>
                      <a:r>
                        <a:rPr lang="en-US" sz="1400" dirty="0" smtClean="0"/>
                        <a:t>Friday</a:t>
                      </a:r>
                      <a:endParaRPr lang="en-US" sz="1400" dirty="0"/>
                    </a:p>
                  </a:txBody>
                  <a:tcPr marL="68580" marR="68580" marT="34290" marB="34290"/>
                </a:tc>
              </a:tr>
              <a:tr h="278130">
                <a:tc>
                  <a:txBody>
                    <a:bodyPr/>
                    <a:lstStyle/>
                    <a:p>
                      <a:r>
                        <a:rPr lang="en-US" sz="1400" dirty="0" smtClean="0"/>
                        <a:t>4</a:t>
                      </a:r>
                      <a:endParaRPr lang="en-US" sz="1400" dirty="0"/>
                    </a:p>
                  </a:txBody>
                  <a:tcPr marL="68580" marR="68580" marT="34290" marB="34290"/>
                </a:tc>
                <a:tc>
                  <a:txBody>
                    <a:bodyPr/>
                    <a:lstStyle/>
                    <a:p>
                      <a:r>
                        <a:rPr lang="en-US" sz="1400" dirty="0" smtClean="0"/>
                        <a:t>5       </a:t>
                      </a:r>
                      <a:r>
                        <a:rPr lang="en-US" sz="1100" dirty="0" smtClean="0"/>
                        <a:t>Introduce concept</a:t>
                      </a:r>
                      <a:endParaRPr lang="en-US" sz="1100" dirty="0"/>
                    </a:p>
                  </a:txBody>
                  <a:tcPr marL="68580" marR="68580" marT="34290" marB="34290"/>
                </a:tc>
                <a:tc>
                  <a:txBody>
                    <a:bodyPr/>
                    <a:lstStyle/>
                    <a:p>
                      <a:r>
                        <a:rPr lang="en-US" sz="1400" dirty="0" smtClean="0"/>
                        <a:t>6     </a:t>
                      </a:r>
                      <a:r>
                        <a:rPr lang="en-US" sz="1100" kern="1200" dirty="0" smtClean="0">
                          <a:solidFill>
                            <a:schemeClr val="dk1"/>
                          </a:solidFill>
                          <a:latin typeface="+mn-lt"/>
                          <a:ea typeface="+mn-ea"/>
                          <a:cs typeface="+mn-cs"/>
                        </a:rPr>
                        <a:t>Pitch Session #1</a:t>
                      </a:r>
                      <a:endParaRPr lang="en-US" sz="1100" kern="1200" dirty="0">
                        <a:solidFill>
                          <a:schemeClr val="dk1"/>
                        </a:solidFill>
                        <a:latin typeface="+mn-lt"/>
                        <a:ea typeface="+mn-ea"/>
                        <a:cs typeface="+mn-cs"/>
                      </a:endParaRPr>
                    </a:p>
                  </a:txBody>
                  <a:tcPr marL="68580" marR="68580" marT="34290" marB="34290"/>
                </a:tc>
                <a:tc>
                  <a:txBody>
                    <a:bodyPr/>
                    <a:lstStyle/>
                    <a:p>
                      <a:r>
                        <a:rPr lang="en-US" sz="1400" dirty="0" smtClean="0"/>
                        <a:t>7</a:t>
                      </a:r>
                      <a:endParaRPr lang="en-US" sz="14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8</a:t>
                      </a:r>
                      <a:endParaRPr lang="en-US" sz="1400" dirty="0"/>
                    </a:p>
                  </a:txBody>
                  <a:tcPr marL="68580" marR="68580" marT="34290" marB="34290"/>
                </a:tc>
              </a:tr>
              <a:tr h="278130">
                <a:tc>
                  <a:txBody>
                    <a:bodyPr/>
                    <a:lstStyle/>
                    <a:p>
                      <a:r>
                        <a:rPr lang="en-US" sz="1400" dirty="0" smtClean="0"/>
                        <a:t>11</a:t>
                      </a:r>
                      <a:endParaRPr lang="en-US" sz="1400" dirty="0"/>
                    </a:p>
                  </a:txBody>
                  <a:tcPr marL="68580" marR="68580" marT="34290" marB="34290"/>
                </a:tc>
                <a:tc>
                  <a:txBody>
                    <a:bodyPr/>
                    <a:lstStyle/>
                    <a:p>
                      <a:r>
                        <a:rPr lang="en-US" sz="1400" dirty="0" smtClean="0"/>
                        <a:t>12</a:t>
                      </a:r>
                      <a:endParaRPr lang="en-US" sz="14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13  </a:t>
                      </a:r>
                      <a:r>
                        <a:rPr lang="en-US" sz="1100" kern="1200" dirty="0" smtClean="0">
                          <a:solidFill>
                            <a:schemeClr val="dk1"/>
                          </a:solidFill>
                          <a:latin typeface="+mn-lt"/>
                          <a:ea typeface="+mn-ea"/>
                          <a:cs typeface="+mn-cs"/>
                        </a:rPr>
                        <a:t>Review Session #1</a:t>
                      </a:r>
                    </a:p>
                  </a:txBody>
                  <a:tcPr marL="68580" marR="68580" marT="34290" marB="34290"/>
                </a:tc>
                <a:tc>
                  <a:txBody>
                    <a:bodyPr/>
                    <a:lstStyle/>
                    <a:p>
                      <a:r>
                        <a:rPr lang="en-US" sz="1400" dirty="0" smtClean="0"/>
                        <a:t>14</a:t>
                      </a:r>
                      <a:endParaRPr lang="en-US" sz="14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15    </a:t>
                      </a:r>
                      <a:r>
                        <a:rPr lang="en-US" sz="1100" kern="1200" dirty="0" smtClean="0">
                          <a:solidFill>
                            <a:schemeClr val="dk1"/>
                          </a:solidFill>
                          <a:latin typeface="+mn-lt"/>
                          <a:ea typeface="+mn-ea"/>
                          <a:cs typeface="+mn-cs"/>
                        </a:rPr>
                        <a:t>Pitch Session #2</a:t>
                      </a:r>
                      <a:endParaRPr lang="en-US" sz="1400" dirty="0"/>
                    </a:p>
                  </a:txBody>
                  <a:tcPr marL="68580" marR="68580" marT="34290" marB="34290"/>
                </a:tc>
              </a:tr>
              <a:tr h="278130">
                <a:tc>
                  <a:txBody>
                    <a:bodyPr/>
                    <a:lstStyle/>
                    <a:p>
                      <a:r>
                        <a:rPr lang="en-US" sz="1400" dirty="0" smtClean="0"/>
                        <a:t>18</a:t>
                      </a:r>
                      <a:endParaRPr lang="en-US" sz="1400" dirty="0"/>
                    </a:p>
                  </a:txBody>
                  <a:tcPr marL="68580" marR="68580" marT="34290" marB="34290"/>
                </a:tc>
                <a:tc>
                  <a:txBody>
                    <a:bodyPr/>
                    <a:lstStyle/>
                    <a:p>
                      <a:r>
                        <a:rPr lang="en-US" sz="1400" dirty="0" smtClean="0"/>
                        <a:t>19</a:t>
                      </a:r>
                      <a:endParaRPr lang="en-US" sz="14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20</a:t>
                      </a:r>
                      <a:endParaRPr lang="en-US" sz="1100" kern="1200" dirty="0" smtClean="0">
                        <a:solidFill>
                          <a:schemeClr val="dk1"/>
                        </a:solidFill>
                        <a:latin typeface="+mn-lt"/>
                        <a:ea typeface="+mn-ea"/>
                        <a:cs typeface="+mn-cs"/>
                      </a:endParaRPr>
                    </a:p>
                  </a:txBody>
                  <a:tcPr marL="68580" marR="68580" marT="34290" marB="34290"/>
                </a:tc>
                <a:tc>
                  <a:txBody>
                    <a:bodyPr/>
                    <a:lstStyle/>
                    <a:p>
                      <a:r>
                        <a:rPr lang="en-US" sz="1400" dirty="0" smtClean="0"/>
                        <a:t>21</a:t>
                      </a:r>
                      <a:endParaRPr lang="en-US" sz="14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22    </a:t>
                      </a:r>
                      <a:r>
                        <a:rPr lang="en-US" sz="1100" kern="1200" dirty="0" smtClean="0">
                          <a:solidFill>
                            <a:schemeClr val="dk1"/>
                          </a:solidFill>
                          <a:latin typeface="+mn-lt"/>
                          <a:ea typeface="+mn-ea"/>
                          <a:cs typeface="+mn-cs"/>
                        </a:rPr>
                        <a:t>Pitch Session #3</a:t>
                      </a:r>
                      <a:endParaRPr lang="en-US" sz="1400" dirty="0"/>
                    </a:p>
                  </a:txBody>
                  <a:tcPr marL="68580" marR="68580" marT="34290" marB="34290"/>
                </a:tc>
              </a:tr>
              <a:tr h="278130">
                <a:tc>
                  <a:txBody>
                    <a:bodyPr/>
                    <a:lstStyle/>
                    <a:p>
                      <a:r>
                        <a:rPr lang="en-US" sz="1400" dirty="0" smtClean="0"/>
                        <a:t>25</a:t>
                      </a:r>
                      <a:endParaRPr lang="en-US" sz="1400" dirty="0"/>
                    </a:p>
                  </a:txBody>
                  <a:tcPr marL="68580" marR="68580" marT="34290" marB="34290"/>
                </a:tc>
                <a:tc>
                  <a:txBody>
                    <a:bodyPr/>
                    <a:lstStyle/>
                    <a:p>
                      <a:r>
                        <a:rPr lang="en-US" sz="1400" dirty="0" smtClean="0"/>
                        <a:t>26</a:t>
                      </a:r>
                      <a:endParaRPr lang="en-US" sz="14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27</a:t>
                      </a:r>
                      <a:endParaRPr lang="en-US" sz="1400" dirty="0"/>
                    </a:p>
                  </a:txBody>
                  <a:tcPr marL="68580" marR="68580" marT="34290" marB="34290"/>
                </a:tc>
                <a:tc>
                  <a:txBody>
                    <a:bodyPr/>
                    <a:lstStyle/>
                    <a:p>
                      <a:r>
                        <a:rPr lang="en-US" sz="1400" dirty="0" smtClean="0"/>
                        <a:t>28</a:t>
                      </a:r>
                      <a:endParaRPr lang="en-US" sz="14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29    </a:t>
                      </a:r>
                      <a:r>
                        <a:rPr lang="en-US" sz="1100" kern="1200" dirty="0" smtClean="0">
                          <a:solidFill>
                            <a:schemeClr val="dk1"/>
                          </a:solidFill>
                          <a:latin typeface="+mn-lt"/>
                          <a:ea typeface="+mn-ea"/>
                          <a:cs typeface="+mn-cs"/>
                        </a:rPr>
                        <a:t>Pitch Session #4</a:t>
                      </a:r>
                      <a:endParaRPr lang="en-US" sz="1400" dirty="0"/>
                    </a:p>
                  </a:txBody>
                  <a:tcPr marL="68580" marR="68580" marT="34290" marB="34290"/>
                </a:tc>
              </a:tr>
            </a:tbl>
          </a:graphicData>
        </a:graphic>
      </p:graphicFrame>
      <p:sp>
        <p:nvSpPr>
          <p:cNvPr id="5" name="TextBox 4"/>
          <p:cNvSpPr txBox="1"/>
          <p:nvPr/>
        </p:nvSpPr>
        <p:spPr>
          <a:xfrm>
            <a:off x="435894" y="2933969"/>
            <a:ext cx="1390919" cy="253916"/>
          </a:xfrm>
          <a:prstGeom prst="rect">
            <a:avLst/>
          </a:prstGeom>
          <a:noFill/>
        </p:spPr>
        <p:txBody>
          <a:bodyPr wrap="square" rtlCol="0">
            <a:spAutoFit/>
          </a:bodyPr>
          <a:lstStyle/>
          <a:p>
            <a:r>
              <a:rPr lang="en-US" sz="1050" dirty="0"/>
              <a:t>August 2014</a:t>
            </a:r>
          </a:p>
        </p:txBody>
      </p:sp>
      <p:sp>
        <p:nvSpPr>
          <p:cNvPr id="6" name="TextBox 5"/>
          <p:cNvSpPr txBox="1"/>
          <p:nvPr/>
        </p:nvSpPr>
        <p:spPr>
          <a:xfrm>
            <a:off x="183524" y="1572692"/>
            <a:ext cx="7893676" cy="923330"/>
          </a:xfrm>
          <a:prstGeom prst="rect">
            <a:avLst/>
          </a:prstGeom>
          <a:noFill/>
        </p:spPr>
        <p:txBody>
          <a:bodyPr wrap="square" rtlCol="0">
            <a:spAutoFit/>
          </a:bodyPr>
          <a:lstStyle/>
          <a:p>
            <a:r>
              <a:rPr lang="en-US" dirty="0"/>
              <a:t>Pitch sessions are held weekly. Communication staff pitch the content pieces (topic, medium and angle) that they want to produce the following week, including identifying the deliverable(s). Sample structure is illustrated below.</a:t>
            </a:r>
          </a:p>
        </p:txBody>
      </p:sp>
      <p:sp>
        <p:nvSpPr>
          <p:cNvPr id="11" name="TextBox 10"/>
          <p:cNvSpPr txBox="1"/>
          <p:nvPr/>
        </p:nvSpPr>
        <p:spPr>
          <a:xfrm>
            <a:off x="435894" y="4894777"/>
            <a:ext cx="8189732" cy="923330"/>
          </a:xfrm>
          <a:prstGeom prst="rect">
            <a:avLst/>
          </a:prstGeom>
          <a:noFill/>
        </p:spPr>
        <p:txBody>
          <a:bodyPr wrap="square" rtlCol="0">
            <a:spAutoFit/>
          </a:bodyPr>
          <a:lstStyle/>
          <a:p>
            <a:r>
              <a:rPr lang="en-US" dirty="0"/>
              <a:t>Publishing of stories is scheduled at the conclusion of pitch sessions.</a:t>
            </a:r>
          </a:p>
          <a:p>
            <a:r>
              <a:rPr lang="en-US" dirty="0"/>
              <a:t>Accepted stories are added to the editorial calendar.</a:t>
            </a:r>
          </a:p>
          <a:p>
            <a:r>
              <a:rPr lang="en-US" dirty="0"/>
              <a:t>Assignment Editors ensure buckets are filled weekly and publish dates are met.</a:t>
            </a:r>
          </a:p>
        </p:txBody>
      </p:sp>
    </p:spTree>
    <p:extLst>
      <p:ext uri="{BB962C8B-B14F-4D97-AF65-F5344CB8AC3E}">
        <p14:creationId xmlns:p14="http://schemas.microsoft.com/office/powerpoint/2010/main" val="3667735871"/>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workflow process</a:t>
            </a:r>
            <a:endParaRPr lang="en-US" dirty="0"/>
          </a:p>
        </p:txBody>
      </p:sp>
    </p:spTree>
    <p:extLst>
      <p:ext uri="{BB962C8B-B14F-4D97-AF65-F5344CB8AC3E}">
        <p14:creationId xmlns:p14="http://schemas.microsoft.com/office/powerpoint/2010/main" val="1945294618"/>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853" t="24514" r="24544" b="18264"/>
          <a:stretch/>
        </p:blipFill>
        <p:spPr>
          <a:xfrm>
            <a:off x="243839" y="304799"/>
            <a:ext cx="8168641" cy="5762807"/>
          </a:xfrm>
          <a:prstGeom prst="rect">
            <a:avLst/>
          </a:prstGeom>
        </p:spPr>
      </p:pic>
    </p:spTree>
    <p:extLst>
      <p:ext uri="{BB962C8B-B14F-4D97-AF65-F5344CB8AC3E}">
        <p14:creationId xmlns:p14="http://schemas.microsoft.com/office/powerpoint/2010/main" val="1244209526"/>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editorial calendar</a:t>
            </a:r>
            <a:endParaRPr lang="en-US" dirty="0"/>
          </a:p>
        </p:txBody>
      </p:sp>
    </p:spTree>
    <p:extLst>
      <p:ext uri="{BB962C8B-B14F-4D97-AF65-F5344CB8AC3E}">
        <p14:creationId xmlns:p14="http://schemas.microsoft.com/office/powerpoint/2010/main" val="4139710505"/>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4237" b="7151"/>
          <a:stretch/>
        </p:blipFill>
        <p:spPr>
          <a:xfrm>
            <a:off x="386080" y="60960"/>
            <a:ext cx="7886972" cy="3485818"/>
          </a:xfrm>
          <a:prstGeom prst="rect">
            <a:avLst/>
          </a:prstGeom>
        </p:spPr>
      </p:pic>
      <p:pic>
        <p:nvPicPr>
          <p:cNvPr id="3" name="Picture 2"/>
          <p:cNvPicPr>
            <a:picLocks noChangeAspect="1"/>
          </p:cNvPicPr>
          <p:nvPr/>
        </p:nvPicPr>
        <p:blipFill rotWithShape="1">
          <a:blip r:embed="rId4"/>
          <a:srcRect t="14236" b="6874"/>
          <a:stretch/>
        </p:blipFill>
        <p:spPr>
          <a:xfrm>
            <a:off x="426720" y="3663110"/>
            <a:ext cx="7854795" cy="3483864"/>
          </a:xfrm>
          <a:prstGeom prst="rect">
            <a:avLst/>
          </a:prstGeom>
        </p:spPr>
      </p:pic>
    </p:spTree>
    <p:extLst>
      <p:ext uri="{BB962C8B-B14F-4D97-AF65-F5344CB8AC3E}">
        <p14:creationId xmlns:p14="http://schemas.microsoft.com/office/powerpoint/2010/main" val="2348818064"/>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 online newsroom</a:t>
            </a:r>
            <a:endParaRPr lang="en-US" dirty="0"/>
          </a:p>
        </p:txBody>
      </p:sp>
    </p:spTree>
    <p:extLst>
      <p:ext uri="{BB962C8B-B14F-4D97-AF65-F5344CB8AC3E}">
        <p14:creationId xmlns:p14="http://schemas.microsoft.com/office/powerpoint/2010/main" val="3437780743"/>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p:txBody>
          <a:bodyPr/>
          <a:lstStyle/>
          <a:p>
            <a:endParaRPr lang="en-US"/>
          </a:p>
        </p:txBody>
      </p:sp>
      <p:sp>
        <p:nvSpPr>
          <p:cNvPr id="5" name="Content Placeholder 4"/>
          <p:cNvSpPr>
            <a:spLocks noGrp="1"/>
          </p:cNvSpPr>
          <p:nvPr>
            <p:ph sz="quarter" idx="13"/>
          </p:nvPr>
        </p:nvSpPr>
        <p:spPr/>
        <p:txBody>
          <a:bodyPr/>
          <a:lstStyle/>
          <a:p>
            <a:endParaRPr lang="en-US"/>
          </a:p>
        </p:txBody>
      </p:sp>
      <p:pic>
        <p:nvPicPr>
          <p:cNvPr id="6" name="Picture 5"/>
          <p:cNvPicPr>
            <a:picLocks noChangeAspect="1"/>
          </p:cNvPicPr>
          <p:nvPr/>
        </p:nvPicPr>
        <p:blipFill rotWithShape="1">
          <a:blip r:embed="rId2"/>
          <a:srcRect l="19254" t="10097" r="20265" b="2047"/>
          <a:stretch/>
        </p:blipFill>
        <p:spPr>
          <a:xfrm>
            <a:off x="304796" y="136278"/>
            <a:ext cx="7481943" cy="5943600"/>
          </a:xfrm>
          <a:prstGeom prst="rect">
            <a:avLst/>
          </a:prstGeom>
        </p:spPr>
      </p:pic>
    </p:spTree>
    <p:extLst>
      <p:ext uri="{BB962C8B-B14F-4D97-AF65-F5344CB8AC3E}">
        <p14:creationId xmlns:p14="http://schemas.microsoft.com/office/powerpoint/2010/main" val="2505697313"/>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content marketing?</a:t>
            </a:r>
            <a:endParaRPr lang="en-US" dirty="0"/>
          </a:p>
        </p:txBody>
      </p:sp>
      <p:sp>
        <p:nvSpPr>
          <p:cNvPr id="3" name="Text Placeholder 2"/>
          <p:cNvSpPr>
            <a:spLocks noGrp="1"/>
          </p:cNvSpPr>
          <p:nvPr>
            <p:ph type="body" idx="1"/>
          </p:nvPr>
        </p:nvSpPr>
        <p:spPr/>
        <p:txBody>
          <a:bodyPr/>
          <a:lstStyle/>
          <a:p>
            <a:r>
              <a:rPr lang="en-US" i="1" dirty="0"/>
              <a:t>Content marketing</a:t>
            </a:r>
            <a:r>
              <a:rPr lang="en-US" dirty="0"/>
              <a:t> is a strategic </a:t>
            </a:r>
            <a:r>
              <a:rPr lang="en-US" i="1" dirty="0"/>
              <a:t>marketing</a:t>
            </a:r>
            <a:r>
              <a:rPr lang="en-US" dirty="0"/>
              <a:t> approach focused on creating and distributing valuable, relevant, and consistent </a:t>
            </a:r>
            <a:r>
              <a:rPr lang="en-US" i="1" dirty="0"/>
              <a:t>content</a:t>
            </a:r>
            <a:r>
              <a:rPr lang="en-US" dirty="0"/>
              <a:t> to attract and retain a clearly-defined </a:t>
            </a:r>
            <a:r>
              <a:rPr lang="en-US" dirty="0" smtClean="0"/>
              <a:t>audience. </a:t>
            </a:r>
            <a:endParaRPr lang="en-US" dirty="0"/>
          </a:p>
        </p:txBody>
      </p:sp>
    </p:spTree>
    <p:extLst>
      <p:ext uri="{BB962C8B-B14F-4D97-AF65-F5344CB8AC3E}">
        <p14:creationId xmlns:p14="http://schemas.microsoft.com/office/powerpoint/2010/main" val="3857169046"/>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p:cNvPr>
          <p:cNvPicPr>
            <a:picLocks noChangeAspect="1"/>
          </p:cNvPicPr>
          <p:nvPr/>
        </p:nvPicPr>
        <p:blipFill rotWithShape="1">
          <a:blip r:embed="rId3"/>
          <a:srcRect l="27980" t="13125" r="28448" b="6875"/>
          <a:stretch/>
        </p:blipFill>
        <p:spPr>
          <a:xfrm>
            <a:off x="1198880" y="193040"/>
            <a:ext cx="5669280" cy="5852160"/>
          </a:xfrm>
          <a:prstGeom prst="rect">
            <a:avLst/>
          </a:prstGeom>
        </p:spPr>
      </p:pic>
    </p:spTree>
    <p:extLst>
      <p:ext uri="{BB962C8B-B14F-4D97-AF65-F5344CB8AC3E}">
        <p14:creationId xmlns:p14="http://schemas.microsoft.com/office/powerpoint/2010/main" val="1904195580"/>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efforts</a:t>
            </a:r>
            <a:endParaRPr lang="en-US" dirty="0"/>
          </a:p>
        </p:txBody>
      </p:sp>
    </p:spTree>
    <p:extLst>
      <p:ext uri="{BB962C8B-B14F-4D97-AF65-F5344CB8AC3E}">
        <p14:creationId xmlns:p14="http://schemas.microsoft.com/office/powerpoint/2010/main" val="221487687"/>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81829843"/>
              </p:ext>
            </p:extLst>
          </p:nvPr>
        </p:nvGraphicFramePr>
        <p:xfrm>
          <a:off x="467360" y="447040"/>
          <a:ext cx="7640320" cy="5547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46968"/>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953848834"/>
              </p:ext>
            </p:extLst>
          </p:nvPr>
        </p:nvGraphicFramePr>
        <p:xfrm>
          <a:off x="284480" y="650240"/>
          <a:ext cx="7701280" cy="5120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0514416"/>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p:nvPr>
            <p:extLst>
              <p:ext uri="{D42A27DB-BD31-4B8C-83A1-F6EECF244321}">
                <p14:modId xmlns:p14="http://schemas.microsoft.com/office/powerpoint/2010/main" val="2402862464"/>
              </p:ext>
            </p:extLst>
          </p:nvPr>
        </p:nvGraphicFramePr>
        <p:xfrm>
          <a:off x="325120" y="508000"/>
          <a:ext cx="774192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0709948"/>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161450911"/>
              </p:ext>
            </p:extLst>
          </p:nvPr>
        </p:nvGraphicFramePr>
        <p:xfrm>
          <a:off x="386080" y="548640"/>
          <a:ext cx="7660640" cy="5262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3191582"/>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4" name="Content Placeholder 3"/>
          <p:cNvSpPr>
            <a:spLocks noGrp="1"/>
          </p:cNvSpPr>
          <p:nvPr>
            <p:ph idx="1"/>
          </p:nvPr>
        </p:nvSpPr>
        <p:spPr/>
        <p:txBody>
          <a:bodyPr/>
          <a:lstStyle/>
          <a:p>
            <a:r>
              <a:rPr lang="en-US" dirty="0" smtClean="0"/>
              <a:t>Hub marketing</a:t>
            </a:r>
          </a:p>
          <a:p>
            <a:r>
              <a:rPr lang="en-US" dirty="0" smtClean="0"/>
              <a:t>Refresh the design and layout</a:t>
            </a:r>
          </a:p>
          <a:p>
            <a:r>
              <a:rPr lang="en-US" dirty="0" smtClean="0"/>
              <a:t>Expand content</a:t>
            </a:r>
          </a:p>
          <a:p>
            <a:r>
              <a:rPr lang="en-US" dirty="0" smtClean="0"/>
              <a:t>Create partnerships</a:t>
            </a:r>
          </a:p>
          <a:p>
            <a:r>
              <a:rPr lang="en-US" dirty="0" smtClean="0"/>
              <a:t>Stronger social engagement</a:t>
            </a:r>
          </a:p>
          <a:p>
            <a:r>
              <a:rPr lang="en-US" dirty="0" smtClean="0"/>
              <a:t>Stronger </a:t>
            </a:r>
            <a:r>
              <a:rPr lang="en-US" smtClean="0"/>
              <a:t>content development</a:t>
            </a:r>
            <a:endParaRPr lang="en-US" dirty="0"/>
          </a:p>
        </p:txBody>
      </p:sp>
    </p:spTree>
    <p:extLst>
      <p:ext uri="{BB962C8B-B14F-4D97-AF65-F5344CB8AC3E}">
        <p14:creationId xmlns:p14="http://schemas.microsoft.com/office/powerpoint/2010/main" val="142038986"/>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p:txBody>
          <a:bodyPr/>
          <a:lstStyle/>
          <a:p>
            <a:r>
              <a:rPr lang="en-US" dirty="0" smtClean="0"/>
              <a:t>Revolutionizing </a:t>
            </a:r>
            <a:endParaRPr lang="en-US" dirty="0"/>
          </a:p>
        </p:txBody>
      </p:sp>
      <p:sp>
        <p:nvSpPr>
          <p:cNvPr id="22" name="Subtitle 21"/>
          <p:cNvSpPr>
            <a:spLocks noGrp="1"/>
          </p:cNvSpPr>
          <p:nvPr>
            <p:ph type="subTitle" idx="1"/>
          </p:nvPr>
        </p:nvSpPr>
        <p:spPr/>
        <p:txBody>
          <a:bodyPr/>
          <a:lstStyle/>
          <a:p>
            <a:r>
              <a:rPr lang="en-US" dirty="0" smtClean="0"/>
              <a:t>a School District's Marketing Efforts</a:t>
            </a:r>
            <a:endParaRPr lang="en-US" dirty="0"/>
          </a:p>
        </p:txBody>
      </p:sp>
      <p:sp>
        <p:nvSpPr>
          <p:cNvPr id="2" name="TextBox 1"/>
          <p:cNvSpPr txBox="1"/>
          <p:nvPr/>
        </p:nvSpPr>
        <p:spPr>
          <a:xfrm>
            <a:off x="1736678" y="5856518"/>
            <a:ext cx="6765878" cy="307777"/>
          </a:xfrm>
          <a:prstGeom prst="rect">
            <a:avLst/>
          </a:prstGeom>
          <a:noFill/>
        </p:spPr>
        <p:txBody>
          <a:bodyPr wrap="square" rtlCol="0">
            <a:spAutoFit/>
          </a:bodyPr>
          <a:lstStyle/>
          <a:p>
            <a:r>
              <a:rPr lang="en-US" sz="1400" dirty="0"/>
              <a:t>https://drive.google.com/file/d/0B3eybxPQ7wqdVjFaZVZ5OFhsZEk/view?usp=sharing</a:t>
            </a:r>
          </a:p>
        </p:txBody>
      </p:sp>
    </p:spTree>
    <p:extLst>
      <p:ext uri="{BB962C8B-B14F-4D97-AF65-F5344CB8AC3E}">
        <p14:creationId xmlns:p14="http://schemas.microsoft.com/office/powerpoint/2010/main" val="3044101855"/>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to </a:t>
            </a:r>
            <a:r>
              <a:rPr lang="en-US" smtClean="0"/>
              <a:t>sample content</a:t>
            </a:r>
            <a:endParaRPr lang="en-US"/>
          </a:p>
        </p:txBody>
      </p:sp>
      <p:sp>
        <p:nvSpPr>
          <p:cNvPr id="4" name="Content Placeholder 3"/>
          <p:cNvSpPr>
            <a:spLocks noGrp="1"/>
          </p:cNvSpPr>
          <p:nvPr>
            <p:ph idx="1"/>
          </p:nvPr>
        </p:nvSpPr>
        <p:spPr/>
        <p:txBody>
          <a:bodyPr/>
          <a:lstStyle/>
          <a:p>
            <a:r>
              <a:rPr lang="en-US" sz="1200" dirty="0">
                <a:hlinkClick r:id="rId2"/>
              </a:rPr>
              <a:t>https://thehub.dallasisd.org/2015/05/26/summer-learning-labs-reimagine-dallas-isd-summer-school</a:t>
            </a:r>
            <a:r>
              <a:rPr lang="en-US" sz="1200" dirty="0" smtClean="0">
                <a:hlinkClick r:id="rId2"/>
              </a:rPr>
              <a:t>/</a:t>
            </a:r>
            <a:endParaRPr lang="en-US" sz="1200" dirty="0" smtClean="0"/>
          </a:p>
          <a:p>
            <a:r>
              <a:rPr lang="en-US" sz="1200" dirty="0">
                <a:hlinkClick r:id="rId3"/>
              </a:rPr>
              <a:t>https://thehub.dallasisd.org/2015/05/21/dallas-isd-partners-with-smu-for-teacher-professional-development-video</a:t>
            </a:r>
            <a:r>
              <a:rPr lang="en-US" sz="1200" dirty="0" smtClean="0">
                <a:hlinkClick r:id="rId3"/>
              </a:rPr>
              <a:t>/</a:t>
            </a:r>
            <a:endParaRPr lang="en-US" sz="1200" dirty="0" smtClean="0"/>
          </a:p>
          <a:p>
            <a:r>
              <a:rPr lang="en-US" sz="1200" dirty="0">
                <a:hlinkClick r:id="rId4"/>
              </a:rPr>
              <a:t>https://thehub.dallasisd.org/2015/05/19/first-superintendents-scholarship-run-brings-community-together-for-a-cause-video</a:t>
            </a:r>
            <a:r>
              <a:rPr lang="en-US" sz="1200" dirty="0" smtClean="0">
                <a:hlinkClick r:id="rId4"/>
              </a:rPr>
              <a:t>/</a:t>
            </a:r>
            <a:endParaRPr lang="en-US" sz="1200" dirty="0" smtClean="0"/>
          </a:p>
          <a:p>
            <a:r>
              <a:rPr lang="en-US" sz="1200" dirty="0">
                <a:hlinkClick r:id="rId5"/>
              </a:rPr>
              <a:t>https://thehub.dallasisd.org/2015/05/13/parents-pleased-that-students-could-weigh-in-on-teacher-effectiveness-video</a:t>
            </a:r>
            <a:r>
              <a:rPr lang="en-US" dirty="0" smtClean="0">
                <a:hlinkClick r:id="rId5"/>
              </a:rPr>
              <a:t>/</a:t>
            </a:r>
            <a:endParaRPr lang="en-US" dirty="0" smtClean="0"/>
          </a:p>
          <a:p>
            <a:r>
              <a:rPr lang="en-US" sz="1200" dirty="0">
                <a:hlinkClick r:id="rId6"/>
              </a:rPr>
              <a:t>https://thehub.dallasisd.org/2015/05/13/running-for-a-cause-alfredo-ramirez-at-hillcrest-high-school-video</a:t>
            </a:r>
            <a:r>
              <a:rPr lang="en-US" sz="1200" dirty="0" smtClean="0">
                <a:hlinkClick r:id="rId6"/>
              </a:rPr>
              <a:t>/</a:t>
            </a:r>
            <a:endParaRPr lang="en-US" sz="1200" dirty="0" smtClean="0"/>
          </a:p>
          <a:p>
            <a:r>
              <a:rPr lang="en-US" sz="1200" dirty="0">
                <a:hlinkClick r:id="rId7"/>
              </a:rPr>
              <a:t>https://thehub.dallasisd.org/2015/04/24/cigarroa-elementary-volunteer-danae-gutierrez-puts-her-heart-into-everything-video</a:t>
            </a:r>
            <a:r>
              <a:rPr lang="en-US" sz="1200" dirty="0" smtClean="0">
                <a:hlinkClick r:id="rId7"/>
              </a:rPr>
              <a:t>/</a:t>
            </a:r>
            <a:endParaRPr lang="en-US" sz="1200" dirty="0" smtClean="0"/>
          </a:p>
          <a:p>
            <a:r>
              <a:rPr lang="en-US" sz="1200" dirty="0">
                <a:hlinkClick r:id="rId8"/>
              </a:rPr>
              <a:t>https://thehub.dallasisd.org/2015/04/17/u-s-under-secretary-dallas-isd-is-a-leader-in-the-country-in-cafeteria-services</a:t>
            </a:r>
            <a:r>
              <a:rPr lang="en-US" sz="1200" dirty="0" smtClean="0">
                <a:hlinkClick r:id="rId8"/>
              </a:rPr>
              <a:t>/</a:t>
            </a:r>
            <a:endParaRPr lang="en-US" sz="1200" dirty="0" smtClean="0"/>
          </a:p>
          <a:p>
            <a:r>
              <a:rPr lang="en-US" sz="1200" dirty="0">
                <a:hlinkClick r:id="rId9"/>
              </a:rPr>
              <a:t>https://thehub.dallasisd.org/2015/04/08/parents-share-the-benefits-of-their-children-attending-pre-k-video</a:t>
            </a:r>
            <a:r>
              <a:rPr lang="en-US" sz="1200" dirty="0" smtClean="0">
                <a:hlinkClick r:id="rId9"/>
              </a:rPr>
              <a:t>/</a:t>
            </a:r>
            <a:endParaRPr lang="en-US" sz="1200" dirty="0" smtClean="0"/>
          </a:p>
          <a:p>
            <a:endParaRPr lang="en-US" sz="1200" dirty="0"/>
          </a:p>
          <a:p>
            <a:endParaRPr lang="en-US" sz="1200" dirty="0"/>
          </a:p>
        </p:txBody>
      </p:sp>
    </p:spTree>
    <p:extLst>
      <p:ext uri="{BB962C8B-B14F-4D97-AF65-F5344CB8AC3E}">
        <p14:creationId xmlns:p14="http://schemas.microsoft.com/office/powerpoint/2010/main" val="4135855683"/>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OUR CHALLENGE</a:t>
            </a:r>
            <a:endParaRPr lang="en-US" sz="3600" dirty="0"/>
          </a:p>
        </p:txBody>
      </p:sp>
      <p:sp>
        <p:nvSpPr>
          <p:cNvPr id="4" name="Content Placeholder 3"/>
          <p:cNvSpPr>
            <a:spLocks noGrp="1"/>
          </p:cNvSpPr>
          <p:nvPr>
            <p:ph type="subTitle" idx="1"/>
          </p:nvPr>
        </p:nvSpPr>
        <p:spPr/>
        <p:txBody>
          <a:bodyPr/>
          <a:lstStyle/>
          <a:p>
            <a:r>
              <a:rPr lang="en-US" dirty="0" smtClean="0"/>
              <a:t>Mounting negative headlines, loss of voice and lack of message control</a:t>
            </a:r>
          </a:p>
        </p:txBody>
      </p:sp>
    </p:spTree>
    <p:extLst>
      <p:ext uri="{BB962C8B-B14F-4D97-AF65-F5344CB8AC3E}">
        <p14:creationId xmlns:p14="http://schemas.microsoft.com/office/powerpoint/2010/main" val="590715153"/>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strategy</a:t>
            </a:r>
            <a:endParaRPr lang="en-US" dirty="0"/>
          </a:p>
        </p:txBody>
      </p:sp>
    </p:spTree>
    <p:extLst>
      <p:ext uri="{BB962C8B-B14F-4D97-AF65-F5344CB8AC3E}">
        <p14:creationId xmlns:p14="http://schemas.microsoft.com/office/powerpoint/2010/main" val="3951155579"/>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50720" y="1417638"/>
            <a:ext cx="5943601" cy="3816429"/>
          </a:xfrm>
          <a:prstGeom prst="rect">
            <a:avLst/>
          </a:prstGeom>
          <a:noFill/>
        </p:spPr>
        <p:txBody>
          <a:bodyPr wrap="square" rtlCol="0">
            <a:spAutoFit/>
          </a:bodyPr>
          <a:lstStyle/>
          <a:p>
            <a:pPr marL="214313" indent="-214313">
              <a:buFont typeface="Arial" panose="020B0604020202020204" pitchFamily="34" charset="0"/>
              <a:buChar char="•"/>
            </a:pPr>
            <a:r>
              <a:rPr lang="en-US" sz="2000" b="1" u="sng" dirty="0" smtClean="0"/>
              <a:t>Controlled Communication</a:t>
            </a:r>
            <a:r>
              <a:rPr lang="en-US" sz="2000" u="sng" dirty="0" smtClean="0"/>
              <a:t>: </a:t>
            </a:r>
            <a:r>
              <a:rPr lang="en-US" sz="2000" dirty="0"/>
              <a:t>Provide regularly scheduled and controlled communications that effectively inform audiences about major district initiatives and decisions.  Deliver regular high quality news that is timely, relevant, compelling, memorable, meaningful, engaging and cutting edge. We will frame the conversations around Dallas ISD.</a:t>
            </a:r>
            <a:br>
              <a:rPr lang="en-US" sz="2000" dirty="0"/>
            </a:br>
            <a:endParaRPr lang="en-US" sz="2000" dirty="0"/>
          </a:p>
          <a:p>
            <a:pPr marL="214313" indent="-214313">
              <a:buFont typeface="Arial" panose="020B0604020202020204" pitchFamily="34" charset="0"/>
              <a:buChar char="•"/>
            </a:pPr>
            <a:r>
              <a:rPr lang="en-US" sz="2000" b="1" u="sng" dirty="0" smtClean="0"/>
              <a:t>Act as News </a:t>
            </a:r>
            <a:r>
              <a:rPr lang="en-US" sz="2000" b="1" u="sng" dirty="0"/>
              <a:t>Source</a:t>
            </a:r>
            <a:r>
              <a:rPr lang="en-US" sz="2000" u="sng" dirty="0"/>
              <a:t>: </a:t>
            </a:r>
            <a:r>
              <a:rPr lang="en-US" sz="2000" dirty="0"/>
              <a:t>Serve as our own news source and “Break” the news. We will leverage our various communication mediums to get stories out to large </a:t>
            </a:r>
            <a:r>
              <a:rPr lang="en-US" sz="2000" dirty="0" smtClean="0"/>
              <a:t>readerships. Repeat</a:t>
            </a:r>
            <a:r>
              <a:rPr lang="en-US" sz="2000" dirty="0"/>
              <a:t>. Repeat. Repeat</a:t>
            </a:r>
            <a:r>
              <a:rPr lang="en-US" sz="2200" dirty="0"/>
              <a:t>.</a:t>
            </a:r>
          </a:p>
        </p:txBody>
      </p:sp>
    </p:spTree>
    <p:extLst>
      <p:ext uri="{BB962C8B-B14F-4D97-AF65-F5344CB8AC3E}">
        <p14:creationId xmlns:p14="http://schemas.microsoft.com/office/powerpoint/2010/main" val="3766688421"/>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an online newsroom</a:t>
            </a:r>
            <a:endParaRPr lang="en-US" dirty="0"/>
          </a:p>
        </p:txBody>
      </p:sp>
      <p:sp>
        <p:nvSpPr>
          <p:cNvPr id="3" name="Text Placeholder 2"/>
          <p:cNvSpPr>
            <a:spLocks noGrp="1"/>
          </p:cNvSpPr>
          <p:nvPr>
            <p:ph type="body" idx="1"/>
          </p:nvPr>
        </p:nvSpPr>
        <p:spPr/>
        <p:txBody>
          <a:bodyPr/>
          <a:lstStyle/>
          <a:p>
            <a:r>
              <a:rPr lang="en-US" dirty="0" smtClean="0"/>
              <a:t>The Tactic</a:t>
            </a:r>
            <a:endParaRPr lang="en-US" dirty="0"/>
          </a:p>
        </p:txBody>
      </p:sp>
    </p:spTree>
    <p:extLst>
      <p:ext uri="{BB962C8B-B14F-4D97-AF65-F5344CB8AC3E}">
        <p14:creationId xmlns:p14="http://schemas.microsoft.com/office/powerpoint/2010/main" val="1661401697"/>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Steps </a:t>
            </a:r>
            <a:endParaRPr lang="en-US" dirty="0"/>
          </a:p>
        </p:txBody>
      </p:sp>
      <p:sp>
        <p:nvSpPr>
          <p:cNvPr id="4" name="Content Placeholder 3"/>
          <p:cNvSpPr>
            <a:spLocks noGrp="1"/>
          </p:cNvSpPr>
          <p:nvPr>
            <p:ph idx="1"/>
          </p:nvPr>
        </p:nvSpPr>
        <p:spPr/>
        <p:txBody>
          <a:bodyPr/>
          <a:lstStyle/>
          <a:p>
            <a:r>
              <a:rPr lang="en-US" dirty="0"/>
              <a:t>Research</a:t>
            </a:r>
          </a:p>
          <a:p>
            <a:pPr lvl="1"/>
            <a:r>
              <a:rPr lang="en-US" dirty="0"/>
              <a:t>What do we know?</a:t>
            </a:r>
          </a:p>
          <a:p>
            <a:pPr lvl="1"/>
            <a:r>
              <a:rPr lang="en-US" dirty="0"/>
              <a:t>What are the best practices?</a:t>
            </a:r>
          </a:p>
          <a:p>
            <a:pPr lvl="1"/>
            <a:r>
              <a:rPr lang="en-US" dirty="0"/>
              <a:t>What platforms are available?</a:t>
            </a:r>
          </a:p>
          <a:p>
            <a:pPr lvl="1"/>
            <a:r>
              <a:rPr lang="en-US" dirty="0"/>
              <a:t>Who do we want to reach?</a:t>
            </a:r>
          </a:p>
          <a:p>
            <a:r>
              <a:rPr lang="en-US" dirty="0"/>
              <a:t>Plan</a:t>
            </a:r>
          </a:p>
          <a:p>
            <a:pPr lvl="1"/>
            <a:r>
              <a:rPr lang="en-US" dirty="0"/>
              <a:t>Set goals, objectives, strategies and tactics</a:t>
            </a:r>
          </a:p>
          <a:p>
            <a:r>
              <a:rPr lang="en-US" dirty="0" smtClean="0"/>
              <a:t>Implement</a:t>
            </a:r>
          </a:p>
          <a:p>
            <a:r>
              <a:rPr lang="en-US" dirty="0" smtClean="0"/>
              <a:t>Evaluate</a:t>
            </a:r>
          </a:p>
          <a:p>
            <a:pPr lvl="1"/>
            <a:endParaRPr lang="en-US" dirty="0"/>
          </a:p>
        </p:txBody>
      </p:sp>
    </p:spTree>
    <p:extLst>
      <p:ext uri="{BB962C8B-B14F-4D97-AF65-F5344CB8AC3E}">
        <p14:creationId xmlns:p14="http://schemas.microsoft.com/office/powerpoint/2010/main" val="3361276803"/>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t>
            </a:r>
            <a:endParaRPr lang="en-US" dirty="0"/>
          </a:p>
        </p:txBody>
      </p:sp>
      <p:sp>
        <p:nvSpPr>
          <p:cNvPr id="4" name="Content Placeholder 3"/>
          <p:cNvSpPr>
            <a:spLocks noGrp="1"/>
          </p:cNvSpPr>
          <p:nvPr>
            <p:ph idx="1"/>
          </p:nvPr>
        </p:nvSpPr>
        <p:spPr/>
        <p:txBody>
          <a:bodyPr/>
          <a:lstStyle/>
          <a:p>
            <a:r>
              <a:rPr lang="en-US" dirty="0" smtClean="0"/>
              <a:t>Nine out of ten reporters use the Internet to search for information when they write a story </a:t>
            </a:r>
            <a:r>
              <a:rPr lang="en-US" sz="1600" dirty="0" smtClean="0"/>
              <a:t>(Sally </a:t>
            </a:r>
            <a:r>
              <a:rPr lang="en-US" sz="1600" dirty="0" err="1" smtClean="0"/>
              <a:t>Falkow</a:t>
            </a:r>
            <a:r>
              <a:rPr lang="en-US" sz="1600" dirty="0" smtClean="0"/>
              <a:t>)</a:t>
            </a:r>
          </a:p>
          <a:p>
            <a:r>
              <a:rPr lang="en-US" dirty="0"/>
              <a:t>70 percent of journalists use social networks to assist in </a:t>
            </a:r>
            <a:r>
              <a:rPr lang="en-US" dirty="0" smtClean="0"/>
              <a:t>reporting </a:t>
            </a:r>
            <a:r>
              <a:rPr lang="en-US" sz="1600" dirty="0"/>
              <a:t>(</a:t>
            </a:r>
            <a:r>
              <a:rPr lang="en-US" sz="1600" dirty="0" err="1"/>
              <a:t>Middleberg</a:t>
            </a:r>
            <a:r>
              <a:rPr lang="en-US" sz="1600" dirty="0"/>
              <a:t> Communications/SNCR study</a:t>
            </a:r>
            <a:r>
              <a:rPr lang="en-US" sz="1600" dirty="0" smtClean="0"/>
              <a:t>)</a:t>
            </a:r>
          </a:p>
          <a:p>
            <a:r>
              <a:rPr lang="en-US" dirty="0"/>
              <a:t>Best practices include the use of infographics, video content and images</a:t>
            </a:r>
          </a:p>
          <a:p>
            <a:r>
              <a:rPr lang="en-US" dirty="0"/>
              <a:t>Social media can be used to amplify your content</a:t>
            </a:r>
          </a:p>
        </p:txBody>
      </p:sp>
    </p:spTree>
    <p:extLst>
      <p:ext uri="{BB962C8B-B14F-4D97-AF65-F5344CB8AC3E}">
        <p14:creationId xmlns:p14="http://schemas.microsoft.com/office/powerpoint/2010/main" val="3142387366"/>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9">
      <a:dk1>
        <a:srgbClr val="65002D"/>
      </a:dk1>
      <a:lt1>
        <a:sysClr val="window" lastClr="FFFFFF"/>
      </a:lt1>
      <a:dk2>
        <a:srgbClr val="65002D"/>
      </a:dk2>
      <a:lt2>
        <a:srgbClr val="F9ECCB"/>
      </a:lt2>
      <a:accent1>
        <a:srgbClr val="EC9A29"/>
      </a:accent1>
      <a:accent2>
        <a:srgbClr val="65002D"/>
      </a:accent2>
      <a:accent3>
        <a:srgbClr val="112832"/>
      </a:accent3>
      <a:accent4>
        <a:srgbClr val="F9A027"/>
      </a:accent4>
      <a:accent5>
        <a:srgbClr val="65002D"/>
      </a:accent5>
      <a:accent6>
        <a:srgbClr val="15797A"/>
      </a:accent6>
      <a:hlink>
        <a:srgbClr val="EECB70"/>
      </a:hlink>
      <a:folHlink>
        <a:srgbClr val="B38D23"/>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515</TotalTime>
  <Words>826</Words>
  <Application>Microsoft Office PowerPoint</Application>
  <PresentationFormat>On-screen Show (4:3)</PresentationFormat>
  <Paragraphs>163</Paragraphs>
  <Slides>38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Franklin Gothic Book</vt:lpstr>
      <vt:lpstr>Roboto Slab Regular</vt:lpstr>
      <vt:lpstr>Wingdings 2</vt:lpstr>
      <vt:lpstr>Adjacency</vt:lpstr>
      <vt:lpstr>Revolutionizing </vt:lpstr>
      <vt:lpstr>PowerPoint Presentation</vt:lpstr>
      <vt:lpstr>What is content marketing?</vt:lpstr>
      <vt:lpstr>OUR CHALLENGE</vt:lpstr>
      <vt:lpstr>Our strategy</vt:lpstr>
      <vt:lpstr>PowerPoint Presentation</vt:lpstr>
      <vt:lpstr>Create an online newsroom</vt:lpstr>
      <vt:lpstr>First Steps </vt:lpstr>
      <vt:lpstr>Research </vt:lpstr>
      <vt:lpstr>Planning </vt:lpstr>
      <vt:lpstr>Alignment with Goals</vt:lpstr>
      <vt:lpstr>Implementation</vt:lpstr>
      <vt:lpstr>Write a purpose statement</vt:lpstr>
      <vt:lpstr>Purpose and Intent</vt:lpstr>
      <vt:lpstr>Name the site</vt:lpstr>
      <vt:lpstr>PowerPoint Presentation</vt:lpstr>
      <vt:lpstr>Align team members</vt:lpstr>
      <vt:lpstr>Plan the launch</vt:lpstr>
      <vt:lpstr>Phase I</vt:lpstr>
      <vt:lpstr>Phase II</vt:lpstr>
      <vt:lpstr>Determine platform build navigation set expectations</vt:lpstr>
      <vt:lpstr>PowerPoint Presentation</vt:lpstr>
      <vt:lpstr>Content Framework </vt:lpstr>
      <vt:lpstr>Develop workflow process</vt:lpstr>
      <vt:lpstr>PowerPoint Presentation</vt:lpstr>
      <vt:lpstr>Build editorial calendar</vt:lpstr>
      <vt:lpstr>PowerPoint Presentation</vt:lpstr>
      <vt:lpstr>Launch online newsroom</vt:lpstr>
      <vt:lpstr>PowerPoint Presentation</vt:lpstr>
      <vt:lpstr>PowerPoint Presentation</vt:lpstr>
      <vt:lpstr>Evaluate efforts</vt:lpstr>
      <vt:lpstr>PowerPoint Presentation</vt:lpstr>
      <vt:lpstr>PowerPoint Presentation</vt:lpstr>
      <vt:lpstr>PowerPoint Presentation</vt:lpstr>
      <vt:lpstr>PowerPoint Presentation</vt:lpstr>
      <vt:lpstr>NEXT STEPS</vt:lpstr>
      <vt:lpstr>Revolutionizing </vt:lpstr>
      <vt:lpstr>Links to sample content</vt:lpstr>
    </vt:vector>
  </TitlesOfParts>
  <Company>Dallas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Jimmy Nelle</dc:creator>
  <cp:lastModifiedBy>Kuykendall, Tammy F</cp:lastModifiedBy>
  <cp:revision>67</cp:revision>
  <cp:lastPrinted>2015-07-11T13:56:26Z</cp:lastPrinted>
  <dcterms:created xsi:type="dcterms:W3CDTF">2015-06-10T19:08:13Z</dcterms:created>
  <dcterms:modified xsi:type="dcterms:W3CDTF">2015-07-14T13:14:18Z</dcterms:modified>
</cp:coreProperties>
</file>