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6" r:id="rId3"/>
  </p:sldMasterIdLst>
  <p:notesMasterIdLst>
    <p:notesMasterId r:id="rId12"/>
  </p:notesMasterIdLst>
  <p:handoutMasterIdLst>
    <p:handoutMasterId r:id="rId13"/>
  </p:handoutMasterIdLst>
  <p:sldIdLst>
    <p:sldId id="256" r:id="rId4"/>
    <p:sldId id="270" r:id="rId5"/>
    <p:sldId id="262" r:id="rId6"/>
    <p:sldId id="261" r:id="rId7"/>
    <p:sldId id="271" r:id="rId8"/>
    <p:sldId id="272" r:id="rId9"/>
    <p:sldId id="273" r:id="rId10"/>
    <p:sldId id="274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457"/>
    <a:srgbClr val="8F9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 snapToGrid="0" snapToObjects="1" showGuides="1">
      <p:cViewPr>
        <p:scale>
          <a:sx n="50" d="100"/>
          <a:sy n="50" d="100"/>
        </p:scale>
        <p:origin x="-1644" y="-444"/>
      </p:cViewPr>
      <p:guideLst>
        <p:guide orient="horz" pos="1107"/>
        <p:guide orient="horz" pos="4025"/>
        <p:guide orient="horz" pos="4173"/>
        <p:guide pos="5385"/>
        <p:guide pos="557"/>
        <p:guide pos="3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124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otzj\Local%20Settings\Temporary%20Internet%20Files\Content.Outlook\DPI9SC1T\TEM%20Profile_Aggregated%20Distrib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inkk\My%20Documents\7%20Cs%20Data%20Snapshot%205.25.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TEM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5.5991908828555099E-2"/>
                  <c:y val="-0.106378398299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9718822025736E-2"/>
                  <c:y val="-0.1232223374208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Observation</c:v>
                </c:pt>
                <c:pt idx="1">
                  <c:v>Stakeholder Perceptions</c:v>
                </c:pt>
                <c:pt idx="2">
                  <c:v>Content Knowledge</c:v>
                </c:pt>
                <c:pt idx="3">
                  <c:v>Student Growth</c:v>
                </c:pt>
                <c:pt idx="4">
                  <c:v>Student Achievement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5.00000000000001E-2</c:v>
                </c:pt>
                <c:pt idx="2">
                  <c:v>5.00000000000001E-2</c:v>
                </c:pt>
                <c:pt idx="3">
                  <c:v>0.35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0701949128070101E-2"/>
          <c:y val="0.79346640093591003"/>
          <c:w val="0.83328769168894301"/>
          <c:h val="0.205033204271008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TEM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1"/>
              <c:layout>
                <c:manualLayout>
                  <c:x val="-5.5991908828555099E-2"/>
                  <c:y val="-0.106378398299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971882202573701E-2"/>
                  <c:y val="-0.1232223374208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Observation</c:v>
                </c:pt>
                <c:pt idx="1">
                  <c:v>Stakeholder Perceptions</c:v>
                </c:pt>
                <c:pt idx="2">
                  <c:v>Content Knowledge</c:v>
                </c:pt>
                <c:pt idx="3">
                  <c:v>Student Growth</c:v>
                </c:pt>
                <c:pt idx="4">
                  <c:v>Student Achievement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5.00000000000001E-2</c:v>
                </c:pt>
                <c:pt idx="2">
                  <c:v>5.00000000000001E-2</c:v>
                </c:pt>
                <c:pt idx="3">
                  <c:v>0.35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0701949128070101E-2"/>
          <c:y val="0.79346640093590803"/>
          <c:w val="0.83328769168894301"/>
          <c:h val="0.205033204271008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TEM</c:v>
                </c:pt>
              </c:strCache>
            </c:strRef>
          </c:tx>
          <c:dPt>
            <c:idx val="0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dPt>
            <c:idx val="1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</c:spPr>
          </c:dPt>
          <c:dPt>
            <c:idx val="2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048242366275297E-2"/>
                  <c:y val="-8.96072104253735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858139571990502E-2"/>
                  <c:y val="-9.98186996503957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Observation</c:v>
                </c:pt>
                <c:pt idx="1">
                  <c:v>Stakeholder Perceptions</c:v>
                </c:pt>
                <c:pt idx="2">
                  <c:v>Content Knowledge</c:v>
                </c:pt>
                <c:pt idx="3">
                  <c:v>Student Growth</c:v>
                </c:pt>
                <c:pt idx="4">
                  <c:v>Student Achievement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5.00000000000001E-2</c:v>
                </c:pt>
                <c:pt idx="2">
                  <c:v>5.00000000000001E-2</c:v>
                </c:pt>
                <c:pt idx="3">
                  <c:v>0.35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0701949128070101E-2"/>
          <c:y val="0.79346640093590803"/>
          <c:w val="0.83328769168894301"/>
          <c:h val="0.20503320427100899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2011-12 TEM Profile Distribution</a:t>
            </a:r>
          </a:p>
        </c:rich>
      </c:tx>
      <c:layout>
        <c:manualLayout>
          <c:xMode val="edge"/>
          <c:yMode val="edge"/>
          <c:x val="0.18572222222222201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3.8469093207166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Sheet1!$A$1:$A$5</c:f>
              <c:strCache>
                <c:ptCount val="5"/>
                <c:pt idx="0">
                  <c:v>TEM 1</c:v>
                </c:pt>
                <c:pt idx="1">
                  <c:v>TEM 2</c:v>
                </c:pt>
                <c:pt idx="2">
                  <c:v>TEM 3</c:v>
                </c:pt>
                <c:pt idx="3">
                  <c:v>TEM 4</c:v>
                </c:pt>
                <c:pt idx="4">
                  <c:v>TEM 5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1.6799999999999999E-2</c:v>
                </c:pt>
                <c:pt idx="1">
                  <c:v>0.1915</c:v>
                </c:pt>
                <c:pt idx="2">
                  <c:v>0.39140000000000003</c:v>
                </c:pt>
                <c:pt idx="3">
                  <c:v>0.25190000000000001</c:v>
                </c:pt>
                <c:pt idx="4">
                  <c:v>0.14829999999999999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19712"/>
        <c:axId val="86437888"/>
      </c:barChart>
      <c:catAx>
        <c:axId val="8641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86437888"/>
        <c:crosses val="autoZero"/>
        <c:auto val="1"/>
        <c:lblAlgn val="ctr"/>
        <c:lblOffset val="100"/>
        <c:noMultiLvlLbl val="0"/>
      </c:catAx>
      <c:valAx>
        <c:axId val="864378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641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Distribution of Qualitative Scores by Tested/Non-Tested</a:t>
            </a:r>
            <a:r>
              <a:rPr lang="en-US" sz="2000" baseline="0" dirty="0"/>
              <a:t> Status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Non-Tested</c:v>
                </c:pt>
              </c:strCache>
            </c:strRef>
          </c:tx>
          <c:invertIfNegative val="0"/>
          <c:cat>
            <c:strRef>
              <c:f>Sheet1!$B$7:$I$7</c:f>
              <c:strCache>
                <c:ptCount val="8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</c:strCache>
            </c:strRef>
          </c:cat>
          <c:val>
            <c:numRef>
              <c:f>Sheet1!$B$8:$I$8</c:f>
              <c:numCache>
                <c:formatCode>0%</c:formatCode>
                <c:ptCount val="8"/>
                <c:pt idx="0">
                  <c:v>1.28529698149951E-2</c:v>
                </c:pt>
                <c:pt idx="1">
                  <c:v>4.0895813047711803E-2</c:v>
                </c:pt>
                <c:pt idx="2">
                  <c:v>9.54235637779942E-2</c:v>
                </c:pt>
                <c:pt idx="3">
                  <c:v>0.20934761441090599</c:v>
                </c:pt>
                <c:pt idx="4">
                  <c:v>0.26815968841285298</c:v>
                </c:pt>
                <c:pt idx="5">
                  <c:v>0.21772151898734199</c:v>
                </c:pt>
                <c:pt idx="6">
                  <c:v>0.120155793573515</c:v>
                </c:pt>
                <c:pt idx="7">
                  <c:v>3.5443037974683601E-2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Tested</c:v>
                </c:pt>
              </c:strCache>
            </c:strRef>
          </c:tx>
          <c:invertIfNegative val="0"/>
          <c:cat>
            <c:strRef>
              <c:f>Sheet1!$B$7:$I$7</c:f>
              <c:strCache>
                <c:ptCount val="8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</c:strCache>
            </c:strRef>
          </c:cat>
          <c:val>
            <c:numRef>
              <c:f>Sheet1!$B$9:$I$9</c:f>
              <c:numCache>
                <c:formatCode>0%</c:formatCode>
                <c:ptCount val="8"/>
                <c:pt idx="0">
                  <c:v>1.45631067961165E-2</c:v>
                </c:pt>
                <c:pt idx="1">
                  <c:v>2.9733009708737899E-2</c:v>
                </c:pt>
                <c:pt idx="2">
                  <c:v>9.5873786407767003E-2</c:v>
                </c:pt>
                <c:pt idx="3">
                  <c:v>0.23847087378640799</c:v>
                </c:pt>
                <c:pt idx="4">
                  <c:v>0.29004854368931998</c:v>
                </c:pt>
                <c:pt idx="5">
                  <c:v>0.23179611650485399</c:v>
                </c:pt>
                <c:pt idx="6">
                  <c:v>9.3446601941747504E-2</c:v>
                </c:pt>
                <c:pt idx="7">
                  <c:v>6.0679611650485401E-3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84096"/>
        <c:axId val="86485632"/>
      </c:barChart>
      <c:catAx>
        <c:axId val="8648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86485632"/>
        <c:crosses val="autoZero"/>
        <c:auto val="1"/>
        <c:lblAlgn val="ctr"/>
        <c:lblOffset val="100"/>
        <c:noMultiLvlLbl val="0"/>
      </c:catAx>
      <c:valAx>
        <c:axId val="86485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484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 Cs Tripod Survey Results - District Average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 Cs Chart Data'!$A$85</c:f>
              <c:strCache>
                <c:ptCount val="1"/>
                <c:pt idx="0">
                  <c:v>District 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 Cs Chart Data'!$B$84:$H$84</c:f>
              <c:strCache>
                <c:ptCount val="7"/>
                <c:pt idx="0">
                  <c:v>Challenge</c:v>
                </c:pt>
                <c:pt idx="1">
                  <c:v>Clarify</c:v>
                </c:pt>
                <c:pt idx="2">
                  <c:v>Care</c:v>
                </c:pt>
                <c:pt idx="3">
                  <c:v>Consolidate</c:v>
                </c:pt>
                <c:pt idx="4">
                  <c:v>Captivate</c:v>
                </c:pt>
                <c:pt idx="5">
                  <c:v>Confer</c:v>
                </c:pt>
                <c:pt idx="6">
                  <c:v>Control </c:v>
                </c:pt>
              </c:strCache>
            </c:strRef>
          </c:cat>
          <c:val>
            <c:numRef>
              <c:f>'7 Cs Chart Data'!$B$85:$H$85</c:f>
              <c:numCache>
                <c:formatCode>0%</c:formatCode>
                <c:ptCount val="7"/>
                <c:pt idx="0">
                  <c:v>0.71759200477415597</c:v>
                </c:pt>
                <c:pt idx="1">
                  <c:v>0.69484171914725401</c:v>
                </c:pt>
                <c:pt idx="2">
                  <c:v>0.668248635580311</c:v>
                </c:pt>
                <c:pt idx="3">
                  <c:v>0.67116985245492999</c:v>
                </c:pt>
                <c:pt idx="4">
                  <c:v>0.59472346158800804</c:v>
                </c:pt>
                <c:pt idx="5">
                  <c:v>0.54334905405306899</c:v>
                </c:pt>
                <c:pt idx="6">
                  <c:v>0.48267900063601499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76000"/>
        <c:axId val="86977536"/>
      </c:barChart>
      <c:catAx>
        <c:axId val="86976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6977536"/>
        <c:crosses val="autoZero"/>
        <c:auto val="1"/>
        <c:lblAlgn val="ctr"/>
        <c:lblOffset val="100"/>
        <c:noMultiLvlLbl val="0"/>
      </c:catAx>
      <c:valAx>
        <c:axId val="86977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in Agreement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869760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E2584-A2F6-AD4B-AEBC-FF41B4FA6F9E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F780C2-3524-E848-BB1D-0013A2126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0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E42F44-4ABA-854C-BA21-5DD8F8424594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129ABE-DA28-2E4E-8C1C-EBADD89FA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9ABE-DA28-2E4E-8C1C-EBADD89FA5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9ABE-DA28-2E4E-8C1C-EBADD89FA55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9ABE-DA28-2E4E-8C1C-EBADD89FA55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Growth Talking Points:</a:t>
            </a:r>
          </a:p>
          <a:p>
            <a:r>
              <a:rPr lang="en-US" dirty="0" smtClean="0"/>
              <a:t>&gt;Be</a:t>
            </a:r>
            <a:r>
              <a:rPr lang="en-US" baseline="0" dirty="0" smtClean="0"/>
              <a:t> sure to remind trainees of difference for tested vs. non-tested (i.e., school-level) data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9ABE-DA28-2E4E-8C1C-EBADD89FA55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581972"/>
            <a:ext cx="9144000" cy="52760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gear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4514" y="2196687"/>
            <a:ext cx="7998666" cy="442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7" y="2810162"/>
            <a:ext cx="7658943" cy="902953"/>
          </a:xfrm>
        </p:spPr>
        <p:txBody>
          <a:bodyPr anchor="t"/>
          <a:lstStyle>
            <a:lvl1pPr algn="l">
              <a:defRPr sz="3000" b="0" cap="all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9" descr="school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4512" y="363537"/>
            <a:ext cx="1585599" cy="57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teacher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59349" y="219002"/>
            <a:ext cx="1031733" cy="17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878730" y="5629494"/>
            <a:ext cx="7664450" cy="692497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MS Reference Sans Serif" charset="0"/>
              </a:rPr>
              <a:t>Spring 2011 Strategic Data Project Convening</a:t>
            </a:r>
          </a:p>
          <a:p>
            <a:pPr>
              <a:defRPr/>
            </a:pPr>
            <a:endParaRPr lang="en-US" sz="500" dirty="0" smtClean="0">
              <a:solidFill>
                <a:srgbClr val="FFFFFF"/>
              </a:solidFill>
              <a:latin typeface="MS Reference Sans Serif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FFFF"/>
                </a:solidFill>
                <a:latin typeface="MS Reference Sans Serif" charset="0"/>
              </a:rPr>
              <a:t>Dr. </a:t>
            </a:r>
            <a:r>
              <a:rPr lang="en-US" sz="1800" dirty="0" err="1" smtClean="0">
                <a:solidFill>
                  <a:srgbClr val="FFFFFF"/>
                </a:solidFill>
                <a:latin typeface="MS Reference Sans Serif" charset="0"/>
              </a:rPr>
              <a:t>Rorie</a:t>
            </a:r>
            <a:r>
              <a:rPr lang="en-US" sz="1800" dirty="0" smtClean="0">
                <a:solidFill>
                  <a:srgbClr val="FFFFFF"/>
                </a:solidFill>
                <a:latin typeface="MS Reference Sans Serif" charset="0"/>
              </a:rPr>
              <a:t> Harris and Jessica </a:t>
            </a:r>
            <a:r>
              <a:rPr lang="en-US" sz="1800" dirty="0" err="1" smtClean="0">
                <a:solidFill>
                  <a:srgbClr val="FFFFFF"/>
                </a:solidFill>
                <a:latin typeface="MS Reference Sans Serif" charset="0"/>
              </a:rPr>
              <a:t>Lotz</a:t>
            </a:r>
            <a:r>
              <a:rPr lang="en-US" sz="1800" dirty="0" smtClean="0">
                <a:solidFill>
                  <a:srgbClr val="FFFFFF"/>
                </a:solidFill>
                <a:latin typeface="MS Reference Sans Serif" charset="0"/>
              </a:rPr>
              <a:t>, Memphis City Schools</a:t>
            </a:r>
            <a:endParaRPr lang="en-US" sz="1200" dirty="0">
              <a:solidFill>
                <a:srgbClr val="FFFFFF"/>
              </a:solidFill>
              <a:latin typeface="MS Reference Sans Serif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DA49782-49D6-4F6C-883C-300AE0ABB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0F40-6C5B-495D-B2B4-CD474BA86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8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6368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581972"/>
            <a:ext cx="9144000" cy="52760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gear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4514" y="2196687"/>
            <a:ext cx="7998666" cy="442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7" y="2810162"/>
            <a:ext cx="7658943" cy="902953"/>
          </a:xfrm>
        </p:spPr>
        <p:txBody>
          <a:bodyPr anchor="t"/>
          <a:lstStyle>
            <a:lvl1pPr algn="l">
              <a:defRPr sz="30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3928498"/>
            <a:ext cx="7658942" cy="602034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9" descr="school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4512" y="363537"/>
            <a:ext cx="1585599" cy="57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teacher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59349" y="219002"/>
            <a:ext cx="1031733" cy="17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6368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581972"/>
            <a:ext cx="9144000" cy="52760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8" descr="gear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4514" y="2196687"/>
            <a:ext cx="7998666" cy="442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7" y="2810162"/>
            <a:ext cx="7658943" cy="902953"/>
          </a:xfrm>
        </p:spPr>
        <p:txBody>
          <a:bodyPr anchor="t"/>
          <a:lstStyle>
            <a:lvl1pPr algn="l">
              <a:defRPr sz="3000" b="0" cap="all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9" descr="schoolo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4512" y="363537"/>
            <a:ext cx="1585599" cy="57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teacher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59349" y="219002"/>
            <a:ext cx="1031733" cy="17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878730" y="5352495"/>
            <a:ext cx="7664450" cy="738664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MS Reference Sans Serif" charset="0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latin typeface="MS Reference Sans Serif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200" dirty="0" smtClean="0">
                <a:solidFill>
                  <a:srgbClr val="FFFFFF"/>
                </a:solidFill>
                <a:latin typeface="MS Reference Sans Serif" charset="0"/>
              </a:rPr>
              <a:t>July 19, 2011</a:t>
            </a:r>
            <a:endParaRPr lang="en-US" sz="1200" dirty="0">
              <a:solidFill>
                <a:srgbClr val="FFFFFF"/>
              </a:solidFill>
              <a:latin typeface="MS Reference Sans Serif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63680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512" y="1757363"/>
            <a:ext cx="7998667" cy="4632325"/>
          </a:xfrm>
          <a:prstGeom prst="rect">
            <a:avLst/>
          </a:prstGeom>
          <a:solidFill>
            <a:srgbClr val="ECEC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238" y="274638"/>
            <a:ext cx="7802562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1995602"/>
            <a:ext cx="7521779" cy="4262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9579" y="625808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kern="1200" baseline="0">
                <a:solidFill>
                  <a:schemeClr val="tx1">
                    <a:tint val="75000"/>
                  </a:schemeClr>
                </a:solidFill>
                <a:latin typeface="MS Reference Sans Serif"/>
                <a:cs typeface="MS Reference Sans Serif"/>
              </a:defRPr>
            </a:lvl1pPr>
          </a:lstStyle>
          <a:p>
            <a:fld id="{365F54CF-1F92-CE4A-B934-62AE858C2E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" descr="teacher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2166" y="274638"/>
            <a:ext cx="6175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foot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494" y="6540556"/>
            <a:ext cx="34988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8F9094"/>
          </a:solidFill>
          <a:latin typeface="MS Reference Sans Serif"/>
          <a:ea typeface="+mj-ea"/>
          <a:cs typeface="MS Reference Sans Serif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1pPr>
      <a:lvl2pPr marL="854075" indent="-279400" algn="l" defTabSz="457200" rtl="0" eaLnBrk="1" latinLnBrk="0" hangingPunct="1">
        <a:spcBef>
          <a:spcPct val="20000"/>
        </a:spcBef>
        <a:spcAft>
          <a:spcPts val="1200"/>
        </a:spcAft>
        <a:buClr>
          <a:srgbClr val="FF0000"/>
        </a:buClr>
        <a:buSzPct val="135000"/>
        <a:buFont typeface="Arial"/>
        <a:buChar char="•"/>
        <a:defRPr sz="24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2pPr>
      <a:lvl3pPr marL="1254125" indent="-400050" algn="l" defTabSz="457200" rtl="0" eaLnBrk="1" latinLnBrk="0" hangingPunct="1">
        <a:spcBef>
          <a:spcPct val="20000"/>
        </a:spcBef>
        <a:buFont typeface="Lucida Grande"/>
        <a:buChar char="—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512" y="1757363"/>
            <a:ext cx="7998667" cy="4632325"/>
          </a:xfrm>
          <a:prstGeom prst="rect">
            <a:avLst/>
          </a:prstGeom>
          <a:solidFill>
            <a:srgbClr val="ECEC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238" y="274638"/>
            <a:ext cx="6952855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1995602"/>
            <a:ext cx="7521779" cy="4262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9579" y="625808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kern="1200" baseline="0">
                <a:solidFill>
                  <a:schemeClr val="tx1">
                    <a:tint val="75000"/>
                  </a:schemeClr>
                </a:solidFill>
                <a:latin typeface="MS Reference Sans Serif"/>
                <a:cs typeface="MS Reference Sans Serif"/>
              </a:defRPr>
            </a:lvl1pPr>
          </a:lstStyle>
          <a:p>
            <a:fld id="{365F54CF-1F92-CE4A-B934-62AE858C2E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7" descr="teacher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2166" y="274638"/>
            <a:ext cx="6175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foot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494" y="6540556"/>
            <a:ext cx="34988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8F9094"/>
          </a:solidFill>
          <a:latin typeface="MS Reference Sans Serif"/>
          <a:ea typeface="+mj-ea"/>
          <a:cs typeface="MS Reference Sans Serif"/>
        </a:defRPr>
      </a:lvl1pPr>
    </p:titleStyle>
    <p:bodyStyle>
      <a:lvl1pPr marL="225425" indent="-225425" algn="l" defTabSz="4572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125000"/>
        <a:buFont typeface="Arial"/>
        <a:buChar char="•"/>
        <a:defRPr sz="24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1pPr>
      <a:lvl2pPr marL="574675" indent="-234950" algn="l" defTabSz="457200" rtl="0" eaLnBrk="1" latinLnBrk="0" hangingPunct="1">
        <a:spcBef>
          <a:spcPts val="0"/>
        </a:spcBef>
        <a:spcAft>
          <a:spcPts val="600"/>
        </a:spcAft>
        <a:buClr>
          <a:srgbClr val="535457"/>
        </a:buClr>
        <a:buSzPct val="135000"/>
        <a:buFont typeface="Lucida Grande"/>
        <a:buChar char="–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2pPr>
      <a:lvl3pPr marL="912813" indent="-1730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512" y="1757363"/>
            <a:ext cx="7998667" cy="4632325"/>
          </a:xfrm>
          <a:prstGeom prst="rect">
            <a:avLst/>
          </a:prstGeom>
          <a:solidFill>
            <a:srgbClr val="ECEC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238" y="274638"/>
            <a:ext cx="7802562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38" y="1995602"/>
            <a:ext cx="7521779" cy="42624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9579" y="6258083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kern="1200" baseline="0">
                <a:solidFill>
                  <a:schemeClr val="tx1">
                    <a:tint val="75000"/>
                  </a:schemeClr>
                </a:solidFill>
                <a:latin typeface="MS Reference Sans Serif"/>
                <a:cs typeface="MS Reference Sans Serif"/>
              </a:defRPr>
            </a:lvl1pPr>
          </a:lstStyle>
          <a:p>
            <a:fld id="{365F54CF-1F92-CE4A-B934-62AE858C2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7" descr="teacher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2166" y="274638"/>
            <a:ext cx="6175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foot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0494" y="6540556"/>
            <a:ext cx="34988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8F9094"/>
          </a:solidFill>
          <a:latin typeface="MS Reference Sans Serif"/>
          <a:ea typeface="+mj-ea"/>
          <a:cs typeface="MS Reference Sans Serif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1pPr>
      <a:lvl2pPr marL="854075" indent="-279400" algn="l" defTabSz="457200" rtl="0" eaLnBrk="1" latinLnBrk="0" hangingPunct="1">
        <a:spcBef>
          <a:spcPct val="20000"/>
        </a:spcBef>
        <a:spcAft>
          <a:spcPts val="1200"/>
        </a:spcAft>
        <a:buClr>
          <a:srgbClr val="FF0000"/>
        </a:buClr>
        <a:buSzPct val="135000"/>
        <a:buFont typeface="Arial"/>
        <a:buChar char="•"/>
        <a:defRPr sz="24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2pPr>
      <a:lvl3pPr marL="1254125" indent="-400050" algn="l" defTabSz="457200" rtl="0" eaLnBrk="1" latinLnBrk="0" hangingPunct="1">
        <a:spcBef>
          <a:spcPct val="20000"/>
        </a:spcBef>
        <a:buFont typeface="Lucida Grande"/>
        <a:buChar char="—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rgbClr val="535457"/>
          </a:solidFill>
          <a:latin typeface="MS Reference Sans Serif"/>
          <a:ea typeface="+mn-ea"/>
          <a:cs typeface="MS Reference Sans 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44538" y="3089564"/>
            <a:ext cx="7659687" cy="903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Reference Sans Serif" charset="0"/>
                <a:ea typeface="ＭＳ Ｐゴシック" charset="-128"/>
                <a:cs typeface="MS Reference Sans Serif"/>
              </a:rPr>
              <a:t>The Teacher Effectiveness Measure (TEM):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S Reference Sans Serif" charset="0"/>
              <a:ea typeface="ＭＳ Ｐゴシック" charset="-128"/>
              <a:cs typeface="MS Reference Sans Serif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Reference Sans Serif" charset="0"/>
                <a:ea typeface="ＭＳ Ｐゴシック" charset="-128"/>
                <a:cs typeface="MS Reference Sans Serif"/>
              </a:rPr>
              <a:t>An Overview and 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596569"/>
            <a:ext cx="9144000" cy="1261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60400" y="449943"/>
            <a:ext cx="642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F9094"/>
                </a:solidFill>
                <a:latin typeface="MS Reference Sans Serif"/>
                <a:cs typeface="MS Reference Sans Serif"/>
              </a:rPr>
              <a:t>The Teacher Effectiveness Measure: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i="1" dirty="0" smtClean="0">
                <a:solidFill>
                  <a:srgbClr val="FF0000"/>
                </a:solidFill>
                <a:latin typeface="MS Reference Sans Serif"/>
                <a:ea typeface="ＭＳ Ｐゴシック" charset="-128"/>
                <a:cs typeface="MS Reference Sans Serif"/>
              </a:rPr>
              <a:t>More Than an Evaluation</a:t>
            </a:r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idx="1"/>
          </p:nvPr>
        </p:nvGraphicFramePr>
        <p:xfrm>
          <a:off x="343912" y="2064327"/>
          <a:ext cx="4449761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55978" y="1925783"/>
            <a:ext cx="398720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</a:rPr>
              <a:t>The TEM System Is:</a:t>
            </a:r>
            <a:endParaRPr lang="en-US" sz="28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en-US" sz="1000" b="1" u="sng" dirty="0" smtClean="0">
              <a:solidFill>
                <a:prstClr val="black"/>
              </a:solidFill>
            </a:endParaRPr>
          </a:p>
          <a:p>
            <a:pPr algn="ctr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MS Reference Sans Serif" charset="0"/>
              </a:rPr>
              <a:t>A multi-measure evaluation tool</a:t>
            </a:r>
          </a:p>
          <a:p>
            <a:pPr algn="ctr">
              <a:buClr>
                <a:srgbClr val="FF0000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 algn="ctr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MS Reference Sans Serif" charset="0"/>
              </a:rPr>
              <a:t> A process for instructional leadership and management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buClr>
                <a:srgbClr val="FF0000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 algn="ctr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MS Reference Sans Serif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MS Reference Sans Serif" charset="0"/>
              </a:rPr>
              <a:t>A map for assigning teacher professional development and support resources</a:t>
            </a:r>
          </a:p>
          <a:p>
            <a:pPr>
              <a:buClr>
                <a:srgbClr val="FF0000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891314" y="1816100"/>
          <a:ext cx="4163786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300" y="1718353"/>
            <a:ext cx="45593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prstClr val="black"/>
                </a:solidFill>
              </a:rPr>
              <a:t>TEM Data Sources:</a:t>
            </a:r>
            <a:endParaRPr lang="en-US" sz="22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</a:pPr>
            <a:endParaRPr lang="en-US" sz="1000" b="1" u="sng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Observation (40%)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175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1750" dirty="0" smtClean="0">
                <a:solidFill>
                  <a:schemeClr val="bg1">
                    <a:lumMod val="50000"/>
                  </a:schemeClr>
                </a:solidFill>
                <a:latin typeface="MS Reference Sans Serif" charset="0"/>
                <a:cs typeface="ＭＳ Ｐゴシック" pitchFamily="-123" charset="-128"/>
              </a:rPr>
              <a:t> 605 trained, certified administrators conduct 4 – 6 observations for each teacher annually using the TEM rubric</a:t>
            </a:r>
          </a:p>
          <a:p>
            <a:pPr>
              <a:buClr>
                <a:srgbClr val="FF0000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Stakeholder Perceptions (5%)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1750" dirty="0" smtClean="0">
                <a:solidFill>
                  <a:prstClr val="black"/>
                </a:solidFill>
              </a:rPr>
              <a:t>– </a:t>
            </a:r>
            <a:r>
              <a:rPr lang="en-US" sz="1750" dirty="0" smtClean="0">
                <a:solidFill>
                  <a:schemeClr val="bg1">
                    <a:lumMod val="50000"/>
                  </a:schemeClr>
                </a:solidFill>
                <a:latin typeface="MS Reference Sans Serif" charset="0"/>
                <a:cs typeface="ＭＳ Ｐゴシック" pitchFamily="-123" charset="-128"/>
              </a:rPr>
              <a:t>All schools administer the TRIPOD student survey 2 times during the school year</a:t>
            </a:r>
          </a:p>
          <a:p>
            <a:pPr>
              <a:buClr>
                <a:srgbClr val="FF0000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Content Knowledge (5%)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– </a:t>
            </a:r>
            <a:r>
              <a:rPr lang="en-US" sz="1750" dirty="0" smtClean="0">
                <a:solidFill>
                  <a:schemeClr val="bg1">
                    <a:lumMod val="50000"/>
                  </a:schemeClr>
                </a:solidFill>
                <a:latin typeface="MS Reference Sans Serif" charset="0"/>
                <a:cs typeface="ＭＳ Ｐゴシック" pitchFamily="-123" charset="-128"/>
              </a:rPr>
              <a:t>Teachers select from a menu of options including completion of content-specific PD, port-folio of work, and observations by content specialists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660400" y="449943"/>
            <a:ext cx="642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F9094"/>
                </a:solidFill>
                <a:latin typeface="MS Reference Sans Serif"/>
                <a:cs typeface="MS Reference Sans Serif"/>
              </a:rPr>
              <a:t>Teacher Effectiveness Measure</a:t>
            </a:r>
            <a:endParaRPr lang="en-US" sz="2800" dirty="0" smtClean="0">
              <a:solidFill>
                <a:srgbClr val="8F9094"/>
              </a:solidFill>
              <a:latin typeface="MS Reference Sans Serif"/>
              <a:ea typeface="ＭＳ Ｐゴシック" charset="-128"/>
              <a:cs typeface="MS Reference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660400" y="449943"/>
            <a:ext cx="642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F9094"/>
                </a:solidFill>
                <a:latin typeface="MS Reference Sans Serif"/>
                <a:cs typeface="MS Reference Sans Serif"/>
              </a:rPr>
              <a:t>Teacher Effectiveness Measure</a:t>
            </a:r>
            <a:endParaRPr lang="en-US" sz="2800" dirty="0" smtClean="0">
              <a:solidFill>
                <a:srgbClr val="8F9094"/>
              </a:solidFill>
              <a:latin typeface="MS Reference Sans Serif"/>
              <a:ea typeface="ＭＳ Ｐゴシック" charset="-128"/>
              <a:cs typeface="MS Reference Sans Serif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54CF-1F92-CE4A-B934-62AE858C2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4605339" y="1949211"/>
          <a:ext cx="4449761" cy="430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0400" y="2307771"/>
            <a:ext cx="3944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prstClr val="black"/>
                </a:solidFill>
              </a:rPr>
              <a:t>TEM Data Sources: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Student Growth (35%) </a:t>
            </a:r>
            <a:r>
              <a:rPr lang="en-US" dirty="0" smtClean="0">
                <a:solidFill>
                  <a:prstClr val="black"/>
                </a:solidFill>
              </a:rPr>
              <a:t>– </a:t>
            </a:r>
            <a:r>
              <a:rPr lang="en-US" sz="1750" dirty="0" smtClean="0">
                <a:solidFill>
                  <a:schemeClr val="bg1">
                    <a:lumMod val="50000"/>
                  </a:schemeClr>
                </a:solidFill>
                <a:latin typeface="MS Reference Sans Serif" charset="0"/>
                <a:cs typeface="ＭＳ Ｐゴシック" pitchFamily="-123" charset="-128"/>
              </a:rPr>
              <a:t>The state of TN provides student growth scores (TVAAS) based on state standardized test results for individual teachers and schools</a:t>
            </a:r>
          </a:p>
          <a:p>
            <a:pPr>
              <a:buClr>
                <a:srgbClr val="FF0000"/>
              </a:buClr>
            </a:pPr>
            <a:endParaRPr lang="en-US" b="1" u="sng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Student Achievement (15%)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 </a:t>
            </a:r>
            <a:r>
              <a:rPr lang="en-US" sz="1750" dirty="0" smtClean="0">
                <a:solidFill>
                  <a:schemeClr val="bg1">
                    <a:lumMod val="50000"/>
                  </a:schemeClr>
                </a:solidFill>
                <a:latin typeface="MS Reference Sans Serif" charset="0"/>
                <a:cs typeface="ＭＳ Ｐゴシック" pitchFamily="-123" charset="-128"/>
              </a:rPr>
              <a:t>The state of TN provides a menu of options that teachers select from for other student-data based measures</a:t>
            </a:r>
          </a:p>
          <a:p>
            <a:pPr>
              <a:buClr>
                <a:srgbClr val="FF0000"/>
              </a:buClr>
            </a:pPr>
            <a:endParaRPr lang="en-US" sz="1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0F40-6C5B-495D-B2B4-CD474BA86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8F9094"/>
                </a:solidFill>
                <a:latin typeface="MS Reference Sans Serif"/>
                <a:cs typeface="MS Reference Sans Serif"/>
              </a:rPr>
              <a:t>Distribution of TEM Ratings and Raw Scores</a:t>
            </a:r>
            <a:endParaRPr lang="en-US" sz="2500" dirty="0">
              <a:solidFill>
                <a:srgbClr val="8F9094"/>
              </a:solidFill>
              <a:latin typeface="MS Reference Sans Serif"/>
              <a:ea typeface="ＭＳ Ｐゴシック" charset="-128"/>
              <a:cs typeface="MS Reference Sans Serif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0100" t="16262" r="17163" b="10932"/>
          <a:stretch/>
        </p:blipFill>
        <p:spPr bwMode="auto">
          <a:xfrm>
            <a:off x="5105400" y="1295400"/>
            <a:ext cx="3745230" cy="4912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188157"/>
              </p:ext>
            </p:extLst>
          </p:nvPr>
        </p:nvGraphicFramePr>
        <p:xfrm>
          <a:off x="228600" y="1524000"/>
          <a:ext cx="4429125" cy="468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0F40-6C5B-495D-B2B4-CD474BA86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8F9094"/>
                </a:solidFill>
                <a:latin typeface="MS Reference Sans Serif"/>
                <a:cs typeface="MS Reference Sans Serif"/>
              </a:rPr>
              <a:t>Distribution of Qualitative Data (Observations, Stakeholder Perceptions and Content Knowledge)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8F9094"/>
              </a:solidFill>
              <a:latin typeface="MS Reference Sans Serif"/>
              <a:ea typeface="ＭＳ Ｐゴシック" charset="-128"/>
              <a:cs typeface="MS Reference Sans Serif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50092"/>
              </p:ext>
            </p:extLst>
          </p:nvPr>
        </p:nvGraphicFramePr>
        <p:xfrm>
          <a:off x="1485900" y="1075848"/>
          <a:ext cx="6096000" cy="55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10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0F40-6C5B-495D-B2B4-CD474BA86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918" t="14469" r="7396" b="10932"/>
          <a:stretch/>
        </p:blipFill>
        <p:spPr bwMode="auto">
          <a:xfrm>
            <a:off x="597877" y="990600"/>
            <a:ext cx="5791200" cy="55626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41237" t="48232" r="51528" b="46302"/>
          <a:stretch/>
        </p:blipFill>
        <p:spPr bwMode="auto">
          <a:xfrm>
            <a:off x="6781800" y="3144202"/>
            <a:ext cx="1341120" cy="56959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7620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500" dirty="0" smtClean="0">
                <a:solidFill>
                  <a:srgbClr val="8F9094"/>
                </a:solidFill>
                <a:latin typeface="MS Reference Sans Serif"/>
                <a:cs typeface="MS Reference Sans Serif"/>
              </a:rPr>
              <a:t>TEM Qualitative and Quantitative Scores by Tested/Non-Tested Status</a:t>
            </a:r>
            <a:endParaRPr lang="en-US" sz="2500" dirty="0">
              <a:solidFill>
                <a:srgbClr val="8F9094"/>
              </a:solidFill>
              <a:latin typeface="MS Reference Sans Serif"/>
              <a:ea typeface="ＭＳ Ｐゴシック" charset="-128"/>
              <a:cs typeface="MS Reference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013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58537" y="292554"/>
          <a:ext cx="8626929" cy="627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0F40-6C5B-495D-B2B4-CD474BA86C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305</Words>
  <Application>Microsoft Office PowerPoint</Application>
  <PresentationFormat>On-screen Show (4:3)</PresentationFormat>
  <Paragraphs>64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 Regensburg</dc:creator>
  <cp:lastModifiedBy>Tonya Harris</cp:lastModifiedBy>
  <cp:revision>154</cp:revision>
  <dcterms:created xsi:type="dcterms:W3CDTF">2011-02-25T21:17:49Z</dcterms:created>
  <dcterms:modified xsi:type="dcterms:W3CDTF">2012-07-26T17:21:00Z</dcterms:modified>
</cp:coreProperties>
</file>