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handoutMasterIdLst>
    <p:handoutMasterId r:id="rId23"/>
  </p:handoutMasterIdLst>
  <p:sldIdLst>
    <p:sldId id="256" r:id="rId3"/>
    <p:sldId id="323" r:id="rId4"/>
    <p:sldId id="257" r:id="rId5"/>
    <p:sldId id="263" r:id="rId6"/>
    <p:sldId id="318" r:id="rId7"/>
    <p:sldId id="310" r:id="rId8"/>
    <p:sldId id="319" r:id="rId9"/>
    <p:sldId id="320" r:id="rId10"/>
    <p:sldId id="271" r:id="rId11"/>
    <p:sldId id="308" r:id="rId12"/>
    <p:sldId id="313" r:id="rId13"/>
    <p:sldId id="309" r:id="rId14"/>
    <p:sldId id="314" r:id="rId15"/>
    <p:sldId id="315" r:id="rId16"/>
    <p:sldId id="274" r:id="rId17"/>
    <p:sldId id="316" r:id="rId18"/>
    <p:sldId id="269" r:id="rId19"/>
    <p:sldId id="317" r:id="rId20"/>
    <p:sldId id="32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5C849D"/>
    <a:srgbClr val="BAD5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27" autoAdjust="0"/>
    <p:restoredTop sz="95377" autoAdjust="0"/>
  </p:normalViewPr>
  <p:slideViewPr>
    <p:cSldViewPr snapToGrid="0" snapToObjects="1">
      <p:cViewPr>
        <p:scale>
          <a:sx n="75" d="100"/>
          <a:sy n="75" d="100"/>
        </p:scale>
        <p:origin x="17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99CFB8-8AAB-A240-B541-42917D9F19BB}" type="datetimeFigureOut">
              <a:rPr lang="en-US" smtClean="0"/>
              <a:pPr/>
              <a:t>7/11/2014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B7A5E-FC3F-C44A-A340-AC06D930D301}" type="slidenum">
              <a:rPr lang="en-US" smtClean="0"/>
              <a:pPr/>
              <a:t>‹#›</a:t>
            </a:fld>
            <a:endParaRPr lang="en-US" dirty="0"/>
          </a:p>
        </p:txBody>
      </p:sp>
    </p:spTree>
    <p:extLst>
      <p:ext uri="{BB962C8B-B14F-4D97-AF65-F5344CB8AC3E}">
        <p14:creationId xmlns:p14="http://schemas.microsoft.com/office/powerpoint/2010/main" val="366100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629CC-D5A1-8E45-8FCF-480610A5FEC7}" type="datetimeFigureOut">
              <a:rPr lang="en-US" smtClean="0"/>
              <a:pPr/>
              <a:t>7/11/2014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2F400-93A2-F74C-97DF-3A42EB4BFB61}" type="slidenum">
              <a:rPr lang="en-US" smtClean="0"/>
              <a:pPr/>
              <a:t>‹#›</a:t>
            </a:fld>
            <a:endParaRPr lang="en-US" dirty="0"/>
          </a:p>
        </p:txBody>
      </p:sp>
    </p:spTree>
    <p:extLst>
      <p:ext uri="{BB962C8B-B14F-4D97-AF65-F5344CB8AC3E}">
        <p14:creationId xmlns:p14="http://schemas.microsoft.com/office/powerpoint/2010/main" val="42474091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a:t>
            </a:fld>
            <a:endParaRPr lang="en-US" dirty="0"/>
          </a:p>
        </p:txBody>
      </p:sp>
    </p:spTree>
    <p:extLst>
      <p:ext uri="{BB962C8B-B14F-4D97-AF65-F5344CB8AC3E}">
        <p14:creationId xmlns:p14="http://schemas.microsoft.com/office/powerpoint/2010/main" val="268775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10</a:t>
            </a:fld>
            <a:endParaRPr lang="en-US" dirty="0"/>
          </a:p>
        </p:txBody>
      </p:sp>
    </p:spTree>
    <p:extLst>
      <p:ext uri="{BB962C8B-B14F-4D97-AF65-F5344CB8AC3E}">
        <p14:creationId xmlns:p14="http://schemas.microsoft.com/office/powerpoint/2010/main" val="140301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And this is our poster girl, if you will, for that kind of academic success.</a:t>
            </a:r>
          </a:p>
          <a:p>
            <a:pPr>
              <a:buFont typeface="Arial" pitchFamily="34" charset="0"/>
              <a:buChar char="•"/>
            </a:pPr>
            <a:r>
              <a:rPr lang="en-US" dirty="0" smtClean="0"/>
              <a:t>Alejandra Ortega</a:t>
            </a:r>
            <a:r>
              <a:rPr lang="en-US" baseline="0" dirty="0" smtClean="0"/>
              <a:t> graduated in the spring from one of our magnet programs – the Barbara Jordan High School for Careers – and this amazing young woman alone attracted $700,000 in scholarship offers.</a:t>
            </a:r>
          </a:p>
          <a:p>
            <a:pPr>
              <a:buFont typeface="Arial" pitchFamily="34" charset="0"/>
              <a:buChar char="•"/>
            </a:pPr>
            <a:r>
              <a:rPr lang="en-US" baseline="0" dirty="0" smtClean="0"/>
              <a:t>She’s the first in her family to attend college, and she’s now in an honors program at the University of Texas.</a:t>
            </a:r>
          </a:p>
          <a:p>
            <a:pPr>
              <a:buFont typeface="Arial" pitchFamily="34" charset="0"/>
              <a:buChar char="•"/>
            </a:pPr>
            <a:r>
              <a:rPr lang="en-US" baseline="0" dirty="0" smtClean="0"/>
              <a:t>And the best news for us is that her career goal is to become an educator in HISD.</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11</a:t>
            </a:fld>
            <a:endParaRPr lang="en-US" dirty="0"/>
          </a:p>
        </p:txBody>
      </p:sp>
    </p:spTree>
    <p:extLst>
      <p:ext uri="{BB962C8B-B14F-4D97-AF65-F5344CB8AC3E}">
        <p14:creationId xmlns:p14="http://schemas.microsoft.com/office/powerpoint/2010/main" val="41882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12</a:t>
            </a:fld>
            <a:endParaRPr lang="en-US" dirty="0"/>
          </a:p>
        </p:txBody>
      </p:sp>
    </p:spTree>
    <p:extLst>
      <p:ext uri="{BB962C8B-B14F-4D97-AF65-F5344CB8AC3E}">
        <p14:creationId xmlns:p14="http://schemas.microsoft.com/office/powerpoint/2010/main" val="140301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And this is our poster girl, if you will, for that kind of academic success.</a:t>
            </a:r>
          </a:p>
          <a:p>
            <a:pPr>
              <a:buFont typeface="Arial" pitchFamily="34" charset="0"/>
              <a:buChar char="•"/>
            </a:pPr>
            <a:r>
              <a:rPr lang="en-US" dirty="0" smtClean="0"/>
              <a:t>Alejandra Ortega</a:t>
            </a:r>
            <a:r>
              <a:rPr lang="en-US" baseline="0" dirty="0" smtClean="0"/>
              <a:t> graduated in the spring from one of our magnet programs – the Barbara Jordan High School for Careers – and this amazing young woman alone attracted $700,000 in scholarship offers.</a:t>
            </a:r>
          </a:p>
          <a:p>
            <a:pPr>
              <a:buFont typeface="Arial" pitchFamily="34" charset="0"/>
              <a:buChar char="•"/>
            </a:pPr>
            <a:r>
              <a:rPr lang="en-US" baseline="0" dirty="0" smtClean="0"/>
              <a:t>She’s the first in her family to attend college, and she’s now in an honors program at the University of Texas.</a:t>
            </a:r>
          </a:p>
          <a:p>
            <a:pPr>
              <a:buFont typeface="Arial" pitchFamily="34" charset="0"/>
              <a:buChar char="•"/>
            </a:pPr>
            <a:r>
              <a:rPr lang="en-US" baseline="0" dirty="0" smtClean="0"/>
              <a:t>And the best news for us is that her career goal is to become an educator in HISD.</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13</a:t>
            </a:fld>
            <a:endParaRPr lang="en-US" dirty="0"/>
          </a:p>
        </p:txBody>
      </p:sp>
    </p:spTree>
    <p:extLst>
      <p:ext uri="{BB962C8B-B14F-4D97-AF65-F5344CB8AC3E}">
        <p14:creationId xmlns:p14="http://schemas.microsoft.com/office/powerpoint/2010/main" val="41882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And this is our poster girl, if you will, for that kind of academic success.</a:t>
            </a:r>
          </a:p>
          <a:p>
            <a:pPr>
              <a:buFont typeface="Arial" pitchFamily="34" charset="0"/>
              <a:buChar char="•"/>
            </a:pPr>
            <a:r>
              <a:rPr lang="en-US" dirty="0" smtClean="0"/>
              <a:t>Alejandra Ortega</a:t>
            </a:r>
            <a:r>
              <a:rPr lang="en-US" baseline="0" dirty="0" smtClean="0"/>
              <a:t> graduated in the spring from one of our magnet programs – the Barbara Jordan High School for Careers – and this amazing young woman alone attracted $700,000 in scholarship offers.</a:t>
            </a:r>
          </a:p>
          <a:p>
            <a:pPr>
              <a:buFont typeface="Arial" pitchFamily="34" charset="0"/>
              <a:buChar char="•"/>
            </a:pPr>
            <a:r>
              <a:rPr lang="en-US" baseline="0" dirty="0" smtClean="0"/>
              <a:t>She’s the first in her family to attend college, and she’s now in an honors program at the University of Texas.</a:t>
            </a:r>
          </a:p>
          <a:p>
            <a:pPr>
              <a:buFont typeface="Arial" pitchFamily="34" charset="0"/>
              <a:buChar char="•"/>
            </a:pPr>
            <a:r>
              <a:rPr lang="en-US" baseline="0" dirty="0" smtClean="0"/>
              <a:t>And the best news for us is that her career goal is to become an educator in HISD.</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14</a:t>
            </a:fld>
            <a:endParaRPr lang="en-US" dirty="0"/>
          </a:p>
        </p:txBody>
      </p:sp>
    </p:spTree>
    <p:extLst>
      <p:ext uri="{BB962C8B-B14F-4D97-AF65-F5344CB8AC3E}">
        <p14:creationId xmlns:p14="http://schemas.microsoft.com/office/powerpoint/2010/main" val="41882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And this is our poster girl, if you will, for that kind of academic success.</a:t>
            </a:r>
          </a:p>
          <a:p>
            <a:pPr>
              <a:buFont typeface="Arial" pitchFamily="34" charset="0"/>
              <a:buChar char="•"/>
            </a:pPr>
            <a:r>
              <a:rPr lang="en-US" dirty="0" smtClean="0"/>
              <a:t>Alejandra Ortega</a:t>
            </a:r>
            <a:r>
              <a:rPr lang="en-US" baseline="0" dirty="0" smtClean="0"/>
              <a:t> graduated in the spring from one of our magnet programs – the Barbara Jordan High School for Careers – and this amazing young woman alone attracted $700,000 in scholarship offers.</a:t>
            </a:r>
          </a:p>
          <a:p>
            <a:pPr>
              <a:buFont typeface="Arial" pitchFamily="34" charset="0"/>
              <a:buChar char="•"/>
            </a:pPr>
            <a:r>
              <a:rPr lang="en-US" baseline="0" dirty="0" smtClean="0"/>
              <a:t>She’s the first in her family to attend college, and she’s now in an honors program at the University of Texas.</a:t>
            </a:r>
          </a:p>
          <a:p>
            <a:pPr>
              <a:buFont typeface="Arial" pitchFamily="34" charset="0"/>
              <a:buChar char="•"/>
            </a:pPr>
            <a:r>
              <a:rPr lang="en-US" baseline="0" dirty="0" smtClean="0"/>
              <a:t>And the best news for us is that her career goal is to become an educator in HISD.</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15</a:t>
            </a:fld>
            <a:endParaRPr lang="en-US" dirty="0"/>
          </a:p>
        </p:txBody>
      </p:sp>
    </p:spTree>
    <p:extLst>
      <p:ext uri="{BB962C8B-B14F-4D97-AF65-F5344CB8AC3E}">
        <p14:creationId xmlns:p14="http://schemas.microsoft.com/office/powerpoint/2010/main" val="41882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And this is our poster girl, if you will, for that kind of academic success.</a:t>
            </a:r>
          </a:p>
          <a:p>
            <a:pPr>
              <a:buFont typeface="Arial" pitchFamily="34" charset="0"/>
              <a:buChar char="•"/>
            </a:pPr>
            <a:r>
              <a:rPr lang="en-US" dirty="0" smtClean="0"/>
              <a:t>Alejandra Ortega</a:t>
            </a:r>
            <a:r>
              <a:rPr lang="en-US" baseline="0" dirty="0" smtClean="0"/>
              <a:t> graduated in the spring from one of our magnet programs – the Barbara Jordan High School for Careers – and this amazing young woman alone attracted $700,000 in scholarship offers.</a:t>
            </a:r>
          </a:p>
          <a:p>
            <a:pPr>
              <a:buFont typeface="Arial" pitchFamily="34" charset="0"/>
              <a:buChar char="•"/>
            </a:pPr>
            <a:r>
              <a:rPr lang="en-US" baseline="0" dirty="0" smtClean="0"/>
              <a:t>She’s the first in her family to attend college, and she’s now in an honors program at the University of Texas.</a:t>
            </a:r>
          </a:p>
          <a:p>
            <a:pPr>
              <a:buFont typeface="Arial" pitchFamily="34" charset="0"/>
              <a:buChar char="•"/>
            </a:pPr>
            <a:r>
              <a:rPr lang="en-US" baseline="0" dirty="0" smtClean="0"/>
              <a:t>And the best news for us is that her career goal is to become an educator in HISD.</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16</a:t>
            </a:fld>
            <a:endParaRPr lang="en-US" dirty="0"/>
          </a:p>
        </p:txBody>
      </p:sp>
    </p:spTree>
    <p:extLst>
      <p:ext uri="{BB962C8B-B14F-4D97-AF65-F5344CB8AC3E}">
        <p14:creationId xmlns:p14="http://schemas.microsoft.com/office/powerpoint/2010/main" val="41882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Hand-in-hand with a</a:t>
            </a:r>
            <a:r>
              <a:rPr lang="en-US" baseline="0" dirty="0" smtClean="0"/>
              <a:t> reduction in the dropout rate is an increase in the number of our students who are graduating – now more than three-quarters of them are earning a diploma.</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17</a:t>
            </a:fld>
            <a:endParaRPr lang="en-US" dirty="0"/>
          </a:p>
        </p:txBody>
      </p:sp>
    </p:spTree>
    <p:extLst>
      <p:ext uri="{BB962C8B-B14F-4D97-AF65-F5344CB8AC3E}">
        <p14:creationId xmlns:p14="http://schemas.microsoft.com/office/powerpoint/2010/main" val="346056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Hand-in-hand with a</a:t>
            </a:r>
            <a:r>
              <a:rPr lang="en-US" baseline="0" dirty="0" smtClean="0"/>
              <a:t> reduction in the dropout rate is an increase in the number of our students who are graduating – now more than three-quarters of them are earning a diploma.</a:t>
            </a:r>
            <a:endParaRPr lang="en-US" dirty="0" smtClean="0"/>
          </a:p>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18</a:t>
            </a:fld>
            <a:endParaRPr lang="en-US" dirty="0"/>
          </a:p>
        </p:txBody>
      </p:sp>
    </p:spTree>
    <p:extLst>
      <p:ext uri="{BB962C8B-B14F-4D97-AF65-F5344CB8AC3E}">
        <p14:creationId xmlns:p14="http://schemas.microsoft.com/office/powerpoint/2010/main" val="346056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19</a:t>
            </a:fld>
            <a:endParaRPr lang="en-US" dirty="0"/>
          </a:p>
        </p:txBody>
      </p:sp>
    </p:spTree>
    <p:extLst>
      <p:ext uri="{BB962C8B-B14F-4D97-AF65-F5344CB8AC3E}">
        <p14:creationId xmlns:p14="http://schemas.microsoft.com/office/powerpoint/2010/main" val="95812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8775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3</a:t>
            </a:fld>
            <a:endParaRPr lang="en-US" dirty="0"/>
          </a:p>
        </p:txBody>
      </p:sp>
    </p:spTree>
    <p:extLst>
      <p:ext uri="{BB962C8B-B14F-4D97-AF65-F5344CB8AC3E}">
        <p14:creationId xmlns:p14="http://schemas.microsoft.com/office/powerpoint/2010/main" val="9581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4</a:t>
            </a:fld>
            <a:endParaRPr lang="en-US" dirty="0"/>
          </a:p>
        </p:txBody>
      </p:sp>
    </p:spTree>
    <p:extLst>
      <p:ext uri="{BB962C8B-B14F-4D97-AF65-F5344CB8AC3E}">
        <p14:creationId xmlns:p14="http://schemas.microsoft.com/office/powerpoint/2010/main" val="313185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5</a:t>
            </a:fld>
            <a:endParaRPr lang="en-US" dirty="0"/>
          </a:p>
        </p:txBody>
      </p:sp>
    </p:spTree>
    <p:extLst>
      <p:ext uri="{BB962C8B-B14F-4D97-AF65-F5344CB8AC3E}">
        <p14:creationId xmlns:p14="http://schemas.microsoft.com/office/powerpoint/2010/main" val="14286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6</a:t>
            </a:fld>
            <a:endParaRPr lang="en-US" dirty="0"/>
          </a:p>
        </p:txBody>
      </p:sp>
    </p:spTree>
    <p:extLst>
      <p:ext uri="{BB962C8B-B14F-4D97-AF65-F5344CB8AC3E}">
        <p14:creationId xmlns:p14="http://schemas.microsoft.com/office/powerpoint/2010/main" val="14286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7</a:t>
            </a:fld>
            <a:endParaRPr lang="en-US" dirty="0"/>
          </a:p>
        </p:txBody>
      </p:sp>
    </p:spTree>
    <p:extLst>
      <p:ext uri="{BB962C8B-B14F-4D97-AF65-F5344CB8AC3E}">
        <p14:creationId xmlns:p14="http://schemas.microsoft.com/office/powerpoint/2010/main" val="14286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8</a:t>
            </a:fld>
            <a:endParaRPr lang="en-US" dirty="0"/>
          </a:p>
        </p:txBody>
      </p:sp>
    </p:spTree>
    <p:extLst>
      <p:ext uri="{BB962C8B-B14F-4D97-AF65-F5344CB8AC3E}">
        <p14:creationId xmlns:p14="http://schemas.microsoft.com/office/powerpoint/2010/main" val="14286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2F400-93A2-F74C-97DF-3A42EB4BFB61}" type="slidenum">
              <a:rPr lang="en-US" smtClean="0"/>
              <a:pPr/>
              <a:t>9</a:t>
            </a:fld>
            <a:endParaRPr lang="en-US" dirty="0"/>
          </a:p>
        </p:txBody>
      </p:sp>
    </p:spTree>
    <p:extLst>
      <p:ext uri="{BB962C8B-B14F-4D97-AF65-F5344CB8AC3E}">
        <p14:creationId xmlns:p14="http://schemas.microsoft.com/office/powerpoint/2010/main" val="140301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36038"/>
            <a:ext cx="2133600" cy="365125"/>
          </a:xfrm>
          <a:prstGeom prst="rect">
            <a:avLst/>
          </a:prstGeom>
        </p:spPr>
        <p:txBody>
          <a:bodyPr/>
          <a:lstStyle/>
          <a:p>
            <a:fld id="{8B2D74F0-29CF-0243-B14E-DC3E14A294B3}"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2527136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36038"/>
            <a:ext cx="2133600" cy="365125"/>
          </a:xfrm>
          <a:prstGeom prst="rect">
            <a:avLst/>
          </a:prstGeom>
        </p:spPr>
        <p:txBody>
          <a:bodyPr/>
          <a:lstStyle/>
          <a:p>
            <a:fld id="{EEFBC9E8-DAA2-994F-99C4-DF1A94299484}"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1823350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36038"/>
            <a:ext cx="2133600" cy="365125"/>
          </a:xfrm>
          <a:prstGeom prst="rect">
            <a:avLst/>
          </a:prstGeom>
        </p:spPr>
        <p:txBody>
          <a:bodyPr/>
          <a:lstStyle/>
          <a:p>
            <a:fld id="{54819B71-08B3-B04C-9D38-1165212F24D1}"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1271016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70CBE-3732-4346-8BD3-B169328D611C}"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2188946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5255-25C2-3B47-8C20-C8F46354563C}"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2122623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396E5-ADFB-B946-A453-6E67353B98D1}"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2921028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BD46A1-04C3-474D-AC41-3ED1D098B8BC}" type="datetime1">
              <a:rPr lang="en-US" smtClean="0"/>
              <a:pPr/>
              <a:t>7/11/2014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3184079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7E073-0809-B243-ADF6-B0C0BAB7B4E4}" type="datetime1">
              <a:rPr lang="en-US" smtClean="0"/>
              <a:pPr/>
              <a:t>7/11/2014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1785931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B9B8B-3B28-B14D-B9C3-6B0F0C73B882}" type="datetime1">
              <a:rPr lang="en-US" smtClean="0"/>
              <a:pPr/>
              <a:t>7/11/2014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330275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799CC-9984-3F4A-ACF5-05F678B944C9}" type="datetime1">
              <a:rPr lang="en-US" smtClean="0"/>
              <a:pPr/>
              <a:t>7/11/2014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311775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68FC1-8F59-384A-843D-1904CE37E8A0}" type="datetime1">
              <a:rPr lang="en-US" smtClean="0"/>
              <a:pPr/>
              <a:t>7/11/2014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1127485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36038"/>
            <a:ext cx="2133600" cy="365125"/>
          </a:xfrm>
          <a:prstGeom prst="rect">
            <a:avLst/>
          </a:prstGeom>
        </p:spPr>
        <p:txBody>
          <a:bodyPr/>
          <a:lstStyle/>
          <a:p>
            <a:fld id="{5FC0AA52-AE01-F047-9ADB-AA7E001C957F}"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1463953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5DADE-541D-694C-954A-84135DAA9152}" type="datetime1">
              <a:rPr lang="en-US" smtClean="0"/>
              <a:pPr/>
              <a:t>7/11/2014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1654274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B521C-4C6D-A14C-9C2F-E98789202A30}"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3450269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6BE0A-2853-F846-982C-9CDA33FEC406}"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1314942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236038"/>
            <a:ext cx="2133600" cy="365125"/>
          </a:xfrm>
          <a:prstGeom prst="rect">
            <a:avLst/>
          </a:prstGeom>
        </p:spPr>
        <p:txBody>
          <a:bodyPr/>
          <a:lstStyle/>
          <a:p>
            <a:fld id="{75EF1424-2C3F-C64B-963B-F5A8AE825570}" type="datetime1">
              <a:rPr lang="en-US" smtClean="0"/>
              <a:pPr/>
              <a:t>7/11/2014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33085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36038"/>
            <a:ext cx="2133600" cy="365125"/>
          </a:xfrm>
          <a:prstGeom prst="rect">
            <a:avLst/>
          </a:prstGeom>
        </p:spPr>
        <p:txBody>
          <a:bodyPr/>
          <a:lstStyle/>
          <a:p>
            <a:fld id="{705E4C4F-1BB1-7F4F-96C6-A1110E325C93}" type="datetime1">
              <a:rPr lang="en-US" smtClean="0"/>
              <a:pPr/>
              <a:t>7/11/2014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1372957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36038"/>
            <a:ext cx="2133600" cy="365125"/>
          </a:xfrm>
          <a:prstGeom prst="rect">
            <a:avLst/>
          </a:prstGeom>
        </p:spPr>
        <p:txBody>
          <a:bodyPr/>
          <a:lstStyle/>
          <a:p>
            <a:fld id="{570EF2D5-BFB5-404A-B72E-ECD9B9FE65F4}" type="datetime1">
              <a:rPr lang="en-US" smtClean="0"/>
              <a:pPr/>
              <a:t>7/11/2014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3604863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36038"/>
            <a:ext cx="2133600" cy="365125"/>
          </a:xfrm>
          <a:prstGeom prst="rect">
            <a:avLst/>
          </a:prstGeom>
        </p:spPr>
        <p:txBody>
          <a:bodyPr/>
          <a:lstStyle/>
          <a:p>
            <a:fld id="{9DF65E93-77EF-7B4B-BCA1-A78EE1C6DCFF}" type="datetime1">
              <a:rPr lang="en-US" smtClean="0"/>
              <a:pPr/>
              <a:t>7/11/2014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4024449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36038"/>
            <a:ext cx="2133600" cy="365125"/>
          </a:xfrm>
          <a:prstGeom prst="rect">
            <a:avLst/>
          </a:prstGeom>
        </p:spPr>
        <p:txBody>
          <a:bodyPr/>
          <a:lstStyle/>
          <a:p>
            <a:fld id="{1385387B-7D82-C847-8096-6F21884EE984}" type="datetime1">
              <a:rPr lang="en-US" smtClean="0"/>
              <a:pPr/>
              <a:t>7/11/2014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939931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36038"/>
            <a:ext cx="2133600" cy="365125"/>
          </a:xfrm>
          <a:prstGeom prst="rect">
            <a:avLst/>
          </a:prstGeom>
        </p:spPr>
        <p:txBody>
          <a:bodyPr/>
          <a:lstStyle/>
          <a:p>
            <a:fld id="{7AE2C8FA-6B03-AF4B-8591-5858CA49CFB0}" type="datetime1">
              <a:rPr lang="en-US" smtClean="0"/>
              <a:pPr/>
              <a:t>7/11/2014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654062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36038"/>
            <a:ext cx="2133600" cy="365125"/>
          </a:xfrm>
          <a:prstGeom prst="rect">
            <a:avLst/>
          </a:prstGeom>
        </p:spPr>
        <p:txBody>
          <a:bodyPr/>
          <a:lstStyle/>
          <a:p>
            <a:fld id="{65218763-9732-5B42-9B01-E35432FD90CD}" type="datetime1">
              <a:rPr lang="en-US" smtClean="0"/>
              <a:pPr/>
              <a:t>7/11/2014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91935F-6566-5044-B30F-5CCCD8FAC145}" type="slidenum">
              <a:rPr lang="en-US" smtClean="0"/>
              <a:pPr/>
              <a:t>‹#›</a:t>
            </a:fld>
            <a:endParaRPr lang="en-US" dirty="0"/>
          </a:p>
        </p:txBody>
      </p:sp>
    </p:spTree>
    <p:extLst>
      <p:ext uri="{BB962C8B-B14F-4D97-AF65-F5344CB8AC3E}">
        <p14:creationId xmlns:p14="http://schemas.microsoft.com/office/powerpoint/2010/main" val="70512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blue.png"/>
          <p:cNvPicPr>
            <a:picLocks noChangeAspect="1"/>
          </p:cNvPicPr>
          <p:nvPr userDrawn="1"/>
        </p:nvPicPr>
        <p:blipFill rotWithShape="1">
          <a:blip r:embed="rId13">
            <a:extLst>
              <a:ext uri="{28A0092B-C50C-407E-A947-70E740481C1C}">
                <a14:useLocalDpi xmlns:a14="http://schemas.microsoft.com/office/drawing/2010/main" val="0"/>
              </a:ext>
            </a:extLst>
          </a:blip>
          <a:srcRect l="2661"/>
          <a:stretch/>
        </p:blipFill>
        <p:spPr>
          <a:xfrm>
            <a:off x="0" y="6209302"/>
            <a:ext cx="8900694" cy="405859"/>
          </a:xfrm>
          <a:prstGeom prst="rect">
            <a:avLst/>
          </a:prstGeom>
        </p:spPr>
      </p:pic>
      <p:sp>
        <p:nvSpPr>
          <p:cNvPr id="5" name="Footer Placeholder 4"/>
          <p:cNvSpPr>
            <a:spLocks noGrp="1"/>
          </p:cNvSpPr>
          <p:nvPr>
            <p:ph type="ftr" sz="quarter" idx="3"/>
          </p:nvPr>
        </p:nvSpPr>
        <p:spPr>
          <a:xfrm>
            <a:off x="457200" y="6195934"/>
            <a:ext cx="2895600" cy="365125"/>
          </a:xfrm>
          <a:prstGeom prst="rect">
            <a:avLst/>
          </a:prstGeom>
        </p:spPr>
        <p:txBody>
          <a:bodyPr vert="horz" lIns="91440" tIns="45720" rIns="91440" bIns="45720" rtlCol="0" anchor="ctr"/>
          <a:lstStyle>
            <a:lvl1pPr algn="l">
              <a:defRPr sz="1600">
                <a:solidFill>
                  <a:srgbClr val="FFFFFF"/>
                </a:solidFill>
                <a:latin typeface="Century Gothic"/>
                <a:cs typeface="Century Gothic"/>
              </a:defRPr>
            </a:lvl1pPr>
          </a:lstStyle>
          <a:p>
            <a:endParaRPr lang="en-US" dirty="0"/>
          </a:p>
        </p:txBody>
      </p:sp>
      <p:sp>
        <p:nvSpPr>
          <p:cNvPr id="6" name="Slide Number Placeholder 5"/>
          <p:cNvSpPr>
            <a:spLocks noGrp="1"/>
          </p:cNvSpPr>
          <p:nvPr>
            <p:ph type="sldNum" sz="quarter" idx="4"/>
          </p:nvPr>
        </p:nvSpPr>
        <p:spPr>
          <a:xfrm>
            <a:off x="6553200" y="6195934"/>
            <a:ext cx="2133600" cy="365125"/>
          </a:xfrm>
          <a:prstGeom prst="rect">
            <a:avLst/>
          </a:prstGeom>
        </p:spPr>
        <p:txBody>
          <a:bodyPr vert="horz" lIns="91440" tIns="45720" rIns="91440" bIns="45720" rtlCol="0" anchor="ctr"/>
          <a:lstStyle>
            <a:lvl1pPr algn="r">
              <a:defRPr sz="1400">
                <a:solidFill>
                  <a:srgbClr val="FFFFFF"/>
                </a:solidFill>
                <a:latin typeface="Century Gothic"/>
                <a:cs typeface="Century Gothic"/>
              </a:defRPr>
            </a:lvl1pPr>
          </a:lstStyle>
          <a:p>
            <a:fld id="{3491935F-6566-5044-B30F-5CCCD8FAC145}" type="slidenum">
              <a:rPr lang="en-US" smtClean="0"/>
              <a:pPr/>
              <a:t>‹#›</a:t>
            </a:fld>
            <a:endParaRPr lang="en-US" dirty="0"/>
          </a:p>
        </p:txBody>
      </p:sp>
      <p:cxnSp>
        <p:nvCxnSpPr>
          <p:cNvPr id="9" name="Straight Connector 8"/>
          <p:cNvCxnSpPr/>
          <p:nvPr userDrawn="1"/>
        </p:nvCxnSpPr>
        <p:spPr>
          <a:xfrm>
            <a:off x="0" y="1310105"/>
            <a:ext cx="86868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4039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381C3-574D-DF48-874C-6D7C6A0B0431}" type="datetime1">
              <a:rPr lang="en-US" smtClean="0"/>
              <a:pPr/>
              <a:t>7/11/2014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CA681-060F-604F-B3A9-098BD55AADFF}" type="slidenum">
              <a:rPr lang="en-US" smtClean="0"/>
              <a:pPr/>
              <a:t>‹#›</a:t>
            </a:fld>
            <a:endParaRPr lang="en-US" dirty="0"/>
          </a:p>
        </p:txBody>
      </p:sp>
    </p:spTree>
    <p:extLst>
      <p:ext uri="{BB962C8B-B14F-4D97-AF65-F5344CB8AC3E}">
        <p14:creationId xmlns:p14="http://schemas.microsoft.com/office/powerpoint/2010/main" val="4102692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finish+line&amp;source=images&amp;cd=&amp;cad=rja&amp;uact=8&amp;docid=vAg25rnNcx9BPM&amp;tbnid=SgWCIKcyC5JlhM:&amp;ved=0CAUQjRw&amp;url=http://www.wantist.com/products/finish-line-doormat&amp;ei=3om5U9_MA-zKsQTt6IDwCg&amp;bvm=bv.70138588,d.cWc&amp;psig=AFQjCNFiWfkSrQRggYZ8y8VhIzzvd9-S2Q&amp;ust=140475452494236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sandbox&amp;source=images&amp;cd=&amp;cad=rja&amp;uact=8&amp;docid=S31wu19z7siLfM&amp;tbnid=DWtOlj2NWBUnZM:&amp;ved=0CAUQjRw&amp;url=http://www.markramseymedia.com/2011/03/what-business-is-radio-in/&amp;ei=hJu5U4_EDYjNsQTlvYGwCQ&amp;bvm=bv.70138588,d.cWc&amp;psig=AFQjCNF1MADKooRIZLvEvP2J2CDK5Aa5Nw&amp;ust=1404759229305574" TargetMode="Externa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no+throwing+sand&amp;source=images&amp;cd=&amp;cad=rja&amp;uact=8&amp;docid=dfdyRJlaZoj5YM&amp;tbnid=UBQoLX7UyTLO3M:&amp;ved=0CAUQjRw&amp;url=http://www.linkedin.com/today/post/article/20131126160701-96653-throwing-sand-in-apple-s-eye&amp;ei=77i5U4-nLeK_sQTO4YGACw&amp;bvm=bv.70138588,d.cWc&amp;psig=AFQjCNEGUCnHfDJH2WTKJV1_p2bRb-e-Hw&amp;ust=140476681656916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www.google.com/url?sa=i&amp;rct=j&amp;q=invites&amp;source=images&amp;cd=&amp;cad=rja&amp;uact=8&amp;docid=RZogAueZ9Kt3qM&amp;tbnid=DQANOmVe5wSDYM:&amp;ved=0CAUQjRw&amp;url=https://forums.oneplus.net/threads/invites-for-our-early-supporters.13191/page-537&amp;ei=Oby5U-XqK6y1sAS7toDgDQ&amp;bvm=bv.70138588,d.cWc&amp;psig=AFQjCNHrFfuL4Juf_5-QqMcJ1NQrT-e7wA&amp;ust=140476767050081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magic+beans&amp;source=images&amp;cd=&amp;cad=rja&amp;uact=8&amp;docid=fIYVKTrCKwp5ZM&amp;tbnid=9qtVf2D6tKd2iM:&amp;ved=0CAUQjRw&amp;url=http://www.suesnutritionbuzz.com/2013/06/27/tap-into-the-power-of-magic-beans/&amp;ei=_365U_aBD-HLsAT3qoJQ&amp;bvm=bv.70138588,d.cWc&amp;psig=AFQjCNGBWIsSnx3lX3ZZXaBMuzvfqVjlWA&amp;ust=14047518798959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magic+beans&amp;source=images&amp;cd=&amp;cad=rja&amp;uact=8&amp;docid=fIYVKTrCKwp5ZM&amp;tbnid=9qtVf2D6tKd2iM:&amp;ved=0CAUQjRw&amp;url=http://www.suesnutritionbuzz.com/2013/06/27/tap-into-the-power-of-magic-beans/&amp;ei=_365U_aBD-HLsAT3qoJQ&amp;bvm=bv.70138588,d.cWc&amp;psig=AFQjCNGBWIsSnx3lX3ZZXaBMuzvfqVjlWA&amp;ust=140475187989598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url?sa=i&amp;rct=j&amp;q=beanstalk&amp;source=images&amp;cd=&amp;cad=rja&amp;uact=8&amp;docid=KUGTeV5R-u4fhM&amp;tbnid=4iIg-lWAcbjn4M:&amp;ved=0CAUQjRw&amp;url=http://mmalothesis.wordpress.com/&amp;ei=HZK5U5eTEejlsATB8IKoDw&amp;bvm=bv.70138588,d.cWc&amp;psig=AFQjCNHJPQXMpZr5VWpDPaKPG7ZZPDtqdg&amp;ust=14047567415794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www.acquisio.com/wp-content/uploads/2012/08/ppc-in-a-silo.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3" y="0"/>
            <a:ext cx="9298983" cy="6858000"/>
          </a:xfrm>
          <a:prstGeom prst="rect">
            <a:avLst/>
          </a:prstGeom>
        </p:spPr>
      </p:pic>
      <p:pic>
        <p:nvPicPr>
          <p:cNvPr id="6" name="Picture 5" descr="HISD_se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3" y="0"/>
            <a:ext cx="2109062" cy="210906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6006" r="2"/>
          <a:stretch/>
        </p:blipFill>
        <p:spPr>
          <a:xfrm flipH="1">
            <a:off x="1758204" y="4655383"/>
            <a:ext cx="7442946" cy="1503485"/>
          </a:xfrm>
          <a:prstGeom prst="rect">
            <a:avLst/>
          </a:prstGeom>
          <a:effectLst>
            <a:outerShdw blurRad="50800" dist="38100" dir="2700000" algn="tl" rotWithShape="0">
              <a:srgbClr val="000000">
                <a:alpha val="43000"/>
              </a:srgbClr>
            </a:outerShdw>
          </a:effectLst>
        </p:spPr>
      </p:pic>
      <p:sp>
        <p:nvSpPr>
          <p:cNvPr id="3" name="TextBox 2"/>
          <p:cNvSpPr txBox="1"/>
          <p:nvPr/>
        </p:nvSpPr>
        <p:spPr>
          <a:xfrm>
            <a:off x="2681654" y="4635672"/>
            <a:ext cx="6462346" cy="1323439"/>
          </a:xfrm>
          <a:prstGeom prst="rect">
            <a:avLst/>
          </a:prstGeom>
          <a:noFill/>
        </p:spPr>
        <p:txBody>
          <a:bodyPr wrap="square" rtlCol="0">
            <a:spAutoFit/>
          </a:bodyPr>
          <a:lstStyle/>
          <a:p>
            <a:r>
              <a:rPr lang="en-US" sz="4000" dirty="0" smtClean="0">
                <a:solidFill>
                  <a:schemeClr val="bg1"/>
                </a:solidFill>
              </a:rPr>
              <a:t>         Laptops, Learning, and        			Connecting the Dots</a:t>
            </a:r>
            <a:endParaRPr lang="en-US" sz="4000" dirty="0">
              <a:solidFill>
                <a:schemeClr val="bg1"/>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93" y="6300570"/>
            <a:ext cx="8901113"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6300570"/>
            <a:ext cx="1591408" cy="369332"/>
          </a:xfrm>
          <a:prstGeom prst="rect">
            <a:avLst/>
          </a:prstGeom>
          <a:noFill/>
        </p:spPr>
        <p:txBody>
          <a:bodyPr wrap="square" rtlCol="0">
            <a:spAutoFit/>
          </a:bodyPr>
          <a:lstStyle/>
          <a:p>
            <a:r>
              <a:rPr lang="en-US" dirty="0" smtClean="0">
                <a:solidFill>
                  <a:schemeClr val="bg1"/>
                </a:solidFill>
                <a:latin typeface="Century Gothic" pitchFamily="34" charset="0"/>
              </a:rPr>
              <a:t>Houston ID</a:t>
            </a:r>
            <a:endParaRPr lang="en-US" dirty="0">
              <a:solidFill>
                <a:schemeClr val="bg1"/>
              </a:solidFill>
              <a:latin typeface="Century Gothic" pitchFamily="34" charset="0"/>
            </a:endParaRPr>
          </a:p>
        </p:txBody>
      </p:sp>
      <p:sp>
        <p:nvSpPr>
          <p:cNvPr id="8" name="TextBox 7"/>
          <p:cNvSpPr txBox="1"/>
          <p:nvPr/>
        </p:nvSpPr>
        <p:spPr>
          <a:xfrm>
            <a:off x="6761285" y="6300571"/>
            <a:ext cx="1872761" cy="369332"/>
          </a:xfrm>
          <a:prstGeom prst="rect">
            <a:avLst/>
          </a:prstGeom>
          <a:noFill/>
        </p:spPr>
        <p:txBody>
          <a:bodyPr wrap="square" rtlCol="0">
            <a:spAutoFit/>
          </a:bodyPr>
          <a:lstStyle/>
          <a:p>
            <a:r>
              <a:rPr lang="en-US" dirty="0" smtClean="0">
                <a:solidFill>
                  <a:schemeClr val="bg1"/>
                </a:solidFill>
              </a:rPr>
              <a:t>     #greatallover</a:t>
            </a:r>
            <a:r>
              <a:rPr lang="en-US" dirty="0" smtClean="0"/>
              <a:t> </a:t>
            </a:r>
            <a:endParaRPr lang="en-US" dirty="0"/>
          </a:p>
        </p:txBody>
      </p:sp>
    </p:spTree>
    <p:extLst>
      <p:ext uri="{BB962C8B-B14F-4D97-AF65-F5344CB8AC3E}">
        <p14:creationId xmlns:p14="http://schemas.microsoft.com/office/powerpoint/2010/main" val="170442106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Time for Communications</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17" name="Title 5"/>
          <p:cNvSpPr txBox="1">
            <a:spLocks/>
          </p:cNvSpPr>
          <p:nvPr/>
        </p:nvSpPr>
        <p:spPr>
          <a:xfrm>
            <a:off x="476512" y="1673523"/>
            <a:ext cx="2279855" cy="1322343"/>
          </a:xfrm>
          <a:prstGeom prst="rect">
            <a:avLst/>
          </a:prstGeo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entury Gothic"/>
              <a:ea typeface="ＭＳ Ｐゴシック" charset="0"/>
              <a:cs typeface="Century Gothic"/>
            </a:endParaRP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198" name="Picture 6" descr="http://product-images.wantist.com/photos/65/Fred_Finish_Line_Doormat-sixhundred.jpg?12775245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91" y="1471920"/>
            <a:ext cx="7757503" cy="466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7202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Cross Functional Work Stream</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pic>
        <p:nvPicPr>
          <p:cNvPr id="13316" name="Picture 4" descr="http://www.markramseymedia.com/wp-content/uploads/2011/03/sandbo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631" y="1955184"/>
            <a:ext cx="3824957" cy="28109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1732" y="1417637"/>
            <a:ext cx="4590899" cy="4616648"/>
          </a:xfrm>
          <a:prstGeom prst="rect">
            <a:avLst/>
          </a:prstGeom>
          <a:noFill/>
        </p:spPr>
        <p:txBody>
          <a:bodyPr wrap="square" rtlCol="0">
            <a:spAutoFit/>
          </a:bodyPr>
          <a:lstStyle/>
          <a:p>
            <a:r>
              <a:rPr lang="en-US" dirty="0"/>
              <a:t> </a:t>
            </a:r>
            <a:r>
              <a:rPr lang="en-US" dirty="0" smtClean="0"/>
              <a:t>  </a:t>
            </a:r>
          </a:p>
          <a:p>
            <a:r>
              <a:rPr lang="en-US" sz="2400" dirty="0">
                <a:latin typeface="Century Gothic" pitchFamily="34" charset="0"/>
              </a:rPr>
              <a:t> </a:t>
            </a:r>
            <a:r>
              <a:rPr lang="en-US" sz="2400" dirty="0" smtClean="0">
                <a:latin typeface="Century Gothic" pitchFamily="34" charset="0"/>
              </a:rPr>
              <a:t>     Curriculum</a:t>
            </a:r>
          </a:p>
          <a:p>
            <a:endParaRPr lang="en-US" dirty="0"/>
          </a:p>
          <a:p>
            <a:r>
              <a:rPr lang="en-US" dirty="0" smtClean="0"/>
              <a:t>          </a:t>
            </a:r>
            <a:r>
              <a:rPr lang="en-US" sz="2400" dirty="0" smtClean="0">
                <a:latin typeface="Century Gothic" pitchFamily="34" charset="0"/>
              </a:rPr>
              <a:t>Instructional Technology</a:t>
            </a:r>
          </a:p>
          <a:p>
            <a:r>
              <a:rPr lang="en-US" dirty="0" smtClean="0"/>
              <a:t>       </a:t>
            </a:r>
          </a:p>
          <a:p>
            <a:r>
              <a:rPr lang="en-US" sz="2400" dirty="0" smtClean="0">
                <a:latin typeface="Century Gothic" pitchFamily="34" charset="0"/>
              </a:rPr>
              <a:t>      Information Technology</a:t>
            </a:r>
          </a:p>
          <a:p>
            <a:endParaRPr lang="en-US" sz="2400" dirty="0">
              <a:latin typeface="Century Gothic" pitchFamily="34" charset="0"/>
            </a:endParaRPr>
          </a:p>
          <a:p>
            <a:r>
              <a:rPr lang="en-US" sz="2400" dirty="0" smtClean="0">
                <a:latin typeface="Century Gothic" pitchFamily="34" charset="0"/>
              </a:rPr>
              <a:t>      Professional Development</a:t>
            </a:r>
          </a:p>
          <a:p>
            <a:endParaRPr lang="en-US" sz="2400" dirty="0">
              <a:latin typeface="Century Gothic" pitchFamily="34" charset="0"/>
            </a:endParaRPr>
          </a:p>
          <a:p>
            <a:r>
              <a:rPr lang="en-US" sz="2400" dirty="0">
                <a:latin typeface="Century Gothic" pitchFamily="34" charset="0"/>
              </a:rPr>
              <a:t> </a:t>
            </a:r>
            <a:r>
              <a:rPr lang="en-US" sz="2400" dirty="0" smtClean="0">
                <a:latin typeface="Century Gothic" pitchFamily="34" charset="0"/>
              </a:rPr>
              <a:t>     Schools Office</a:t>
            </a:r>
          </a:p>
          <a:p>
            <a:endParaRPr lang="en-US" sz="2400" dirty="0">
              <a:latin typeface="Century Gothic" pitchFamily="34" charset="0"/>
            </a:endParaRPr>
          </a:p>
          <a:p>
            <a:endParaRPr lang="en-US" sz="2400" dirty="0" smtClean="0">
              <a:latin typeface="Century Gothic" pitchFamily="34" charset="0"/>
            </a:endParaRPr>
          </a:p>
          <a:p>
            <a:r>
              <a:rPr lang="en-US" sz="2400" b="1" dirty="0" smtClean="0">
                <a:latin typeface="Century Gothic" pitchFamily="34" charset="0"/>
              </a:rPr>
              <a:t>       COMMUNICATIONS </a:t>
            </a:r>
          </a:p>
        </p:txBody>
      </p:sp>
      <p:pic>
        <p:nvPicPr>
          <p:cNvPr id="13324" name="Picture 12" descr="Summer Pail by pianoBrad - A pail, created for the &quot;summer2010&quot; clip art pack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33" y="1639318"/>
            <a:ext cx="631733" cy="6317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Summer Pail by pianoBrad - A pail, created for the &quot;summer2010&quot; clip art pack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32" y="2236803"/>
            <a:ext cx="631733" cy="6317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Summer Pail by pianoBrad - A pail, created for the &quot;summer2010&quot; clip art pack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31" y="4322793"/>
            <a:ext cx="631733" cy="6317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Summer Pail by pianoBrad - A pail, created for the &quot;summer2010&quot; clip art pack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3593901"/>
            <a:ext cx="631733" cy="631733"/>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733" y="2859789"/>
            <a:ext cx="6334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6" descr="Holida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590" y="5071951"/>
            <a:ext cx="647478" cy="96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4369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Flower Power</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17" name="Title 5"/>
          <p:cNvSpPr txBox="1">
            <a:spLocks/>
          </p:cNvSpPr>
          <p:nvPr/>
        </p:nvSpPr>
        <p:spPr>
          <a:xfrm>
            <a:off x="476512" y="1673523"/>
            <a:ext cx="2279855" cy="1322343"/>
          </a:xfrm>
          <a:prstGeom prst="rect">
            <a:avLst/>
          </a:prstGeo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entury Gothic"/>
              <a:ea typeface="ＭＳ Ｐゴシック" charset="0"/>
              <a:cs typeface="Century Gothic"/>
            </a:endParaRP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descr="C:\Users\sgreeros\AppData\Local\Microsoft\Windows\Temporary Internet Files\Content.Outlook\JEJGDYM9\Graphi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73" y="1673523"/>
            <a:ext cx="4921965" cy="4305246"/>
          </a:xfrm>
          <a:prstGeom prst="rect">
            <a:avLst/>
          </a:prstGeom>
          <a:noFill/>
          <a:ln>
            <a:noFill/>
          </a:ln>
          <a:effectLst>
            <a:glow rad="228600">
              <a:schemeClr val="accent1">
                <a:satMod val="175000"/>
                <a:alpha val="40000"/>
              </a:schemeClr>
            </a:glow>
          </a:effectLst>
        </p:spPr>
      </p:pic>
      <p:pic>
        <p:nvPicPr>
          <p:cNvPr id="9" name="Picture 2" descr="C:\Users\sgreeros\Desktop\New PowerUp website\PowerUp-NewTag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488" y="5020408"/>
            <a:ext cx="2716312" cy="95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825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Get in the Sandbox</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7" name="TextBox 6"/>
          <p:cNvSpPr txBox="1"/>
          <p:nvPr/>
        </p:nvSpPr>
        <p:spPr>
          <a:xfrm>
            <a:off x="302066" y="1487976"/>
            <a:ext cx="4620967" cy="4370427"/>
          </a:xfrm>
          <a:prstGeom prst="rect">
            <a:avLst/>
          </a:prstGeom>
          <a:noFill/>
        </p:spPr>
        <p:txBody>
          <a:bodyPr wrap="square" rtlCol="0">
            <a:spAutoFit/>
          </a:bodyPr>
          <a:lstStyle/>
          <a:p>
            <a:pPr marL="457200" indent="-457200">
              <a:buFont typeface="Arial" pitchFamily="34" charset="0"/>
              <a:buChar char="•"/>
            </a:pPr>
            <a:r>
              <a:rPr lang="en-US" sz="3200" dirty="0" smtClean="0">
                <a:latin typeface="Century Gothic" pitchFamily="34" charset="0"/>
              </a:rPr>
              <a:t>To build a better sandcastle</a:t>
            </a:r>
          </a:p>
          <a:p>
            <a:pPr marL="285750" indent="-285750">
              <a:buFont typeface="Wingdings" pitchFamily="2" charset="2"/>
              <a:buChar char="Ø"/>
            </a:pPr>
            <a:endParaRPr lang="en-US" sz="3200" dirty="0">
              <a:latin typeface="Century Gothic" pitchFamily="34" charset="0"/>
            </a:endParaRPr>
          </a:p>
          <a:p>
            <a:pPr marL="457200" indent="-457200">
              <a:buFont typeface="Arial" pitchFamily="34" charset="0"/>
              <a:buChar char="•"/>
            </a:pPr>
            <a:r>
              <a:rPr lang="en-US" sz="3200" dirty="0" smtClean="0">
                <a:latin typeface="Century Gothic" pitchFamily="34" charset="0"/>
              </a:rPr>
              <a:t>To make cleanup easier </a:t>
            </a:r>
          </a:p>
          <a:p>
            <a:endParaRPr lang="en-US" sz="3200" dirty="0" smtClean="0">
              <a:latin typeface="Century Gothic" pitchFamily="34" charset="0"/>
            </a:endParaRPr>
          </a:p>
          <a:p>
            <a:pPr marL="457200" indent="-457200">
              <a:buFont typeface="Arial" pitchFamily="34" charset="0"/>
              <a:buChar char="•"/>
            </a:pPr>
            <a:r>
              <a:rPr lang="en-US" sz="3200" dirty="0" smtClean="0">
                <a:latin typeface="Century Gothic" pitchFamily="34" charset="0"/>
              </a:rPr>
              <a:t>To share your toys</a:t>
            </a:r>
            <a:endParaRPr lang="en-US" dirty="0"/>
          </a:p>
          <a:p>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p:txBody>
      </p:sp>
      <p:pic>
        <p:nvPicPr>
          <p:cNvPr id="13" name="Picture 4" descr="http://t1.gstatic.com/images?q=tbn:ANd9GcRiieI-T-twGZsg0IGwAW26qmkNgLuDWOzyDiAeLZC9dr3Ufb5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847" y="1417637"/>
            <a:ext cx="3901953" cy="45805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AutoShape 2" descr="data:image/jpeg;base64,/9j/4AAQSkZJRgABAQAAAQABAAD/2wCEAAkGBxQTERUQEhQWERAWFBQUFBQUFw8VFBgWFBQWFhQWFRQYHCggGBolGxQUITEhJSkrLi8uFx8zODMsNygtLywBCgoKDg0OGxAQGi8kICQsLCwsLCw0LCwsLCwuLDQsLCwsLDQsLCwsLywsLCwsLCwsLCwsLCwsLCwsLCwsLCwsLP/AABEIAMIBAwMBEQACEQEDEQH/xAAcAAEAAQUBAQAAAAAAAAAAAAAAAwIEBQYHAQj/xAA8EAACAQIDBQUEBwcFAAAAAAAAAQIDEQQSIQUGMUFREyJhcYEykaHRBxRCUmKxwSMzU4KS4fByorLC8f/EABsBAQACAwEBAAAAAAAAAAAAAAADBAECBQYH/8QANREAAgEDAgQCCQMEAwEAAAAAAAECAwQREiEFMUFRE2EGFCIycYGRodGxwfAjM0PhQlLxYv/aAAwDAQACEQMRAD8A7iAAAAAAAAAAAAAAAAAAAAAAAAAAAAAAAAAAAAAAAAAAAAAAAAAAAAAAAAAAAAAAAAAAAAAAAAAAAAAAAAAAAAAAAAAAAAAAAAAAAAAAAAAAAAAAAAAAAAAAACirVjFOUmoxXFtpI0nUjCOqTwjaMXJ4isswOJ3voRdo5qnjFJL3to5VTjVCLxFNnSp8IryWXhfEjpb50W7ShUj42i/1NI8cpN7xa+hvLg1ZLZpmawG0qVZXpzUuq4SXnF6nSoXdGv8A25Z8uv0OfWtqtF4nHBdlkgAAAAAAAAAAAAAAAAAAAAAAAAAAAAAAAAAAAAAAAAB5KVld6Jasw2kssylnY5vvFtaWIquKdqUXZLlpzZ4y+vJXFTPRcl+/xPW2FpG3pqTXtMxqpeGnLxKDyXNWSpI1yYK6TaalBuM1wadn7zaEpRkmnuazSksSWUbtuzt7tv2VTSquD4Zl8z1PDOJeN/Tqe90ff/Z5ziFh4L1w939DYDtHLAAAAAAAAAAAAAAAAAAAAAAAAAAAAAAAAAAAAAAALHbU7UZ242t72UuIycbaWCxarNWOTmUInh2z2TZMka5NDxoAkijVs1bFKbhOM46NO5JSqOMlJc0YnFVIOL6nS8FXz04z6r48z39vV8WlGfc8fVhom4k5MRgAAAAAAAAAAAAAAAAAAAAAAAAAAAAAAAAAAAAAstsRvRl4Wfukm/yKd/HVbzXln6bk9s8VUc3nGza6Nr3HhX2PXxeVkGoABLBGrNGeVeBlGY8zaNn7dp4fB9pVfDSMVxk8q0Xqme24FmrR0LozzHFEqdVtke5m+Dx1SpDsnGMFfOr5bt6Rb5u136HfubeNKKaZyKFWpOTUl9P0Nrc1e11d8FdX9xUw+ZZ1LOCowZAAAAAAAAAAAAAAAAAAAAAAAAAAAAAAAAAABDjIXpzj1jJe9MjrR1U5R7pm9N4mn5nNsau/Lzv79T59P3mevov2ERGhIetGDGSWHA1Zo+ZRNGUzKZqm1KzxFR0U3aDalLW0NfZS5yfHwv5I+qcHtoW1pBR5tJt929zw/E60q1zJvo8L5G47I3yoYXDPD0MPlnTi7pSvDNbWU59XxaevkizUtXUnqcirC4cI40mM3OweL2jivrlSrKnRjOMpNPWbWqhCHBR/Fby8JK9WNCGiK/nc1hS8aWqXP+bI3renfKhgrRm89R8Yxt3V1l8ilb2squ/JFivcaNorLMxsfaCxFCnXinGNSOZKSaduXEhqw0TcexLSnripYwXaZGbp5PQZAAAAAAAAAAAAAAAAAAAAAAAAAAAAAAABoe1cBkqSj93h4w+y16aPxR4XiFtKjVaX8XT6cj0trcaqaf8AM9fyRUsLC13f4FKLp4zJsklVqZwiKEKcpWjwWmr4s2jBSeFt8TdupGOWSxhTUsnO759DM4Qi8M0bqOOo8qUVryRWynyMxm0a7tXd2vNzq4S83lTr0opOotXaVK7tnavo+l1d6H0D0d4g50fAq/8AHk/Lomef4taYn40evTv5o1PHVoqk0v2cYtXpS/eXbV3VjxT1vZ+vQ9Uk+fQ4ba5dS32ZtWpB3p1JQvfW7XmW1pksNFCUGnlGd2P2MayxWLj9YUdcs27Nt3u9O878FzbIq0HKOmLwSUpuLy1k3DebfycqcaWGpyjOpoldKo/BLjFdXy8ClRsoxlmbzgtVLqU1hLBntytk1sJQnVxlZOU7ScbrJTiuCzfaev8A6Vrqsq0lGC5fcnt6KoxcpbZPdn77062LWFpwk817S1vZLWTXJef9hOz0U9be5iN05VFFR2ZthSLoAAAAAAAAAAAAAAAAAAAAAAAAAAAAABZbT2dGtFXeWa9ma4rqmuafQqXdnC5jh7Ncn2LFvcSovbdPmjV8ZgKtO6nSlKP3qSzp/wAvFHlrjhFWD93PnH8HZpXFKpvGWH2lt9+RiVKPadzTqndNNPW6ZSlHRJL9S9iTh7RTtCeWo5LrcVop1GjNBaqeGXlDAYmtZQpunF8Z1E4peKT1foi5a8IrTaenHmytO4tqPOWX2RuOxdlRw9Ps4vNJu85vjKXXwXgettbaNvDRH5nBurmVxPXL5LsjSvphwNKVGn+zg8ROf7zKs/Z04uUlm4tXy6eJ1rJycsZ2OXd4UM43OXbZwSi4QWmWHDpmlKdvRTS9DqwXU5cp42NhwOwMbCjCSwlSpFxVSnO8JpZldNUovNms+dvTUilcU28aixChPTnB7h6NaN7YTFyqvjKpQqq9urUdI+CXkjOuH/ZfUx4c3zizJ4DYm0cRHsnSqU6b4zry7KEVyyUU3J25X96I53NGG+cvy/JtG1m9ksI6LuruxSwVPLDv1ZfvKsvbm/0j0Ry69xKq9+XY6FKiqa8zOEBMAAAAAAAAAAAAAAAAAAACGpiUtOLK9S4hDbqSRpyZQsWiL1s28JlSxKM+tI18NmNx+8EIaR7z+H9zm3PHadP2aa1P7Fujw+c93sYavt+tLg1BeFl82cOrxq7m9pY+COhCwox5rJbPaVf+K/eyuuJXOf7kvqTerUP+hNR3hrw9q1ReS/SzLlDjdzB7y1fH8ojnw6hP3djYdk7cp19F3an3X+j5npLLidK59nlLs/27nKubGpQ3e67mUOkUzVd5sBOeIg6dNXdPWcpZYvV2Tsm21+p57jFDXVi0unM7HD7iNOjJTfXkjHYnYuITU70XJWa1rcuH2fA5/q8oyU8rOzLUL2i04Ylh/A3mk24pu17K9uF7a2PYReUmeefPYqMmDnO/u0KcsZGlKcY9nTSs5RVpVpa8eHdijo2bjGLy1llK7hUlhqLwuuHj6miYui6+Lsm2qlSEYx0ss0ktLeZ0YxdOLk3tjl2OZKaqOMFHfPPvn8Hf6cFFKK4JJLyWiPPN5eTvpYWCowZAAAAAAAAAAAAAAAAAAAAAABh9u7YjRtDjN9OKRyeJcRjbrQubL1nZyre10MTh9qRlwun0dji072M2X52soF1HFrrbz0JlcLuQukzG4/aTl3Y6R/zj8jlXV9Kp7MeX6lujbKPtS5mNndO/Fcygt9i4sPYobs/wvVGeaMrdeZJGRq0atFTZgwQVIa5o92S1TRLCbTJIvK0vdG3bu7eVVKnUdqy0X4tPz0PacK4g7iOifvL7rv8Ak4HELPwJao+6/sZDabtkf4mver/obcUXswfmVrffUvIhxC7pzZ+6iSHMvsJK8I+SXu0PQW0tVKL8itUWJsmJzQ43tfH58RXxF9M1aa8qa7CmvK7bKE5Zk2eut6OmjGHw++7MN9GGGdXadNX7kM9WS5d1aeXelEmtbmqs09WzXIr8csLZUlW0JTTWGtvr3O+lk8yAAAAAAAAAAAAAAAAAAAAAACmpOybfBJv3GJSUVlmUsvBz7atKcqkqj1u7+K8PI8NeKdSrKb6nqbWUIU1DsY+M7eDKOC20mXccTJqzdxOpJrDZA6UU8pHsSBmGVvgYNeRbVPYf4ZfBki974k0fe+IhINBokUjXBrgSVwtgtjC1acoyavJJ6KSbUl0aa4NcU+qR1LW4dKcaseaLValC5oOnLqjc9gbeeKwl6lvrFCqqddLS8leKml0le/ndcj1nFYqVsqkeTw18/wD08ZaNqpKnLmsp/Izk3eJxnvEmXvFeDxtOMLTnGDu7KUox0vfm/E7fDVKdDZZw2V7mcYT9ppZIdubZp08NWqxqQlKNObSjKLd7aWSfUuVIyhFtpmLXRWrRhFp5ZxLa9bs6Ele7bhS88qzTf9Ujlvke4pbzX1Nq+gvA3eJxL/BSi/fOf/QsWsebOR6QVs6KfzOtFw82AAAAAAAAAAAAAAAAAAAAAAC22i/2UvL82iC5/tSJaH9xGtTieblE7CZZ4nDRaba4Ju/PTxKtSjHDbLEKkk8Iw8nK3dRy9upfSj/yLqLIWQsrTMGpbVpd2fml8CWK3RNFe0iOlI2kjeSJUzTBG0VXMwpynJRistmsmorLLDa20aVFftNX91ae9ntuGeibaVS6lj/5X7v8Hmr30j8OThbLL7vkarh97XHFU40oqlTqVYKrlVnNN2WeXGSTd9WeivbOlCylRprZLbqca0ua1S68WpLdvfodQ2/UxUqcI4aLakrzlFwTVuC7zVr34rocLhDs46pXPTkuaLnElcyxGh15s0ff+lWhDDOdS08tSM2m7N3i4687JtX8DtcFr0q1at4S0xyml9ihxGjUp0afie0902azs3ET7RJ1HKLTzLXhFqTv55bepY41PTSjDPN/odD0Xoa686mPdX3ZBvNX/dw55XUl51G2vhY8zI99R6v5fQyG4u+9bBJ0kk6LlmacVZyaSbzLXgkuPI9Jw+ypzoLWt3vk8Fx+9qeuPw3ssLH8+J2bdvfCji0ku5Uf2W7p+T/RmtxYzpLUt0Ube/hUemSw/sbGUS+AAAAAAAAAAAAAAAAAAAAARYmGaEl4EdWOqDRvTlpkma7VpnBqQOrGRj9paU5ei97RRuvZpstUN6iMTBHDZfZIjU0PZzsrhLLCWWWOJnoo828z9SeC3yWKa3bEGGZZLFmjNGi42fKPbU4z9nMr+89T6L2ynOpV6xW3zODx2s4Uox6Se5zHeGcvrFXtPaVSccvS0mrH0WOHFM8M8ptGAxdZqUZ8MsoyX8rv+hDXjqi49y3bNRlk7rtTD4jE4GEMLOMJSt2jlKUbwy6pSSdtbelz5+koyaZ7KxrUadTXVWV0+Jp28uxFQ2dCM6irSjiM0nF3jHPBxyx8LperZ2fR6vF3bj3i19Nyl6SVJV4KcY6cY+aNZ2RSUnLLdXy01frOXH4FzjNRTuFFdF92W/Ruk6Vm6kucm38lt+uSw3jxCniKkl7Kllj/AKYd2PwRycap7Ho09FFZ7Z/cjwsJQ42lH3nu6FN04KPZHya7rRr1ZT5Ntszm7s39YpKm2s04xaXK74+nH0JJtKLZTw3sz6D2VXc6UW3eWWObzavr5qz9TzFeOmbxyPQ2tRzprPPCLwiLIAAAAAAAAAAAAAAAAAAAABjMdhrargc64o4eUXKNXoYDbNP9k/NfmcW/h/SZ07WX9RGEhwPPM6TPXOxjGTGnJb1a/N8OS6v5EsYdESxp9EWqk27viS4wsInwksImgzRkbJEzU1ZDjISspQdpxd14+B2uBcSjY18z92Wz8vM5fFLF3dDTHmt0YrauGo4p5qqdDEWt2iV07aLPHS/no+HFH0+jKFSCnRkmn/Nj5xW8ShN060WsGnbZ3TxMbuMe3hydF5m1/o9r4CafVFmhWp8kzq262ers6NNydCpkim5pxatbMmnZo8Ff278acV3PU2VxCDjOSzgxm9OAhSwFZdrGrPuy0cbdySdkr+ZJwanK3vIPD54+qN+LXSu6Mlywabs+eSGbg12k35xWRf7tS3Xq+LVlU7tv8HetbfwbeFLskv3ZrEYOc1FJtt/ZTb9yJuHUvErxT5Zz9CLjVz4NpNrnjC+exsOz93MS2mlki+Lq3gl5pq79EeyTxyeT5fUqwe0jbtibOpUZ3pL6xiZLLdJ5I30eWP8Aj8uBHUy1meyIIzlN6YLJ1bYODlSpJTd6knml5vkcC5qqpPMeXQ9JaUXSp4fPqZErloAAAAAAAAAAAAAAAAAAAAA8avoYayE8GB27g7Ql0advPirnH4hb4py7HTs62Zo0TEYjK+LXoeTjDJ6eFPUi1ljOibfj8iVUyVUTxSbd2ZwlyNsJLCJ4EbImTRRoyNkiNTUSQQRgdt3i007O1r8n4NHtfRe4koygn1zg4HH7aFSKnJb9yfDqMKKk+7OfS91F37yd9LKz+dyS/wCL3kr/AMO2k2o4WEspvrn57FOx4PaKz13EUm03lvDXbBa4bbVVJJ1FmXFNPjz4I9utMl7SPESptP2WT1NtzkrSVOa/Er/8jOiBp/UW+TyntG3CnQj5R+RErWguUV9EWHeXcudST+b/ACSPalTlKMV0jH5kqhCPJEEvEn7zFKEqj1cpLrJ2j7hKphbG0aCb3OkbmbPhCm5xScnpmt70vA4l7VlKWGzu2NGMI5SNjKJfAAAAAAAAAAAAAAAAAAAAAABDWrWNJTwbwhk1beXGz7OVuSb68NeHMptQrzVKr7r22+xdalRpOpTS1Lff7miYHF9tTU5WzXadvZunZuPgec4lZuzuJU+nT4HoOG3aubeNWPXn8SfsihqL+sqVMw5GHIlhE0bI2yaKNGaMqMGpRUqWNlHJskXG1NgqOGp1aztUnUv2b/hqLdmut8rfg7HpKEZWNDxP8ktkuxzKlaN1WdNbwjzfdmk7TxjqzWV2V3a/4Xx9T2HBrD1Shh+9LeX4+R4/i1761W292Oy/PzPE3zVzsxOLIqVvum5HuSwt90GNy4pN8opGGZ+Zk8BC8lmbl+FEU3sTU+Z1jZNLLRhGyWnBcr8jg1pZm2d+jHEEXhESgAAAAAAAAAAAAAAAAAAAAHkjDCLPEEEyxAxOMo3KdSOS7Tmc821seeGqOvRV6MnepTX2XzlH/P7XvDo8UpeDWeKi92Xf+f7KLqVeGVHWpLVSfvR7fz/T6FeGxsKiTTs/h/Z+DPH33DbiynpqR+fQ9RZ3tG6hroyyu3VfFF2onPyWcnqRgwVXMGCic+S1b0SWrfkuZvCDk8IzhYyzJJUcFD63jpKNtaVH2pylytFe1Poloufh6fhnCWnrqLf7LzZxb/iKx4dPrtnv5I17fjbVarHMllk7JQ1dlxyK3GTel/kZoVI17xVanuraP5/c2nRnStXCn7z3f8+xp+BjfvNXXJ9PQ9zSllHiriCi8F/F+Jaic6RIpPqbkeESRk+oMYRNTa5u5hmyRsO7tHNUil3U2lf7XkitWliLZaoRy0dXhGySXBKy9Dgt5eTvpYWCowZAAAAAAAAAAAAAAAAAAAAAPGYYLerAikiWLLKvTIZRLEJmIx1NW1KtSD5otwmnszStrbEWZzovs5c0vZfmuB0aHF4yj4N5HVHvzfzX7rc5dbhE4T8aynpl2zhfJ/s9jGfXa1L24O3WOq/pl8/Q1q+jlldLXazx9/8AaNqfpFdW70XdLPny/wBMrW8kOd15wqf9U0cqp6JXMX7Mk/r+DpU/SWykstSX0/JFPeSn96X8lOo3/uyr4m1L0VrZ9uSX3Np+kdqvci39F+5A98qkLrCUcs3p2tW05+kI6R9WzuWvA6Nusvf7HIuuN1a+yWPLmebB3cr4vExxWMqyk4yUlm783ld1FRWkI3/8LNepTVN0qfVY25Ir0IVHUVSe2HnfmzpGB2dTotVquWdSN8l0u7e92r631flc5FC2jSS8jrVrl1dlyOX7QgqdWcFaynLhwavo7eVj0dtLMUebu4tSeS3VQupnOkiuMjcjZLCRkwXdCXkjDCN43Bw+atmtmyq7k+C5K3ic+9liGDo2UMzz2OiHIOwAAAAAAAAAAAAAAAAAAAAAAAAeNGMDJQ6SNdJspMt62AjLiaumjdVWixq7Ag+bXuNPAiSK5kQT3ddrKrJLplg/zRtGlp3TwYlW1LDWTGV9waU3eVSXpGivhlLUa9WP+RlWVCjL/HH7kcPo6wq4upL1hH/hFP4knrtXuQ+pUu36l1S3NwlOzVGLa4Oeao/fNshnXnLmyxChCPJF3LDKKtFJLotEQuTJ1BGtbx52rI0yyVYRzLb1OdOp2jTyStr0lwszp2U9tJzL6GXktKeJudRM48ok8a5IpETiTwrm2TXBdUcQuZhsJHVvo4i3RlUatGTSh4pXu14a8fA5F7LMsHWs1hZNyKJ0AAAAAAAAAAAAAAAAAAAAAAAAAAAAAADwwDxowZPHEYGSOcDGDZMs61G5jBupGMxmz8xlIw5GIxOwk004qSejTSaa6NcySOxHJ5Nbxv0eUpO8M1J9Iu8f6Zfo0W4XM1z3Kc7aD5bGPf0cVeVeNvGDX5SJ1eeRA7PzJ6H0b1L96ureFNv85m3rnka+p+ZsuxtwKFNqU1KtJfxGnH+hJJ+tyGd1OXkSRtYR57m+YWllSS4FSTyWoouSMmAAAAAAAAAAAAAAAAAAAAAAAAAAAAAAAAAAB5YxgFEqYwZyRSomRkilhzZGpQ8OuhsanqwyBgkjhl0GTGCaFJIw5BIlSNTdI9MGwAAAAAAAAAAAAAAAAAAAAAAAAAAAAAAAAAAAAAPLAHjRnJg8yGcmMDKYyYwVWGTOBYwZwegyAAAAAAAAAAAAAAAAAAAAAAAAAAAAAAAAAAAAAAAAAAAAAAAAAAAAAAAAAAAAAAAAAAAAAAAAAAAAAAAAAAAAAAAAAAAAAAAAAAAAAAAAAAAAAAAAAAAD/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17704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Tools you bring to the box</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7" name="TextBox 6"/>
          <p:cNvSpPr txBox="1"/>
          <p:nvPr/>
        </p:nvSpPr>
        <p:spPr>
          <a:xfrm>
            <a:off x="406400" y="1487975"/>
            <a:ext cx="5968022" cy="4585871"/>
          </a:xfrm>
          <a:prstGeom prst="rect">
            <a:avLst/>
          </a:prstGeom>
          <a:noFill/>
        </p:spPr>
        <p:txBody>
          <a:bodyPr wrap="square" rtlCol="0">
            <a:spAutoFit/>
          </a:bodyPr>
          <a:lstStyle/>
          <a:p>
            <a:pPr marL="457200" indent="-457200">
              <a:buFont typeface="Arial" pitchFamily="34" charset="0"/>
              <a:buChar char="•"/>
            </a:pPr>
            <a:endParaRPr lang="en-US" sz="3200" dirty="0" smtClean="0">
              <a:latin typeface="Century Gothic" pitchFamily="34" charset="0"/>
            </a:endParaRPr>
          </a:p>
          <a:p>
            <a:pPr marL="571500" indent="-571500">
              <a:buFont typeface="Arial" pitchFamily="34" charset="0"/>
              <a:buChar char="•"/>
            </a:pPr>
            <a:r>
              <a:rPr lang="en-US" sz="3200" dirty="0" smtClean="0">
                <a:latin typeface="Century Gothic" pitchFamily="34" charset="0"/>
              </a:rPr>
              <a:t>Why are we dong this?</a:t>
            </a:r>
          </a:p>
          <a:p>
            <a:endParaRPr lang="en-US" sz="3200" dirty="0" smtClean="0">
              <a:latin typeface="Century Gothic" pitchFamily="34" charset="0"/>
            </a:endParaRPr>
          </a:p>
          <a:p>
            <a:pPr marL="571500" indent="-571500">
              <a:buFont typeface="Arial" pitchFamily="34" charset="0"/>
              <a:buChar char="•"/>
            </a:pPr>
            <a:r>
              <a:rPr lang="en-US" sz="3200" dirty="0" smtClean="0">
                <a:latin typeface="Century Gothic" pitchFamily="34" charset="0"/>
              </a:rPr>
              <a:t>Who is affected?</a:t>
            </a:r>
          </a:p>
          <a:p>
            <a:endParaRPr lang="en-US" sz="3200" dirty="0" smtClean="0">
              <a:latin typeface="Century Gothic" pitchFamily="34" charset="0"/>
            </a:endParaRPr>
          </a:p>
          <a:p>
            <a:pPr marL="571500" indent="-571500">
              <a:buFont typeface="Arial" pitchFamily="34" charset="0"/>
              <a:buChar char="•"/>
            </a:pPr>
            <a:r>
              <a:rPr lang="en-US" sz="3200" dirty="0" smtClean="0">
                <a:latin typeface="Century Gothic" pitchFamily="34" charset="0"/>
              </a:rPr>
              <a:t>What do they need?</a:t>
            </a:r>
          </a:p>
          <a:p>
            <a:endParaRPr lang="en-US" sz="3200" dirty="0" smtClean="0">
              <a:latin typeface="Century Gothic" pitchFamily="34" charset="0"/>
            </a:endParaRPr>
          </a:p>
          <a:p>
            <a:pPr marL="571500" indent="-571500">
              <a:buFont typeface="Arial" pitchFamily="34" charset="0"/>
              <a:buChar char="•"/>
            </a:pPr>
            <a:r>
              <a:rPr lang="en-US" sz="3200" dirty="0" smtClean="0">
                <a:latin typeface="Century Gothic" pitchFamily="34" charset="0"/>
              </a:rPr>
              <a:t>What could go wrong?</a:t>
            </a:r>
          </a:p>
          <a:p>
            <a:endParaRPr lang="en-US" dirty="0"/>
          </a:p>
          <a:p>
            <a:endParaRPr lang="en-US" dirty="0" smtClean="0"/>
          </a:p>
        </p:txBody>
      </p:sp>
      <p:sp>
        <p:nvSpPr>
          <p:cNvPr id="8" name="AutoShape 2" descr="data:image/jpeg;base64,/9j/4AAQSkZJRgABAQAAAQABAAD/2wCEAAkGBxQTERUQEhQWERAWFBQUFBQUFw8VFBgWFBQWFhQWFRQYHCggGBolGxQUITEhJSkrLi8uFx8zODMsNygtLywBCgoKDg0OGxAQGi8kICQsLCwsLCw0LCwsLCwuLDQsLCwsLDQsLCwsLywsLCwsLCwsLCwsLCwsLCwsLCwsLCwsLP/AABEIAMIBAwMBEQACEQEDEQH/xAAcAAEAAQUBAQAAAAAAAAAAAAAAAwIEBQYHAQj/xAA8EAACAQIDBQUEBwcFAAAAAAAAAQIDEQQSIQUGMUFREyJhcYEykaHRBxRCUmKxwSMzU4KS4fByorLC8f/EABsBAQACAwEBAAAAAAAAAAAAAAADBAECBQYH/8QANREAAgEDAgQCCQMEAwEAAAAAAAECAwQREiEFMUFRE2EGFCIycYGRodGxwfAjM0PhQlLxYv/aAAwDAQACEQMRAD8A7iAAAAAAAAAAAAAAAAAAAAAAAAAAAAAAAAAAAAAAAAAAAAAAAAAAAAAAAAAAAAAAAAAAAAAAAAAAAAAAAAAAAAAAAAAAAAAAAAAAAAAAAAAAAAAAAAAAAAAAACirVjFOUmoxXFtpI0nUjCOqTwjaMXJ4isswOJ3voRdo5qnjFJL3to5VTjVCLxFNnSp8IryWXhfEjpb50W7ShUj42i/1NI8cpN7xa+hvLg1ZLZpmawG0qVZXpzUuq4SXnF6nSoXdGv8A25Z8uv0OfWtqtF4nHBdlkgAAAAAAAAAAAAAAAAAAAAAAAAAAAAAAAAAAAAAAAAB5KVld6Jasw2kssylnY5vvFtaWIquKdqUXZLlpzZ4y+vJXFTPRcl+/xPW2FpG3pqTXtMxqpeGnLxKDyXNWSpI1yYK6TaalBuM1wadn7zaEpRkmnuazSksSWUbtuzt7tv2VTSquD4Zl8z1PDOJeN/Tqe90ff/Z5ziFh4L1w939DYDtHLAAAAAAAAAAAAAAAAAAAAAAAAAAAAAAAAAAAAAAALHbU7UZ242t72UuIycbaWCxarNWOTmUInh2z2TZMka5NDxoAkijVs1bFKbhOM46NO5JSqOMlJc0YnFVIOL6nS8FXz04z6r48z39vV8WlGfc8fVhom4k5MRgAAAAAAAAAAAAAAAAAAAAAAAAAAAAAAAAAAAAAstsRvRl4Wfukm/yKd/HVbzXln6bk9s8VUc3nGza6Nr3HhX2PXxeVkGoABLBGrNGeVeBlGY8zaNn7dp4fB9pVfDSMVxk8q0Xqme24FmrR0LozzHFEqdVtke5m+Dx1SpDsnGMFfOr5bt6Rb5u136HfubeNKKaZyKFWpOTUl9P0Nrc1e11d8FdX9xUw+ZZ1LOCowZAAAAAAAAAAAAAAAAAAAAAAAAAAAAAAAAAABDjIXpzj1jJe9MjrR1U5R7pm9N4mn5nNsau/Lzv79T59P3mevov2ERGhIetGDGSWHA1Zo+ZRNGUzKZqm1KzxFR0U3aDalLW0NfZS5yfHwv5I+qcHtoW1pBR5tJt929zw/E60q1zJvo8L5G47I3yoYXDPD0MPlnTi7pSvDNbWU59XxaevkizUtXUnqcirC4cI40mM3OweL2jivrlSrKnRjOMpNPWbWqhCHBR/Fby8JK9WNCGiK/nc1hS8aWqXP+bI3renfKhgrRm89R8Yxt3V1l8ilb2squ/JFivcaNorLMxsfaCxFCnXinGNSOZKSaduXEhqw0TcexLSnripYwXaZGbp5PQZAAAAAAAAAAAAAAAAAAAAAAAAAAAAAAABoe1cBkqSj93h4w+y16aPxR4XiFtKjVaX8XT6cj0trcaqaf8AM9fyRUsLC13f4FKLp4zJsklVqZwiKEKcpWjwWmr4s2jBSeFt8TdupGOWSxhTUsnO759DM4Qi8M0bqOOo8qUVryRWynyMxm0a7tXd2vNzq4S83lTr0opOotXaVK7tnavo+l1d6H0D0d4g50fAq/8AHk/Lomef4taYn40evTv5o1PHVoqk0v2cYtXpS/eXbV3VjxT1vZ+vQ9Uk+fQ4ba5dS32ZtWpB3p1JQvfW7XmW1pksNFCUGnlGd2P2MayxWLj9YUdcs27Nt3u9O878FzbIq0HKOmLwSUpuLy1k3DebfycqcaWGpyjOpoldKo/BLjFdXy8ClRsoxlmbzgtVLqU1hLBntytk1sJQnVxlZOU7ScbrJTiuCzfaev8A6Vrqsq0lGC5fcnt6KoxcpbZPdn77062LWFpwk817S1vZLWTXJef9hOz0U9be5iN05VFFR2ZthSLoAAAAAAAAAAAAAAAAAAAAAAAAAAAAABZbT2dGtFXeWa9ma4rqmuafQqXdnC5jh7Ncn2LFvcSovbdPmjV8ZgKtO6nSlKP3qSzp/wAvFHlrjhFWD93PnH8HZpXFKpvGWH2lt9+RiVKPadzTqndNNPW6ZSlHRJL9S9iTh7RTtCeWo5LrcVop1GjNBaqeGXlDAYmtZQpunF8Z1E4peKT1foi5a8IrTaenHmytO4tqPOWX2RuOxdlRw9Ps4vNJu85vjKXXwXgettbaNvDRH5nBurmVxPXL5LsjSvphwNKVGn+zg8ROf7zKs/Z04uUlm4tXy6eJ1rJycsZ2OXd4UM43OXbZwSi4QWmWHDpmlKdvRTS9DqwXU5cp42NhwOwMbCjCSwlSpFxVSnO8JpZldNUovNms+dvTUilcU28aixChPTnB7h6NaN7YTFyqvjKpQqq9urUdI+CXkjOuH/ZfUx4c3zizJ4DYm0cRHsnSqU6b4zry7KEVyyUU3J25X96I53NGG+cvy/JtG1m9ksI6LuruxSwVPLDv1ZfvKsvbm/0j0Ry69xKq9+XY6FKiqa8zOEBMAAAAAAAAAAAAAAAAAAACGpiUtOLK9S4hDbqSRpyZQsWiL1s28JlSxKM+tI18NmNx+8EIaR7z+H9zm3PHadP2aa1P7Fujw+c93sYavt+tLg1BeFl82cOrxq7m9pY+COhCwox5rJbPaVf+K/eyuuJXOf7kvqTerUP+hNR3hrw9q1ReS/SzLlDjdzB7y1fH8ojnw6hP3djYdk7cp19F3an3X+j5npLLidK59nlLs/27nKubGpQ3e67mUOkUzVd5sBOeIg6dNXdPWcpZYvV2Tsm21+p57jFDXVi0unM7HD7iNOjJTfXkjHYnYuITU70XJWa1rcuH2fA5/q8oyU8rOzLUL2i04Ylh/A3mk24pu17K9uF7a2PYReUmeefPYqMmDnO/u0KcsZGlKcY9nTSs5RVpVpa8eHdijo2bjGLy1llK7hUlhqLwuuHj6miYui6+Lsm2qlSEYx0ss0ktLeZ0YxdOLk3tjl2OZKaqOMFHfPPvn8Hf6cFFKK4JJLyWiPPN5eTvpYWCowZAAAAAAAAAAAAAAAAAAAAAABh9u7YjRtDjN9OKRyeJcRjbrQubL1nZyre10MTh9qRlwun0dji072M2X52soF1HFrrbz0JlcLuQukzG4/aTl3Y6R/zj8jlXV9Kp7MeX6lujbKPtS5mNndO/Fcygt9i4sPYobs/wvVGeaMrdeZJGRq0atFTZgwQVIa5o92S1TRLCbTJIvK0vdG3bu7eVVKnUdqy0X4tPz0PacK4g7iOifvL7rv8Ak4HELPwJao+6/sZDabtkf4mver/obcUXswfmVrffUvIhxC7pzZ+6iSHMvsJK8I+SXu0PQW0tVKL8itUWJsmJzQ43tfH58RXxF9M1aa8qa7CmvK7bKE5Zk2eut6OmjGHw++7MN9GGGdXadNX7kM9WS5d1aeXelEmtbmqs09WzXIr8csLZUlW0JTTWGtvr3O+lk8yAAAAAAAAAAAAAAAAAAAAAACmpOybfBJv3GJSUVlmUsvBz7atKcqkqj1u7+K8PI8NeKdSrKb6nqbWUIU1DsY+M7eDKOC20mXccTJqzdxOpJrDZA6UU8pHsSBmGVvgYNeRbVPYf4ZfBki974k0fe+IhINBokUjXBrgSVwtgtjC1acoyavJJ6KSbUl0aa4NcU+qR1LW4dKcaseaLValC5oOnLqjc9gbeeKwl6lvrFCqqddLS8leKml0le/ndcj1nFYqVsqkeTw18/wD08ZaNqpKnLmsp/Izk3eJxnvEmXvFeDxtOMLTnGDu7KUox0vfm/E7fDVKdDZZw2V7mcYT9ppZIdubZp08NWqxqQlKNObSjKLd7aWSfUuVIyhFtpmLXRWrRhFp5ZxLa9bs6Ele7bhS88qzTf9Ujlvke4pbzX1Nq+gvA3eJxL/BSi/fOf/QsWsebOR6QVs6KfzOtFw82AAAAAAAAAAAAAAAAAAAAAAC22i/2UvL82iC5/tSJaH9xGtTieblE7CZZ4nDRaba4Ju/PTxKtSjHDbLEKkk8Iw8nK3dRy9upfSj/yLqLIWQsrTMGpbVpd2fml8CWK3RNFe0iOlI2kjeSJUzTBG0VXMwpynJRistmsmorLLDa20aVFftNX91ae9ntuGeibaVS6lj/5X7v8Hmr30j8OThbLL7vkarh97XHFU40oqlTqVYKrlVnNN2WeXGSTd9WeivbOlCylRprZLbqca0ua1S68WpLdvfodQ2/UxUqcI4aLakrzlFwTVuC7zVr34rocLhDs46pXPTkuaLnElcyxGh15s0ff+lWhDDOdS08tSM2m7N3i4687JtX8DtcFr0q1at4S0xyml9ihxGjUp0afie0902azs3ET7RJ1HKLTzLXhFqTv55bepY41PTSjDPN/odD0Xoa686mPdX3ZBvNX/dw55XUl51G2vhY8zI99R6v5fQyG4u+9bBJ0kk6LlmacVZyaSbzLXgkuPI9Jw+ypzoLWt3vk8Fx+9qeuPw3ssLH8+J2bdvfCji0ku5Uf2W7p+T/RmtxYzpLUt0Ube/hUemSw/sbGUS+AAAAAAAAAAAAAAAAAAAAARYmGaEl4EdWOqDRvTlpkma7VpnBqQOrGRj9paU5ei97RRuvZpstUN6iMTBHDZfZIjU0PZzsrhLLCWWWOJnoo828z9SeC3yWKa3bEGGZZLFmjNGi42fKPbU4z9nMr+89T6L2ynOpV6xW3zODx2s4Uox6Se5zHeGcvrFXtPaVSccvS0mrH0WOHFM8M8ptGAxdZqUZ8MsoyX8rv+hDXjqi49y3bNRlk7rtTD4jE4GEMLOMJSt2jlKUbwy6pSSdtbelz5+koyaZ7KxrUadTXVWV0+Jp28uxFQ2dCM6irSjiM0nF3jHPBxyx8LperZ2fR6vF3bj3i19Nyl6SVJV4KcY6cY+aNZ2RSUnLLdXy01frOXH4FzjNRTuFFdF92W/Ruk6Vm6kucm38lt+uSw3jxCniKkl7Kllj/AKYd2PwRycap7Ho09FFZ7Z/cjwsJQ42lH3nu6FN04KPZHya7rRr1ZT5Ntszm7s39YpKm2s04xaXK74+nH0JJtKLZTw3sz6D2VXc6UW3eWWObzavr5qz9TzFeOmbxyPQ2tRzprPPCLwiLIAAAAAAAAAAAAAAAAAAAABjMdhrargc64o4eUXKNXoYDbNP9k/NfmcW/h/SZ07WX9RGEhwPPM6TPXOxjGTGnJb1a/N8OS6v5EsYdESxp9EWqk27viS4wsInwksImgzRkbJEzU1ZDjISspQdpxd14+B2uBcSjY18z92Wz8vM5fFLF3dDTHmt0YrauGo4p5qqdDEWt2iV07aLPHS/no+HFH0+jKFSCnRkmn/Nj5xW8ShN060WsGnbZ3TxMbuMe3hydF5m1/o9r4CafVFmhWp8kzq262ers6NNydCpkim5pxatbMmnZo8Ff278acV3PU2VxCDjOSzgxm9OAhSwFZdrGrPuy0cbdySdkr+ZJwanK3vIPD54+qN+LXSu6Mlywabs+eSGbg12k35xWRf7tS3Xq+LVlU7tv8HetbfwbeFLskv3ZrEYOc1FJtt/ZTb9yJuHUvErxT5Zz9CLjVz4NpNrnjC+exsOz93MS2mlki+Lq3gl5pq79EeyTxyeT5fUqwe0jbtibOpUZ3pL6xiZLLdJ5I30eWP8Aj8uBHUy1meyIIzlN6YLJ1bYODlSpJTd6knml5vkcC5qqpPMeXQ9JaUXSp4fPqZErloAAAAAAAAAAAAAAAAAAAAA8avoYayE8GB27g7Ql0advPirnH4hb4py7HTs62Zo0TEYjK+LXoeTjDJ6eFPUi1ljOibfj8iVUyVUTxSbd2ZwlyNsJLCJ4EbImTRRoyNkiNTUSQQRgdt3i007O1r8n4NHtfRe4koygn1zg4HH7aFSKnJb9yfDqMKKk+7OfS91F37yd9LKz+dyS/wCL3kr/AMO2k2o4WEspvrn57FOx4PaKz13EUm03lvDXbBa4bbVVJJ1FmXFNPjz4I9utMl7SPESptP2WT1NtzkrSVOa/Er/8jOiBp/UW+TyntG3CnQj5R+RErWguUV9EWHeXcudST+b/ACSPalTlKMV0jH5kqhCPJEEvEn7zFKEqj1cpLrJ2j7hKphbG0aCb3OkbmbPhCm5xScnpmt70vA4l7VlKWGzu2NGMI5SNjKJfAAAAAAAAAAAAAAAAAAAAAABDWrWNJTwbwhk1beXGz7OVuSb68NeHMptQrzVKr7r22+xdalRpOpTS1Lff7miYHF9tTU5WzXadvZunZuPgec4lZuzuJU+nT4HoOG3aubeNWPXn8SfsihqL+sqVMw5GHIlhE0bI2yaKNGaMqMGpRUqWNlHJskXG1NgqOGp1aztUnUv2b/hqLdmut8rfg7HpKEZWNDxP8ktkuxzKlaN1WdNbwjzfdmk7TxjqzWV2V3a/4Xx9T2HBrD1Shh+9LeX4+R4/i1761W292Oy/PzPE3zVzsxOLIqVvum5HuSwt90GNy4pN8opGGZ+Zk8BC8lmbl+FEU3sTU+Z1jZNLLRhGyWnBcr8jg1pZm2d+jHEEXhESgAAAAAAAAAAAAAAAAAAAAHkjDCLPEEEyxAxOMo3KdSOS7Tmc821seeGqOvRV6MnepTX2XzlH/P7XvDo8UpeDWeKi92Xf+f7KLqVeGVHWpLVSfvR7fz/T6FeGxsKiTTs/h/Z+DPH33DbiynpqR+fQ9RZ3tG6hroyyu3VfFF2onPyWcnqRgwVXMGCic+S1b0SWrfkuZvCDk8IzhYyzJJUcFD63jpKNtaVH2pylytFe1Poloufh6fhnCWnrqLf7LzZxb/iKx4dPrtnv5I17fjbVarHMllk7JQ1dlxyK3GTel/kZoVI17xVanuraP5/c2nRnStXCn7z3f8+xp+BjfvNXXJ9PQ9zSllHiriCi8F/F+Jaic6RIpPqbkeESRk+oMYRNTa5u5hmyRsO7tHNUil3U2lf7XkitWliLZaoRy0dXhGySXBKy9Dgt5eTvpYWCowZAAAAAAAAAAAAAAAAAAAAAPGYYLerAikiWLLKvTIZRLEJmIx1NW1KtSD5otwmnszStrbEWZzovs5c0vZfmuB0aHF4yj4N5HVHvzfzX7rc5dbhE4T8aynpl2zhfJ/s9jGfXa1L24O3WOq/pl8/Q1q+jlldLXazx9/8AaNqfpFdW70XdLPny/wBMrW8kOd15wqf9U0cqp6JXMX7Mk/r+DpU/SWykstSX0/JFPeSn96X8lOo3/uyr4m1L0VrZ9uSX3Np+kdqvci39F+5A98qkLrCUcs3p2tW05+kI6R9WzuWvA6Nusvf7HIuuN1a+yWPLmebB3cr4vExxWMqyk4yUlm783ld1FRWkI3/8LNepTVN0qfVY25Ir0IVHUVSe2HnfmzpGB2dTotVquWdSN8l0u7e92r631flc5FC2jSS8jrVrl1dlyOX7QgqdWcFaynLhwavo7eVj0dtLMUebu4tSeS3VQupnOkiuMjcjZLCRkwXdCXkjDCN43Bw+atmtmyq7k+C5K3ic+9liGDo2UMzz2OiHIOwAAAAAAAAAAAAAAAAAAAAAAAAeNGMDJQ6SNdJspMt62AjLiaumjdVWixq7Ag+bXuNPAiSK5kQT3ddrKrJLplg/zRtGlp3TwYlW1LDWTGV9waU3eVSXpGivhlLUa9WP+RlWVCjL/HH7kcPo6wq4upL1hH/hFP4knrtXuQ+pUu36l1S3NwlOzVGLa4Oeao/fNshnXnLmyxChCPJF3LDKKtFJLotEQuTJ1BGtbx52rI0yyVYRzLb1OdOp2jTyStr0lwszp2U9tJzL6GXktKeJudRM48ok8a5IpETiTwrm2TXBdUcQuZhsJHVvo4i3RlUatGTSh4pXu14a8fA5F7LMsHWs1hZNyKJ0AAAAAAAAAAAAAAAAAAAAAAAAAAAAAADwwDxowZPHEYGSOcDGDZMs61G5jBupGMxmz8xlIw5GIxOwk004qSejTSaa6NcySOxHJ5Nbxv0eUpO8M1J9Iu8f6Zfo0W4XM1z3Kc7aD5bGPf0cVeVeNvGDX5SJ1eeRA7PzJ6H0b1L96ureFNv85m3rnka+p+ZsuxtwKFNqU1KtJfxGnH+hJJ+tyGd1OXkSRtYR57m+YWllSS4FSTyWoouSMmAAAAAAAAAAAAAAAAAAAAAAAAAAAAAAAAAAB5YxgFEqYwZyRSomRkilhzZGpQ8OuhsanqwyBgkjhl0GTGCaFJIw5BIlSNTdI9MGwAAAAAAAAAAAAAAAAAAAAAAAAAAAAAAAAAAAAAPLAHjRnJg8yGcmMDKYyYwVWGTOBYwZwegyAAAAAAAAAAAAAAAAAAAAAAAAAAAAAAAAAAAAAAAAAAAAAAAAAAAAAAAAAAAAAAAAAAAAAAAAAAAAAAAAAAAAAAAAAAAAAAAAAAAAAAAAAAAAAAAAAAAD/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data:image/jpeg;base64,/9j/4AAQSkZJRgABAQAAAQABAAD/2wCEAAkGBxQTERUQEhQWERAWFBQUFBQUFw8VFBgWFBQWFhQWFRQYHCggGBolGxQUITEhJSkrLi8uFx8zODMsNygtLywBCgoKDg0OGxAQGi8kICQsLCwsLCw0LCwsLCwuLDQsLCwsLDQsLCwsLywsLCwsLCwsLCwsLCwsLCwsLCwsLCwsLP/AABEIAMIBAwMBEQACEQEDEQH/xAAcAAEAAQUBAQAAAAAAAAAAAAAAAwIEBQYHAQj/xAA8EAACAQIDBQUEBwcFAAAAAAAAAQIDEQQSIQUGMUFREyJhcYEykaHRBxRCUmKxwSMzU4KS4fByorLC8f/EABsBAQACAwEBAAAAAAAAAAAAAAADBAECBQYH/8QANREAAgEDAgQCCQMEAwEAAAAAAAECAwQREiEFMUFRE2EGFCIycYGRodGxwfAjM0PhQlLxYv/aAAwDAQACEQMRAD8A7iAAAAAAAAAAAAAAAAAAAAAAAAAAAAAAAAAAAAAAAAAAAAAAAAAAAAAAAAAAAAAAAAAAAAAAAAAAAAAAAAAAAAAAAAAAAAAAAAAAAAAAAAAAAAAAAAAAAAAAACirVjFOUmoxXFtpI0nUjCOqTwjaMXJ4isswOJ3voRdo5qnjFJL3to5VTjVCLxFNnSp8IryWXhfEjpb50W7ShUj42i/1NI8cpN7xa+hvLg1ZLZpmawG0qVZXpzUuq4SXnF6nSoXdGv8A25Z8uv0OfWtqtF4nHBdlkgAAAAAAAAAAAAAAAAAAAAAAAAAAAAAAAAAAAAAAAAB5KVld6Jasw2kssylnY5vvFtaWIquKdqUXZLlpzZ4y+vJXFTPRcl+/xPW2FpG3pqTXtMxqpeGnLxKDyXNWSpI1yYK6TaalBuM1wadn7zaEpRkmnuazSksSWUbtuzt7tv2VTSquD4Zl8z1PDOJeN/Tqe90ff/Z5ziFh4L1w939DYDtHLAAAAAAAAAAAAAAAAAAAAAAAAAAAAAAAAAAAAAAALHbU7UZ242t72UuIycbaWCxarNWOTmUInh2z2TZMka5NDxoAkijVs1bFKbhOM46NO5JSqOMlJc0YnFVIOL6nS8FXz04z6r48z39vV8WlGfc8fVhom4k5MRgAAAAAAAAAAAAAAAAAAAAAAAAAAAAAAAAAAAAAstsRvRl4Wfukm/yKd/HVbzXln6bk9s8VUc3nGza6Nr3HhX2PXxeVkGoABLBGrNGeVeBlGY8zaNn7dp4fB9pVfDSMVxk8q0Xqme24FmrR0LozzHFEqdVtke5m+Dx1SpDsnGMFfOr5bt6Rb5u136HfubeNKKaZyKFWpOTUl9P0Nrc1e11d8FdX9xUw+ZZ1LOCowZAAAAAAAAAAAAAAAAAAAAAAAAAAAAAAAAAABDjIXpzj1jJe9MjrR1U5R7pm9N4mn5nNsau/Lzv79T59P3mevov2ERGhIetGDGSWHA1Zo+ZRNGUzKZqm1KzxFR0U3aDalLW0NfZS5yfHwv5I+qcHtoW1pBR5tJt929zw/E60q1zJvo8L5G47I3yoYXDPD0MPlnTi7pSvDNbWU59XxaevkizUtXUnqcirC4cI40mM3OweL2jivrlSrKnRjOMpNPWbWqhCHBR/Fby8JK9WNCGiK/nc1hS8aWqXP+bI3renfKhgrRm89R8Yxt3V1l8ilb2squ/JFivcaNorLMxsfaCxFCnXinGNSOZKSaduXEhqw0TcexLSnripYwXaZGbp5PQZAAAAAAAAAAAAAAAAAAAAAAAAAAAAAAABoe1cBkqSj93h4w+y16aPxR4XiFtKjVaX8XT6cj0trcaqaf8AM9fyRUsLC13f4FKLp4zJsklVqZwiKEKcpWjwWmr4s2jBSeFt8TdupGOWSxhTUsnO759DM4Qi8M0bqOOo8qUVryRWynyMxm0a7tXd2vNzq4S83lTr0opOotXaVK7tnavo+l1d6H0D0d4g50fAq/8AHk/Lomef4taYn40evTv5o1PHVoqk0v2cYtXpS/eXbV3VjxT1vZ+vQ9Uk+fQ4ba5dS32ZtWpB3p1JQvfW7XmW1pksNFCUGnlGd2P2MayxWLj9YUdcs27Nt3u9O878FzbIq0HKOmLwSUpuLy1k3DebfycqcaWGpyjOpoldKo/BLjFdXy8ClRsoxlmbzgtVLqU1hLBntytk1sJQnVxlZOU7ScbrJTiuCzfaev8A6Vrqsq0lGC5fcnt6KoxcpbZPdn77062LWFpwk817S1vZLWTXJef9hOz0U9be5iN05VFFR2ZthSLoAAAAAAAAAAAAAAAAAAAAAAAAAAAAABZbT2dGtFXeWa9ma4rqmuafQqXdnC5jh7Ncn2LFvcSovbdPmjV8ZgKtO6nSlKP3qSzp/wAvFHlrjhFWD93PnH8HZpXFKpvGWH2lt9+RiVKPadzTqndNNPW6ZSlHRJL9S9iTh7RTtCeWo5LrcVop1GjNBaqeGXlDAYmtZQpunF8Z1E4peKT1foi5a8IrTaenHmytO4tqPOWX2RuOxdlRw9Ps4vNJu85vjKXXwXgettbaNvDRH5nBurmVxPXL5LsjSvphwNKVGn+zg8ROf7zKs/Z04uUlm4tXy6eJ1rJycsZ2OXd4UM43OXbZwSi4QWmWHDpmlKdvRTS9DqwXU5cp42NhwOwMbCjCSwlSpFxVSnO8JpZldNUovNms+dvTUilcU28aixChPTnB7h6NaN7YTFyqvjKpQqq9urUdI+CXkjOuH/ZfUx4c3zizJ4DYm0cRHsnSqU6b4zry7KEVyyUU3J25X96I53NGG+cvy/JtG1m9ksI6LuruxSwVPLDv1ZfvKsvbm/0j0Ry69xKq9+XY6FKiqa8zOEBMAAAAAAAAAAAAAAAAAAACGpiUtOLK9S4hDbqSRpyZQsWiL1s28JlSxKM+tI18NmNx+8EIaR7z+H9zm3PHadP2aa1P7Fujw+c93sYavt+tLg1BeFl82cOrxq7m9pY+COhCwox5rJbPaVf+K/eyuuJXOf7kvqTerUP+hNR3hrw9q1ReS/SzLlDjdzB7y1fH8ojnw6hP3djYdk7cp19F3an3X+j5npLLidK59nlLs/27nKubGpQ3e67mUOkUzVd5sBOeIg6dNXdPWcpZYvV2Tsm21+p57jFDXVi0unM7HD7iNOjJTfXkjHYnYuITU70XJWa1rcuH2fA5/q8oyU8rOzLUL2i04Ylh/A3mk24pu17K9uF7a2PYReUmeefPYqMmDnO/u0KcsZGlKcY9nTSs5RVpVpa8eHdijo2bjGLy1llK7hUlhqLwuuHj6miYui6+Lsm2qlSEYx0ss0ktLeZ0YxdOLk3tjl2OZKaqOMFHfPPvn8Hf6cFFKK4JJLyWiPPN5eTvpYWCowZAAAAAAAAAAAAAAAAAAAAAABh9u7YjRtDjN9OKRyeJcRjbrQubL1nZyre10MTh9qRlwun0dji072M2X52soF1HFrrbz0JlcLuQukzG4/aTl3Y6R/zj8jlXV9Kp7MeX6lujbKPtS5mNndO/Fcygt9i4sPYobs/wvVGeaMrdeZJGRq0atFTZgwQVIa5o92S1TRLCbTJIvK0vdG3bu7eVVKnUdqy0X4tPz0PacK4g7iOifvL7rv8Ak4HELPwJao+6/sZDabtkf4mver/obcUXswfmVrffUvIhxC7pzZ+6iSHMvsJK8I+SXu0PQW0tVKL8itUWJsmJzQ43tfH58RXxF9M1aa8qa7CmvK7bKE5Zk2eut6OmjGHw++7MN9GGGdXadNX7kM9WS5d1aeXelEmtbmqs09WzXIr8csLZUlW0JTTWGtvr3O+lk8yAAAAAAAAAAAAAAAAAAAAAACmpOybfBJv3GJSUVlmUsvBz7atKcqkqj1u7+K8PI8NeKdSrKb6nqbWUIU1DsY+M7eDKOC20mXccTJqzdxOpJrDZA6UU8pHsSBmGVvgYNeRbVPYf4ZfBki974k0fe+IhINBokUjXBrgSVwtgtjC1acoyavJJ6KSbUl0aa4NcU+qR1LW4dKcaseaLValC5oOnLqjc9gbeeKwl6lvrFCqqddLS8leKml0le/ndcj1nFYqVsqkeTw18/wD08ZaNqpKnLmsp/Izk3eJxnvEmXvFeDxtOMLTnGDu7KUox0vfm/E7fDVKdDZZw2V7mcYT9ppZIdubZp08NWqxqQlKNObSjKLd7aWSfUuVIyhFtpmLXRWrRhFp5ZxLa9bs6Ele7bhS88qzTf9Ujlvke4pbzX1Nq+gvA3eJxL/BSi/fOf/QsWsebOR6QVs6KfzOtFw82AAAAAAAAAAAAAAAAAAAAAAC22i/2UvL82iC5/tSJaH9xGtTieblE7CZZ4nDRaba4Ju/PTxKtSjHDbLEKkk8Iw8nK3dRy9upfSj/yLqLIWQsrTMGpbVpd2fml8CWK3RNFe0iOlI2kjeSJUzTBG0VXMwpynJRistmsmorLLDa20aVFftNX91ae9ntuGeibaVS6lj/5X7v8Hmr30j8OThbLL7vkarh97XHFU40oqlTqVYKrlVnNN2WeXGSTd9WeivbOlCylRprZLbqca0ua1S68WpLdvfodQ2/UxUqcI4aLakrzlFwTVuC7zVr34rocLhDs46pXPTkuaLnElcyxGh15s0ff+lWhDDOdS08tSM2m7N3i4687JtX8DtcFr0q1at4S0xyml9ihxGjUp0afie0902azs3ET7RJ1HKLTzLXhFqTv55bepY41PTSjDPN/odD0Xoa686mPdX3ZBvNX/dw55XUl51G2vhY8zI99R6v5fQyG4u+9bBJ0kk6LlmacVZyaSbzLXgkuPI9Jw+ypzoLWt3vk8Fx+9qeuPw3ssLH8+J2bdvfCji0ku5Uf2W7p+T/RmtxYzpLUt0Ube/hUemSw/sbGUS+AAAAAAAAAAAAAAAAAAAAARYmGaEl4EdWOqDRvTlpkma7VpnBqQOrGRj9paU5ei97RRuvZpstUN6iMTBHDZfZIjU0PZzsrhLLCWWWOJnoo828z9SeC3yWKa3bEGGZZLFmjNGi42fKPbU4z9nMr+89T6L2ynOpV6xW3zODx2s4Uox6Se5zHeGcvrFXtPaVSccvS0mrH0WOHFM8M8ptGAxdZqUZ8MsoyX8rv+hDXjqi49y3bNRlk7rtTD4jE4GEMLOMJSt2jlKUbwy6pSSdtbelz5+koyaZ7KxrUadTXVWV0+Jp28uxFQ2dCM6irSjiM0nF3jHPBxyx8LperZ2fR6vF3bj3i19Nyl6SVJV4KcY6cY+aNZ2RSUnLLdXy01frOXH4FzjNRTuFFdF92W/Ruk6Vm6kucm38lt+uSw3jxCniKkl7Kllj/AKYd2PwRycap7Ho09FFZ7Z/cjwsJQ42lH3nu6FN04KPZHya7rRr1ZT5Ntszm7s39YpKm2s04xaXK74+nH0JJtKLZTw3sz6D2VXc6UW3eWWObzavr5qz9TzFeOmbxyPQ2tRzprPPCLwiLIAAAAAAAAAAAAAAAAAAAABjMdhrargc64o4eUXKNXoYDbNP9k/NfmcW/h/SZ07WX9RGEhwPPM6TPXOxjGTGnJb1a/N8OS6v5EsYdESxp9EWqk27viS4wsInwksImgzRkbJEzU1ZDjISspQdpxd14+B2uBcSjY18z92Wz8vM5fFLF3dDTHmt0YrauGo4p5qqdDEWt2iV07aLPHS/no+HFH0+jKFSCnRkmn/Nj5xW8ShN060WsGnbZ3TxMbuMe3hydF5m1/o9r4CafVFmhWp8kzq262ers6NNydCpkim5pxatbMmnZo8Ff278acV3PU2VxCDjOSzgxm9OAhSwFZdrGrPuy0cbdySdkr+ZJwanK3vIPD54+qN+LXSu6Mlywabs+eSGbg12k35xWRf7tS3Xq+LVlU7tv8HetbfwbeFLskv3ZrEYOc1FJtt/ZTb9yJuHUvErxT5Zz9CLjVz4NpNrnjC+exsOz93MS2mlki+Lq3gl5pq79EeyTxyeT5fUqwe0jbtibOpUZ3pL6xiZLLdJ5I30eWP8Aj8uBHUy1meyIIzlN6YLJ1bYODlSpJTd6knml5vkcC5qqpPMeXQ9JaUXSp4fPqZErloAAAAAAAAAAAAAAAAAAAAA8avoYayE8GB27g7Ql0advPirnH4hb4py7HTs62Zo0TEYjK+LXoeTjDJ6eFPUi1ljOibfj8iVUyVUTxSbd2ZwlyNsJLCJ4EbImTRRoyNkiNTUSQQRgdt3i007O1r8n4NHtfRe4koygn1zg4HH7aFSKnJb9yfDqMKKk+7OfS91F37yd9LKz+dyS/wCL3kr/AMO2k2o4WEspvrn57FOx4PaKz13EUm03lvDXbBa4bbVVJJ1FmXFNPjz4I9utMl7SPESptP2WT1NtzkrSVOa/Er/8jOiBp/UW+TyntG3CnQj5R+RErWguUV9EWHeXcudST+b/ACSPalTlKMV0jH5kqhCPJEEvEn7zFKEqj1cpLrJ2j7hKphbG0aCb3OkbmbPhCm5xScnpmt70vA4l7VlKWGzu2NGMI5SNjKJfAAAAAAAAAAAAAAAAAAAAAABDWrWNJTwbwhk1beXGz7OVuSb68NeHMptQrzVKr7r22+xdalRpOpTS1Lff7miYHF9tTU5WzXadvZunZuPgec4lZuzuJU+nT4HoOG3aubeNWPXn8SfsihqL+sqVMw5GHIlhE0bI2yaKNGaMqMGpRUqWNlHJskXG1NgqOGp1aztUnUv2b/hqLdmut8rfg7HpKEZWNDxP8ktkuxzKlaN1WdNbwjzfdmk7TxjqzWV2V3a/4Xx9T2HBrD1Shh+9LeX4+R4/i1761W292Oy/PzPE3zVzsxOLIqVvum5HuSwt90GNy4pN8opGGZ+Zk8BC8lmbl+FEU3sTU+Z1jZNLLRhGyWnBcr8jg1pZm2d+jHEEXhESgAAAAAAAAAAAAAAAAAAAAHkjDCLPEEEyxAxOMo3KdSOS7Tmc821seeGqOvRV6MnepTX2XzlH/P7XvDo8UpeDWeKi92Xf+f7KLqVeGVHWpLVSfvR7fz/T6FeGxsKiTTs/h/Z+DPH33DbiynpqR+fQ9RZ3tG6hroyyu3VfFF2onPyWcnqRgwVXMGCic+S1b0SWrfkuZvCDk8IzhYyzJJUcFD63jpKNtaVH2pylytFe1Poloufh6fhnCWnrqLf7LzZxb/iKx4dPrtnv5I17fjbVarHMllk7JQ1dlxyK3GTel/kZoVI17xVanuraP5/c2nRnStXCn7z3f8+xp+BjfvNXXJ9PQ9zSllHiriCi8F/F+Jaic6RIpPqbkeESRk+oMYRNTa5u5hmyRsO7tHNUil3U2lf7XkitWliLZaoRy0dXhGySXBKy9Dgt5eTvpYWCowZAAAAAAAAAAAAAAAAAAAAAPGYYLerAikiWLLKvTIZRLEJmIx1NW1KtSD5otwmnszStrbEWZzovs5c0vZfmuB0aHF4yj4N5HVHvzfzX7rc5dbhE4T8aynpl2zhfJ/s9jGfXa1L24O3WOq/pl8/Q1q+jlldLXazx9/8AaNqfpFdW70XdLPny/wBMrW8kOd15wqf9U0cqp6JXMX7Mk/r+DpU/SWykstSX0/JFPeSn96X8lOo3/uyr4m1L0VrZ9uSX3Np+kdqvci39F+5A98qkLrCUcs3p2tW05+kI6R9WzuWvA6Nusvf7HIuuN1a+yWPLmebB3cr4vExxWMqyk4yUlm783ld1FRWkI3/8LNepTVN0qfVY25Ir0IVHUVSe2HnfmzpGB2dTotVquWdSN8l0u7e92r631flc5FC2jSS8jrVrl1dlyOX7QgqdWcFaynLhwavo7eVj0dtLMUebu4tSeS3VQupnOkiuMjcjZLCRkwXdCXkjDCN43Bw+atmtmyq7k+C5K3ic+9liGDo2UMzz2OiHIOwAAAAAAAAAAAAAAAAAAAAAAAAeNGMDJQ6SNdJspMt62AjLiaumjdVWixq7Ag+bXuNPAiSK5kQT3ddrKrJLplg/zRtGlp3TwYlW1LDWTGV9waU3eVSXpGivhlLUa9WP+RlWVCjL/HH7kcPo6wq4upL1hH/hFP4knrtXuQ+pUu36l1S3NwlOzVGLa4Oeao/fNshnXnLmyxChCPJF3LDKKtFJLotEQuTJ1BGtbx52rI0yyVYRzLb1OdOp2jTyStr0lwszp2U9tJzL6GXktKeJudRM48ok8a5IpETiTwrm2TXBdUcQuZhsJHVvo4i3RlUatGTSh4pXu14a8fA5F7LMsHWs1hZNyKJ0AAAAAAAAAAAAAAAAAAAAAAAAAAAAAADwwDxowZPHEYGSOcDGDZMs61G5jBupGMxmz8xlIw5GIxOwk004qSejTSaa6NcySOxHJ5Nbxv0eUpO8M1J9Iu8f6Zfo0W4XM1z3Kc7aD5bGPf0cVeVeNvGDX5SJ1eeRA7PzJ6H0b1L96ureFNv85m3rnka+p+ZsuxtwKFNqU1KtJfxGnH+hJJ+tyGd1OXkSRtYR57m+YWllSS4FSTyWoouSMmAAAAAAAAAAAAAAAAAAAAAAAAAAAAAAAAAAB5YxgFEqYwZyRSomRkilhzZGpQ8OuhsanqwyBgkjhl0GTGCaFJIw5BIlSNTdI9MGwAAAAAAAAAAAAAAAAAAAAAAAAAAAAAAAAAAAAAPLAHjRnJg8yGcmMDKYyYwVWGTOBYwZwegyAAAAAAAAAAAAAAAAAAAAAAAAAAAAAAAAAAAAAAAAAAAAAAAAAAAAAAAAAAAAAAAAAAAAAAAAAAAAAAAAAAAAAAAAAAAAAAAAAAAAAAAAAAAAAAAAAAAD/9k="/>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323" y="2435469"/>
            <a:ext cx="3569676" cy="270618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76567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z="1800" dirty="0" smtClean="0">
                <a:latin typeface="Century Gothic" pitchFamily="34" charset="0"/>
              </a:rPr>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8" name="TextBox 7"/>
          <p:cNvSpPr txBox="1"/>
          <p:nvPr/>
        </p:nvSpPr>
        <p:spPr>
          <a:xfrm>
            <a:off x="570889" y="474785"/>
            <a:ext cx="7754815" cy="769441"/>
          </a:xfrm>
          <a:prstGeom prst="rect">
            <a:avLst/>
          </a:prstGeom>
          <a:noFill/>
        </p:spPr>
        <p:txBody>
          <a:bodyPr wrap="square" rtlCol="0">
            <a:spAutoFit/>
          </a:bodyPr>
          <a:lstStyle/>
          <a:p>
            <a:r>
              <a:rPr lang="en-US" sz="4400" dirty="0" smtClean="0">
                <a:latin typeface="Century Gothic" pitchFamily="34" charset="0"/>
              </a:rPr>
              <a:t>Don’t be afraid to be…</a:t>
            </a:r>
            <a:endParaRPr lang="en-US" sz="4400" dirty="0">
              <a:latin typeface="Century Gothic" pitchFamily="34" charset="0"/>
            </a:endParaRPr>
          </a:p>
        </p:txBody>
      </p:sp>
      <p:sp>
        <p:nvSpPr>
          <p:cNvPr id="9" name="AutoShape 10" descr="data:image/jpeg;base64,/9j/4AAQSkZJRgABAQAAAQABAAD/2wCEAAkGBxQSEhQUEBQUFBUXFBYXFRcWFBYVFBUWFRQYGRQYFRQYHCggGBolHBQUITEhJSkrLi4uFx8zODMsNygtLisBCgoKDg0OGxAQGSwkHyQxLCwsLy8sLCwsLCwsLCwsLiwsLCwsLCwsLCwsLCwsLCwsLCwsLCwsLCwsLCwsLCwsLP/AABEIAOEA4QMBIgACEQEDEQH/xAAcAAEAAQUBAQAAAAAAAAAAAAAAAQIDBQYHBAj/xABGEAACAQMDAQUFBQQHBwMFAAABAgMABBEFEiExBgcTQXEiUWGBkRQyQlKhCCOCsRUzYnKSwdEkQ1NjouHwNXOTFjREg8L/xAAbAQEAAgMBAQAAAAAAAAAAAAAAAQQCAwUGB//EAC8RAAICAQMDAgUCBwEAAAAAAAABAgMRBBIxBSFRE0EiMmFxkYGxFBUzQkNT0Qb/2gAMAwEAAhEDEQA/AObUpSuWe7FKUoSKUpQgUqM0xQZGaVNbL3Ydno9Su5I5mYRxJuKqcM5JwPa6gCs4Qc32Kuq1MNPHdI1nFNtdO7x+7dLWH7TZb9if10bEv7PHtqx5GOcj/SuZVM4OD7jS6mGojmJFMVNK1lvBGKbamoJoYtJd2SqkkKoLMeiqpZvoozUEkEqwKkdQQQR8jzXVP2erBWW7uWXLGRY0YjOFAJYKfLkjPoKznfdo6PZC4VQJIZUywA3GN/ZZSfdkqflVp0Lbn3OHHq0ndtx8OcHD81NRioqqd3JVSgpQClKUApSlAKUpQClKUApSlAKUqCaAE0oBU0AxSlKE4FZjup1f7Jq8e44SXdE/8YOw/wCIL9axFY/VIyCsi8FSOR1BByDW+iWJYOX1anfTuXsfYdxCroyOAVZSrA9CGGCP1r5h7VaMbK7mtj0RgYz743G5DnzwDj1U107sn3qvdrBBb2kk9z4a+MQyxxKwwGYsx4Xqf9atd9Giu8EN4UAeM+HMFbcBG/Q5wM4YD/FVi6O6JxunXuq5eH2OQZFMirmKYrn5R7DayjFefUGxGfp9a9W2sdq5ACgkgE8+fHmcVsqWZIp66Tr08n9D6j7v+zyWNjDCmCxRXkYEkNI4BYj4Z6fCsd3wXGzS5/7RjQerOKt93F1EkEcQvJZcIgWO5jEMkYC8BQVBZcYHn0HNYTv5vf3FtCD9+cyH4iNGA/VxV+TwmeS08N1sY/U41SlK5p7bBBFAamoIoQTSoFTQClKUApSlAKUpQClKUBBNAKCpoBSlDQkmgFSq1UBUNmSi2QBUTRblI94q5ioeQL1Py86JvPYynCGxqXBsfcNrottQeBwMXACAngh0JKAeu4j6V9D6hZJPE8UoDI6lWB9xGDXyD9oMF1FOoK7JUkHqjg/5V9babrcE+FiljdzGHKq6swU45IB45IFdOLyjwl0PTscfB81arpb2s0lvL96JtucY3L+FwPcRg15MV1Pvx0HmG8TI/wBzKR5jJMRPoSRn4j3VyvwT5Mf0NULoKMuT13TdVK6hPblrsycViLhi1zGFG4h0AXGcnd0xWVKsPMH1GP5VtPd72Hu/Et9TWOG4iVmcQiXbKTtYL1XaCGIbBP4a2aaPdsp9buarUMNZPoFLZWVC6KSFGMqDjgdM9K4f30XYfUFiHSGFRjyDSe0ePQD611HQ+1/jSCG5tbizkJwgmCmOQ+5JVON3HQ4+Ga4l28uPF1K8f/m7R6Roqf8A81vveIHL6TXv1K+hrpFKrbjr0qzFIsm5YifEA3BccSBQS6qeu/HIGOeapwg58Ho9TqK9Osyf/SqrMt0i9WFY7UnYEEMSjjKHpx5g/EHg1js1Yjp/LOPb1n/XH8mcjv0Y46etesVr1rbu5xGpY/Ctje0liws6lHwDg+YPQ1FtSiso26DqErpOE+fYilQDU1WOwKUpQkUpSgFQak1AoQyaUpQkVUoqFHnVYqGzKKz3AFSTjk0ZsDJqEjyct8h7v+9Ql7szcnnbHkgZbp7I/U/6VdiiA6f96rAqoVDl7I3QoS+KXd+Twaxb7kyOq8/Lzrbu5u6lu5VsN6wwIjzSeEoSafDqNjyjkj2/LHC1j+y2jS6lK8VqFIQAyO7YVQxIHAGTnB+lWb/QL7QbuO6ZMor8SISY3B6ox8iRng+6r+nUlHEjyPWpUTu3VSy+GfRHaXQ1urOW2xgMmF/sspDIR6MBXzcUIyrDDKSrD3Mpww+oNfUMN/G0Sy71EbKGDEgDDDI5PrXEe9HRlhu/tEWDDdZcMvKCUffG4ce0CGHvw3xqNTDdHK9jPoWqVV/py4l+5ol/JtjY/Crndb2qGn30byyMtu25ZgMkEMhCsVHubaeOcA1j+0UuFVfecn5ViLO03kZO0FgudpYknyVRyx5H1ppY4hnyR167fqdq/tR9km9ieDxlZXj2eIrDBUqBuDA/LNfKeqat7cjsOZHdxj3OxPI9DW3672wbTrD+ioYJ13ROsstyrRsRKMP4URzheTg5rlbuSeTmt04KXJzdNqZUZcOX2Nh1m1BcrESQ6CWLn7wx7S8+YAJH061gYJijK6nBVgyn3FTkfyrPaHDJcx+FCC1xE4eED7zKSAyD0Jzj41veid26MVmuAVLospgK8x+JyVI8sHPUcdDyOckkuDRKcpPMnk1GPRJL3e1rEzxuhn9kf1Mq+zKjfAnOPgy/Gth7Pd1hOHumwPIKQcg4wRjPnkfL4iun6IkNl0wkZ5bHCgplfaPQZQY9VHzrsbuKUsIJEmQMQGjYFNoY4wwOCPvDrjg/OTE8ek6FBbgCCPoFy2BnnOfTOP0HHTOD71dL3W0c68tE4Vv/AG3ByfhhgvuHPn1O432qRwKWdlQD3sFwST093Q/61yTtv3hC6DW9suUYgM2fIYPGOnP/AJzUTWYs3aeTjbFryaqamhqFNcw9oiaUpQyFKUoCDU1FTQhClKJQc9isVUKgVTJyQvzPpUJZZtlLbERDcdx6fhH+dekCoAqsVhKWWWKa9q+vuAK8+pybYmI9PrVjVNS8L2V+9/Kut6h3aQXOmrLZu5maBHGW3JI2AWGD0PUDFbqqJPEvY5nUOrU1qVKb3Ya+zOV92/bFtMuvEILROAsyjqVzncPiOTX0xq9pHqFi6rh0nhJQ+XtLlD9cV8fTRlWKsCGUkEHqCDgg/Ovof9n3X/GsntmPtW7HaPPw5CWHyDbhXSPFHBtR1u5ljjhmldkiXYiE4VQpPBA6nPmeauWWuziIW+5ni3hliPI3ngbfMH4Ctl7yOzsdtqVz4snhxs/iIqjdIwkG4lR0AzuGT7q1dtW2ArbL4S4wWzmZwfzP5eigCoayZQm4PdHkv3doFbddNsPlEh3S/PPCD1OfhTR9YEF3DPGgQROGVWJcZGfvE+/zrDKuTgefSsrqnZu6too5biF4o5CQhbA3EDJ9nORx7xUpYEpOTy+T6L1K0s9f07xH2oyoSHJG63kC+1uYH7nHOeCBmuN9j+7R7y5eF54o1TJyCS8qA43wKR7SH83SsV2B7UCxuUaZfFgLDxIyARwcq4BHJU5Ir6XeKz1a1R1YSRnmORCVkjbBUlG+9G4yRQxNJvNL0vRvYSVEdwQxd98qyICyP71BwVIGPvCkXbWO7u0gijIPhK7P+BvECtgeWNxBBOM7vKtS7UPc6AVjhtbVlbOLt4jLLKc/iLNhHA6jGDnIrD2HeBeCA7XUKbgtcKEABWVt2V/KPvDjpQHV+0MMYgdZWTGOMnI3DnBB8twPGP8Atzxe1kOnxvHYQuq7VlYu4fe02MMgzwowo/WtF1S4uLqR97l13nnPs8cAgeleuaPIhBJPhweE2ej4lkcfIBkH8Na5Wxjyy5RobrsOMe3ksanqtzfOWlc7T5eWPdilvbKg4+vnV4jGPpSqllrkeh0ugro78y8ioqag1qLzJpQUoSKUpQELU0FKELghqrFUHyqsUZlDlla1Rb85b3/yFJThT9PrV2MYAFRxEzS3WpeC4tViqBVfTr0rUXlhLua1riESnPnjH0rp3cX24aKZbCckxSFvBJP9W+3O0Z/C23p7z8a55rF9GwZAu5sqVcEjbjO4Y8wQf0rDQysjBkJVgQQQcEEdCDXWqzsWT571BR/iZ7XlZN776uz5tdSkf8FwTMhx5k/vB8faOf4hVXct2ihsr8ePuAmXwg4fCKWZSN6455XrnjNT2i7YnU7BIr5NtzAN8M2MCZcASKRx7RAU8cEjyrR7K1EjhTIkYJA3OSFGT1O0E/pWwpnc/wBofs4ZI4LuNSXQiF8DJKuxMfT3MSP4q0bsl3RXt3h5x9li4O6VfbI94j4PT34rrsjXsFm0V9LDcSiPxreVRsDNARJsk454XO4DkZ44yeedpu8gOCJ5muiR/UWxMFmp64ecYlm9xxgUBuGjaXpelnbaxfbrpfvMoWVozjq8h9iD5kHmtN7zu2KXcLRzzRkj2oobYCVEcfilu24bj8KD51q15c3t5EPEeO0tPwLxb2+P7KKN0nnyc5rGrdWVv/Vxm7kH45sxwZ94hU7nH94j4igMCVrrvch2m2braV0jhRjMWZ1jBzge07kAKODtAyT7gK14RyTaVd3t2EcGSKG3UIqCNgx3OgQDaADtwOvOegrxd1fZZNRvlimDGJUaSTBI4GABuHTJYUB9N9odFhvrd4JlDo44PXaeqsp8iDjkV8wPpixNJGRyjvG3X2jG5U5HqK+q7e3SCJUQbY41woyThVHvPPQV8v3c/iSSyf8AEllf/HIzf51W1LxFYO30OqNlzUllYPCBtbjgEfqKraqbroD7jmqmqm+6TPSQW2Uofr+S2wqmqzVAqVwYS+YmlKUBC1NQKmhCFKUoBSlKAjzquqB1qsUkZV+5Evl/eFXxViTqvr/rV7/z/wAFQ+EZQeJTZnrHQGKPNcuLaGMAyPIDu2nG3ZGOWLFgAK07tNfQO4FoZjGBgmUrl2z95VUDaPgcms40l/rBEZZnlebAB/dxldmf7uE2fLd8RW7aZ3VWNiqy6xdKzHG2FTtBb8oGd8p+AAroQpjDg8hq+o33vEnheEce0vSZ7l9lvE8re5FJ+p6Ctm7TdlZ7KSK4nQIrSKXHDeE42sQwBIIPJ444Irr1x2lW1i22kNvpdv8AhluUCyv/AO1ZLh2PXliP865f2i7XQ3LNEHmmDqQZ7sgjxPIpCuBEuOAQeCc4652nPO63NhFqunGKVQC0e04x+6lVeqE+WcEHzBFfKV3ZNHK8RGWV2Q48ypIOPpXQrjtbcWdokMWoIS0aBlihYTKFjCKvjMdo4AG4e7IzWlahrrSRCFUjjQNuJCgyu/J3STEbmPJoDqeq9sUTQoIbhyt6NqoowzhFfaXbHABiLDB65rmkmqJbHbawhG/4s2JJuRkFV+5H16YJ+NWNCjx4ty671hUEA8hpHO2MHPuJLfwVippCxLMckkkk9ST1oC5d3byuXlZnY9WYkk/OrNRWY7L6alzOsMknhFwfDfaGXxACVV1JHDEbcg8Ejg0BuOtXRTs3ZxgY3XcgcHr7IY9PUis5+zZN/tF2mBzEjZ8+Hxj09r9Kwnajspd3ccc8JEzCNRJArZlG0BRKsf4tygbscgqQea3z9n/TNls8v7ks7MrAAC4i2uRsl4yQcBgCeMigOjdrLvwrK5kP4YZD/wBJxXzLGMKB8B/Ku9d8F3s0yVQcGVoox6GRS3/Sprg5qlq3wj1H/nq+05/oWZxlT6VAPA9Kqk6H0NUR/dHoKrr5TsS/q/oQao99VmqPM1KMJ8omlUtIB1IHzqVYHoQfSpwzDfFvGe4HWpqPOpqCUKUpQClQKmgI86rFUNVQoyYcsiXyPuYfzr0CrEi5B9KuRNkA/CofymdbxY15Rs1nrAS1B3+HJbHcpBx4iN7LKD+fBGPiidOtYzU+2c0G37LGqyOuTeOTPPNnqyGTIi+KqOCfnWPdAwwwyKm1iEalVzgnJGeM+/HvqxDUpR78nI1HQ3Zdug0osxEltcXLmSd2Zj1ZySa93aDsr4Fpb3cMniRyExyAjDRTL1U44xjGK94NZvs46S+JZXBxBdgLu/4U68wuPUgKfUUq1LlPDMdf0SFOn315bXP2OWmlejUbNoZZIpBh43ZGHuZSQf5V5qunmTa7iMJpCshGJbzDDzBihHsn5tu9GFapWchuA2nyRZ9pLlJfk0bIcfMCsJigIquKQqwZTggggjqCOQau2tlJJxGjNjrgZA9T5VmtL7JyzNtGS2cbIlM7/Mx5RPPhmB+FAerXtdmXYYyYw5F0jKSGWSRMThG/KXDHFZvuZ7WpZ30rXcuyKWJt7N08QMrKT8fvfWvLrWn3Npam1uY22AGVI5kVZEGcNJBKjEYBZdyn39K0QL7qA7T3lduINQMUVmzPHGS7sV2qWIwoGeTjk5x5itINNO0to0G7CZ6l2CjJ9wPJ9ACTWy6X2MubjBgglkB/G2LeL1zL7bD0TPpXPshKyeUux6/R30aLTqM5Lc+7NTuDhT6VbeVVHtEDiuh2Xdayh5NYuI7eBMcxOPb88l3HsjqMYzVP/wBcaJp3/p1qbmQdJHUjn+9KN36CtkNM8dynqOtR3t1rP3NX0Xste3mDbWzlT/vH/dx4PQ7m6j0FbbB3Wx26+Jq99FCPyRHA/wDkcAnj3CsJN3jazqjNFZJsH5bdDlQ3TfIx46HnjzrTu2XZy9s3Q6iD4kqlgTIJW4OCGYE8/PzqxGqMTk3dQvt5lj7HRpu12g2GVs7Nrp/ORxuU/wD7JST9FxWM1xrPULOS/sIPs0tu6LdRDG10k+66gccEHnA6H4Vymuh92Y3WWtJ77Hf/APFvas2k1gqwslCSkn3MJU1REeB6VXXNfJ7aDzFMUpSoMyBU1FTQhEMKlTSoFCOHkuCqIOCV+Y9DVQqiXyYeXX086LwTN4xJe37HpBqoGrStmqwa1tF2E8rKLoNVf+fEe4j41Vb2zOCVBwOrHhR6seBXr07TjM22EPcN+W2TxAP70pwi/U1Ma5PhGF+soqWLJIxnbtluFhuhjxtoiuvezoAI5iP7ag5PvWtOxXcIO7aYp4l39mtYhyTNIZXx15X2YwePMmtZ7a9kraO3We1mjuIz4gWWNVQiSIbmRlTCMpXODjIwOua6kM7fi5PBar0vVfpfL7GkdnJI/GVJ+IpAY3P5dw9l/wCFtrfKtr7Jdh2luzbOF8QSypl1JSNIAheQpkb93ix7RnHJOelapHoUvG8CLPTxTsJz0wn3j9Oa633c3ErX9stxkyGG5UnwZYgyiG2RDmRV3t+5OSPcKzK5kLmw0PThi8uhduvHghgyA+77NF7C/PmsLqXfYsSmPS7KOFBwrNtGPSJAAPrWu3ndpMkjyXs9vZRGRyDM/wC8K7jgrGoJPFWRc6JacLFcahIOjSHwLfP91TuYeooDrHbuxlv7TTikTSyTLh9mAFWe3DMS5BCJuC8/AcE4rC2nd3aWKh9QvILf+ym1JOnQTOS7HjPsgGst2o7aSW+g29zbIsTzRxogXlYQV/CD+UDAr52vrySZzJM7SOerMSSfmaA7Pdd4mkWJP9H2n2mb/ivwfnM4Zz8qw8nb7W9SbbZRSIhP/wCPG2ACfxTEYUfHIrXe56xin1WCO4RZEIkO1hlSyxsVyPPGM/Kvqm3gVFCooVR0CgAD5CgPnz9oDUJfGtYHZtiwK5XPBkOQSR5kY6/E1yXNdb/aOX/bbc++D+TmuR0B0Xur7wItJiu/EiaV5DEY1UhQdgk3b3PQe0vkeprydr+0t3rssfh2jHwwwRIVeVsNjO5gPh1wKd139Fhp31cAhFRoVO/DHLbxsQ+2fucGt31LvrtoF8PS7PAHALhY19QiEn60Brug9yV9Ng3DJbKfzfvHH8CnH61sGsaXY6Db3NujzT3d1aPFyuE2yAru44AGSep6VjNF1rXtTnidfEEAkRjtUQwlQwJ9rALDHxNevvxuke/hRCC0cBEnwLNlQfjgH61jJ4WTdp6vUsUPJz+JcAD4VVSlc5vJ7SK2pIUpSoMiDUilU1Ji3juVwoztsjVpH/Kilm+g6Vtujd2Oo3BBeNbZPzSsC3TyjUk/XFZ/shrRstBNxYwRS3Ec0gut3DgGRyrnAy2EMXGRxn3VzTX+8TUbvIluXRT+CImJD6hfvfPNXYUxR5jUdTum3FdkdKfsZo9jj+k74yyEgeGGwuc4+5EC3mOScCsN3k9jk054pbYsbWb2Rubd4cm3KgN1wwDHn3VyVnJJJJJPUk813/sBdrrWjSWU7AzQrtDHlhjJgk554+7n4fGs5QTWCrVqrIWKeWclU7D/AGT+hq7M+FJHXy9agxspZJVKuhKup6hl4INZjsv2Nu9RDC3VViDbTLISFyOoUfixVNV7pY8HprNXGqncn2a7fc3zs52XtILxLWSzkvJvCilkmdlMUYkzk+GSAAMAeZNZTRpNSubGSX7VFbxp4+wW8AEh8J2AyWJVR7OMBazc2leBP9tN7HDGkEUVwCikHwjkfvC3sZyfImtHuO9yxsYmg0+GS5G+R90jbI90rln6gkjLHjFX8YPIyk5PLZOsQ3N1dxyGKWUtY2rIyQJIVd0Jl8J5j4cRyRkkHy91Z240Oyhs4hqVxJauszzyD7UpmaRwyYZ4180IOEA92a5s3bzWNVk8Cy3RjH3LYbNqdOZOoA9RWI7a9g7yxgjub11YySbCN5dwxVmG5j14U0IN8l7ztKsARpVp4jnP7wqUyT1LO3tmtm7se886pLJBPEsUirvTYSVYdG69CMivmqug9xEmNWj+Mcg/TP8AlQGqdrc/bbncST48nJJJ+8ccmsRWwdv49upXg/57/qc1gBQHYu1x3dl7A/ldB9Nwrjldj1NDJ2ThwM7JQTjnAEhGT7utce20Bufc1JjWbTy5lH1gk/7V9FdoO3NhZD/abhFb8i5kc/woCR86+auznYTUbpg1vbyoPKRwYlHxDHGflW2Du1s7U7tX1KNW6mGLDSt78kkt/wBNAe7vwha9jsr+2R3geJhkKSV3HK7gOnANaFoXYHULsjwLZ8fmfEaD5vjPyro2o95iwQw2ujxlYosDxJxu3IM+yEPPJOcn3VrOr9udQuhiS5aNOmyDMQPqQdx9M1rdkV7lurQ32cRPfH3Y2loA2sagkR6mKH2pD7wOCSfRa9UPanTLL/0vT/GcdJrn+ftc/oK0bwxnJ5J6k8sfmaqrTLUeEdOroy5sl+DYta7e6jdgiW48JT1SAGMf4slv1rWkQAkjzOSTySfMk+Zqo0FaZWSlydSnSVVP4ETSlK1lkUpSgFQamlAbR3aa4tteeHPzbXS+DKp+7vP3GPu81/irT+3nZptOvJLdvuj2oz+aNidp/Qj5VdljBBB6Gt97RJ/TOjLcgbryxOyUD7zx8Zb4jB3fJqu0TysHmOqaf07N64Zxytr7te1B06+jlJPht+7mHvjYjn5EA/KtVNRW85Z2rvu0LwJ1vYh+6nULJjoJQDtb0ZcfSrPbq/k03RtOtIXaKWdDLMUJVsFQzKSORlpAP4TWy91epRavpbWV37TQsikfiKIyvE4J88rg+nxrSu8uU6hrsVonKo8Vvx5ZYGU/LJ+lQopPJslbKUFB8I8/bW0kttE02NmOZ5JJ5eTlmbJj3HzwrD51zTNd5/aLtwtrZheiyMo9BHx/KuC1JrOq/s7yY1CQe+Bv0YVvn7Q8OdMQ/luoz9UkH+dcj7pe0kOn33jXJZY/CdcqpY5ONowPSs/3o96CalCLW2hZU8RXLv8AebaDgKo6cn9KA5XW8dyxI1e2x/bz6eG1ePQe7rUbvBhtmVT+OQiNB/i5PyBrp3Z7RbPs6jXF3Ms14yFUiTnHvVB15JALNxQlLJzDvTj26tej/nZ+qqf86p7Pd31/eYMNuwU/jk/dp9TyfkK6VP3k2au1xbabm6k5d5doAOAPvck9B0rXNa7wNRuuJJxCp6pbqYx/iJLfrWuVsV7lqrQ32cR/PY36ORNE0cW1/wCDcSMSPAVsiQSNyvtAHABPOK1G37a2NvzYaTHHKerSsGA9OSf5Vo6xjJbqx5LHJYn3kmqs1olqfB1qeixxm1/gz+s9ttQusiW5ZEP+7hAiX/EBuPzNa6IxknHJ6k8kn3kmqiap61qdkpcs6Nelpq+SPcdaqpStZYSFKVBoSBU0pQClKUApSlAKUpQCth7vde+xXqmT/wC3nHhTqfu4bIRj6Ej5E1r1UyJuBB6Gs65bXkr6qhXVOP4LveX2YNheyRj+pcmSA448NjkKP7vT6VqddluIv6Z0Ug+1eacPVni2/ruWP6pXGzXRTyeNlFxeGbL3e9qW028SfkphllUH76MD+oOCPSt17lLQ3mrXF5Jz4fiSkkZw8zNjnyON9clFd07tU/o/Qby9PEkquU+JVSkI9NzE0IPV3lltZ07fZKZHtryRXjT23KrvTcAOeRtOPia5dofdtqN0fZtpI1zy8ymJR/iGT8hV7s9rFzYt4lpM0bsPb4Dq/n7SsCCfj1rKar251G5GJbplX8sSpGPmVG79a1etE6H8s1GeyMtF3X2FnhtW1GMHr4MRAY46jOSzdfJRXqj7Z6ZZcaXpqyOOBNNhfmGZS58uOK554fJY+0T1Yklj6k1XurXLUeEXaekL/JL8Gya3281C6yHuGhQ/ggzF9XB3H61re3nJyWPVmJLH1JpupurRKcpcnUp01FXyoqzUZqM05rXgtb/BOapJ91TtqakjuyAKmlKgnApSozQAmgFAKmgFKUoBSlKAUpSgFKUoBSlKAzXYvXzYXkcx/q2IjnHvjYgE+q9flXj72OzP2K9Zohm3n/ewsMYw3Lr8ifoRXgYZBB8633S4f6Y0eSzY5u7L95CTy7x84HvIwdvqFq5RPKwzznVtNsn6i4fP3OPQRF2VVGWYhQPeScD+dd171mFnpun6cnUqpf4rAq5J9Xb9DXOe6LR/tOq26kZWMtK/HQRqSMj4vsHzrY+9nVPtGpygHKwKIh7t3WTHzwPlW2yWItlDR1+pdGJqVKjNTmuceyTQpSlCRSlKAUpSgFKVGaEZJqCaVOKAipFKUApSlAKUpQClKUApSlAKUpQClKUArJdmddawu47pMkL7MgHV4mxvX14B+VY2lZRlteTTqKVdW4P3O76HoFvp819qcbJ4EsSyRkHhc5aT4ctt+tcJknMrvK33pZHkb1kYt/nVO07dm5/DByI97eHn37M4zU1uttUlhHP0HT5UTc5v7CoxU0qudYjFKmlBggUqaUGCKYqaUGCMVNKUGBSlKAUpSgFKUoBSlKAUpSgFKUoBSlKAUpSgFKUoSKClKEe4pSlAKUpQkUpSgFKUoBSlKAUpShApSlAKUpQClKUApSlAKUpQH//Z"/>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descr="data:image/jpeg;base64,/9j/4AAQSkZJRgABAQAAAQABAAD/2wCEAAkGBxQSEhQUEBQUFBUXFBYXFRcWFBYVFBUWFRQYGRQYFRQYHCggGBolHBQUITEhJSkrLi4uFx8zODMsNygtLisBCgoKDg0OGxAQGSwkHyQxLCwsLy8sLCwsLCwsLCwsLiwsLCwsLCwsLCwsLCwsLCwsLCwsLCwsLCwsLCwsLCwsLP/AABEIAOEA4QMBIgACEQEDEQH/xAAcAAEAAQUBAQAAAAAAAAAAAAAAAQIDBQYHBAj/xABGEAACAQMDAQUFBQQHBwMFAAABAgMABBEFEiExBgcTQXEiUWGBkRQyQlKhCCOCsRUzYnKSwdEkQ1NjouHwNXOTFjREg8L/xAAbAQEAAgMBAQAAAAAAAAAAAAAAAQQCAwUGB//EAC8RAAICAQMDAgUCBwEAAAAAAAABAgMRBBIxBSFRE0EiMmFxkYGxFBUzQkNT0Qb/2gAMAwEAAhEDEQA/AObUpSuWe7FKUoSKUpQgUqM0xQZGaVNbL3Ydno9Su5I5mYRxJuKqcM5JwPa6gCs4Qc32Kuq1MNPHdI1nFNtdO7x+7dLWH7TZb9if10bEv7PHtqx5GOcj/SuZVM4OD7jS6mGojmJFMVNK1lvBGKbamoJoYtJd2SqkkKoLMeiqpZvoozUEkEqwKkdQQQR8jzXVP2erBWW7uWXLGRY0YjOFAJYKfLkjPoKznfdo6PZC4VQJIZUywA3GN/ZZSfdkqflVp0Lbn3OHHq0ndtx8OcHD81NRioqqd3JVSgpQClKUApSlAKUpQClKUApSlAKUqCaAE0oBU0AxSlKE4FZjup1f7Jq8e44SXdE/8YOw/wCIL9axFY/VIyCsi8FSOR1BByDW+iWJYOX1anfTuXsfYdxCroyOAVZSrA9CGGCP1r5h7VaMbK7mtj0RgYz743G5DnzwDj1U107sn3qvdrBBb2kk9z4a+MQyxxKwwGYsx4Xqf9atd9Giu8EN4UAeM+HMFbcBG/Q5wM4YD/FVi6O6JxunXuq5eH2OQZFMirmKYrn5R7DayjFefUGxGfp9a9W2sdq5ACgkgE8+fHmcVsqWZIp66Tr08n9D6j7v+zyWNjDCmCxRXkYEkNI4BYj4Z6fCsd3wXGzS5/7RjQerOKt93F1EkEcQvJZcIgWO5jEMkYC8BQVBZcYHn0HNYTv5vf3FtCD9+cyH4iNGA/VxV+TwmeS08N1sY/U41SlK5p7bBBFAamoIoQTSoFTQClKUApSlAKUpQClKUBBNAKCpoBSlDQkmgFSq1UBUNmSi2QBUTRblI94q5ioeQL1Py86JvPYynCGxqXBsfcNrottQeBwMXACAngh0JKAeu4j6V9D6hZJPE8UoDI6lWB9xGDXyD9oMF1FOoK7JUkHqjg/5V9babrcE+FiljdzGHKq6swU45IB45IFdOLyjwl0PTscfB81arpb2s0lvL96JtucY3L+FwPcRg15MV1Pvx0HmG8TI/wBzKR5jJMRPoSRn4j3VyvwT5Mf0NULoKMuT13TdVK6hPblrsycViLhi1zGFG4h0AXGcnd0xWVKsPMH1GP5VtPd72Hu/Et9TWOG4iVmcQiXbKTtYL1XaCGIbBP4a2aaPdsp9buarUMNZPoFLZWVC6KSFGMqDjgdM9K4f30XYfUFiHSGFRjyDSe0ePQD611HQ+1/jSCG5tbizkJwgmCmOQ+5JVON3HQ4+Ga4l28uPF1K8f/m7R6Roqf8A81vveIHL6TXv1K+hrpFKrbjr0qzFIsm5YifEA3BccSBQS6qeu/HIGOeapwg58Ho9TqK9Osyf/SqrMt0i9WFY7UnYEEMSjjKHpx5g/EHg1js1Yjp/LOPb1n/XH8mcjv0Y46etesVr1rbu5xGpY/Ctje0liws6lHwDg+YPQ1FtSiso26DqErpOE+fYilQDU1WOwKUpQkUpSgFQak1AoQyaUpQkVUoqFHnVYqGzKKz3AFSTjk0ZsDJqEjyct8h7v+9Ql7szcnnbHkgZbp7I/U/6VdiiA6f96rAqoVDl7I3QoS+KXd+Twaxb7kyOq8/Lzrbu5u6lu5VsN6wwIjzSeEoSafDqNjyjkj2/LHC1j+y2jS6lK8VqFIQAyO7YVQxIHAGTnB+lWb/QL7QbuO6ZMor8SISY3B6ox8iRng+6r+nUlHEjyPWpUTu3VSy+GfRHaXQ1urOW2xgMmF/sspDIR6MBXzcUIyrDDKSrD3Mpww+oNfUMN/G0Sy71EbKGDEgDDDI5PrXEe9HRlhu/tEWDDdZcMvKCUffG4ce0CGHvw3xqNTDdHK9jPoWqVV/py4l+5ol/JtjY/Crndb2qGn30byyMtu25ZgMkEMhCsVHubaeOcA1j+0UuFVfecn5ViLO03kZO0FgudpYknyVRyx5H1ppY4hnyR167fqdq/tR9km9ieDxlZXj2eIrDBUqBuDA/LNfKeqat7cjsOZHdxj3OxPI9DW3672wbTrD+ioYJ13ROsstyrRsRKMP4URzheTg5rlbuSeTmt04KXJzdNqZUZcOX2Nh1m1BcrESQ6CWLn7wx7S8+YAJH061gYJijK6nBVgyn3FTkfyrPaHDJcx+FCC1xE4eED7zKSAyD0Jzj41veid26MVmuAVLospgK8x+JyVI8sHPUcdDyOckkuDRKcpPMnk1GPRJL3e1rEzxuhn9kf1Mq+zKjfAnOPgy/Gth7Pd1hOHumwPIKQcg4wRjPnkfL4iun6IkNl0wkZ5bHCgplfaPQZQY9VHzrsbuKUsIJEmQMQGjYFNoY4wwOCPvDrjg/OTE8ek6FBbgCCPoFy2BnnOfTOP0HHTOD71dL3W0c68tE4Vv/AG3ByfhhgvuHPn1O432qRwKWdlQD3sFwST093Q/61yTtv3hC6DW9suUYgM2fIYPGOnP/AJzUTWYs3aeTjbFryaqamhqFNcw9oiaUpQyFKUoCDU1FTQhClKJQc9isVUKgVTJyQvzPpUJZZtlLbERDcdx6fhH+dekCoAqsVhKWWWKa9q+vuAK8+pybYmI9PrVjVNS8L2V+9/Kut6h3aQXOmrLZu5maBHGW3JI2AWGD0PUDFbqqJPEvY5nUOrU1qVKb3Ya+zOV92/bFtMuvEILROAsyjqVzncPiOTX0xq9pHqFi6rh0nhJQ+XtLlD9cV8fTRlWKsCGUkEHqCDgg/Ovof9n3X/GsntmPtW7HaPPw5CWHyDbhXSPFHBtR1u5ljjhmldkiXYiE4VQpPBA6nPmeauWWuziIW+5ni3hliPI3ngbfMH4Ctl7yOzsdtqVz4snhxs/iIqjdIwkG4lR0AzuGT7q1dtW2ArbL4S4wWzmZwfzP5eigCoayZQm4PdHkv3doFbddNsPlEh3S/PPCD1OfhTR9YEF3DPGgQROGVWJcZGfvE+/zrDKuTgefSsrqnZu6too5biF4o5CQhbA3EDJ9nORx7xUpYEpOTy+T6L1K0s9f07xH2oyoSHJG63kC+1uYH7nHOeCBmuN9j+7R7y5eF54o1TJyCS8qA43wKR7SH83SsV2B7UCxuUaZfFgLDxIyARwcq4BHJU5Ir6XeKz1a1R1YSRnmORCVkjbBUlG+9G4yRQxNJvNL0vRvYSVEdwQxd98qyICyP71BwVIGPvCkXbWO7u0gijIPhK7P+BvECtgeWNxBBOM7vKtS7UPc6AVjhtbVlbOLt4jLLKc/iLNhHA6jGDnIrD2HeBeCA7XUKbgtcKEABWVt2V/KPvDjpQHV+0MMYgdZWTGOMnI3DnBB8twPGP8Atzxe1kOnxvHYQuq7VlYu4fe02MMgzwowo/WtF1S4uLqR97l13nnPs8cAgeleuaPIhBJPhweE2ej4lkcfIBkH8Na5Wxjyy5RobrsOMe3ksanqtzfOWlc7T5eWPdilvbKg4+vnV4jGPpSqllrkeh0ugro78y8ioqag1qLzJpQUoSKUpQELU0FKELghqrFUHyqsUZlDlla1Rb85b3/yFJThT9PrV2MYAFRxEzS3WpeC4tViqBVfTr0rUXlhLua1riESnPnjH0rp3cX24aKZbCckxSFvBJP9W+3O0Z/C23p7z8a55rF9GwZAu5sqVcEjbjO4Y8wQf0rDQysjBkJVgQQQcEEdCDXWqzsWT571BR/iZ7XlZN776uz5tdSkf8FwTMhx5k/vB8faOf4hVXct2ihsr8ePuAmXwg4fCKWZSN6455XrnjNT2i7YnU7BIr5NtzAN8M2MCZcASKRx7RAU8cEjyrR7K1EjhTIkYJA3OSFGT1O0E/pWwpnc/wBofs4ZI4LuNSXQiF8DJKuxMfT3MSP4q0bsl3RXt3h5x9li4O6VfbI94j4PT34rrsjXsFm0V9LDcSiPxreVRsDNARJsk454XO4DkZ44yeedpu8gOCJ5muiR/UWxMFmp64ecYlm9xxgUBuGjaXpelnbaxfbrpfvMoWVozjq8h9iD5kHmtN7zu2KXcLRzzRkj2oobYCVEcfilu24bj8KD51q15c3t5EPEeO0tPwLxb2+P7KKN0nnyc5rGrdWVv/Vxm7kH45sxwZ94hU7nH94j4igMCVrrvch2m2braV0jhRjMWZ1jBzge07kAKODtAyT7gK14RyTaVd3t2EcGSKG3UIqCNgx3OgQDaADtwOvOegrxd1fZZNRvlimDGJUaSTBI4GABuHTJYUB9N9odFhvrd4JlDo44PXaeqsp8iDjkV8wPpixNJGRyjvG3X2jG5U5HqK+q7e3SCJUQbY41woyThVHvPPQV8v3c/iSSyf8AEllf/HIzf51W1LxFYO30OqNlzUllYPCBtbjgEfqKraqbroD7jmqmqm+6TPSQW2Uofr+S2wqmqzVAqVwYS+YmlKUBC1NQKmhCFKUoBSlKAjzquqB1qsUkZV+5Evl/eFXxViTqvr/rV7/z/wAFQ+EZQeJTZnrHQGKPNcuLaGMAyPIDu2nG3ZGOWLFgAK07tNfQO4FoZjGBgmUrl2z95VUDaPgcms40l/rBEZZnlebAB/dxldmf7uE2fLd8RW7aZ3VWNiqy6xdKzHG2FTtBb8oGd8p+AAroQpjDg8hq+o33vEnheEce0vSZ7l9lvE8re5FJ+p6Ctm7TdlZ7KSK4nQIrSKXHDeE42sQwBIIPJ444Irr1x2lW1i22kNvpdv8AhluUCyv/AO1ZLh2PXliP865f2i7XQ3LNEHmmDqQZ7sgjxPIpCuBEuOAQeCc4652nPO63NhFqunGKVQC0e04x+6lVeqE+WcEHzBFfKV3ZNHK8RGWV2Q48ypIOPpXQrjtbcWdokMWoIS0aBlihYTKFjCKvjMdo4AG4e7IzWlahrrSRCFUjjQNuJCgyu/J3STEbmPJoDqeq9sUTQoIbhyt6NqoowzhFfaXbHABiLDB65rmkmqJbHbawhG/4s2JJuRkFV+5H16YJ+NWNCjx4ty671hUEA8hpHO2MHPuJLfwVippCxLMckkkk9ST1oC5d3byuXlZnY9WYkk/OrNRWY7L6alzOsMknhFwfDfaGXxACVV1JHDEbcg8Ejg0BuOtXRTs3ZxgY3XcgcHr7IY9PUis5+zZN/tF2mBzEjZ8+Hxj09r9Kwnajspd3ccc8JEzCNRJArZlG0BRKsf4tygbscgqQea3z9n/TNls8v7ks7MrAAC4i2uRsl4yQcBgCeMigOjdrLvwrK5kP4YZD/wBJxXzLGMKB8B/Ku9d8F3s0yVQcGVoox6GRS3/Sprg5qlq3wj1H/nq+05/oWZxlT6VAPA9Kqk6H0NUR/dHoKrr5TsS/q/oQao99VmqPM1KMJ8omlUtIB1IHzqVYHoQfSpwzDfFvGe4HWpqPOpqCUKUpQClQKmgI86rFUNVQoyYcsiXyPuYfzr0CrEi5B9KuRNkA/CofymdbxY15Rs1nrAS1B3+HJbHcpBx4iN7LKD+fBGPiidOtYzU+2c0G37LGqyOuTeOTPPNnqyGTIi+KqOCfnWPdAwwwyKm1iEalVzgnJGeM+/HvqxDUpR78nI1HQ3Zdug0osxEltcXLmSd2Zj1ZySa93aDsr4Fpb3cMniRyExyAjDRTL1U44xjGK94NZvs46S+JZXBxBdgLu/4U68wuPUgKfUUq1LlPDMdf0SFOn315bXP2OWmlejUbNoZZIpBh43ZGHuZSQf5V5qunmTa7iMJpCshGJbzDDzBihHsn5tu9GFapWchuA2nyRZ9pLlJfk0bIcfMCsJigIquKQqwZTggggjqCOQau2tlJJxGjNjrgZA9T5VmtL7JyzNtGS2cbIlM7/Mx5RPPhmB+FAerXtdmXYYyYw5F0jKSGWSRMThG/KXDHFZvuZ7WpZ30rXcuyKWJt7N08QMrKT8fvfWvLrWn3Npam1uY22AGVI5kVZEGcNJBKjEYBZdyn39K0QL7qA7T3lduINQMUVmzPHGS7sV2qWIwoGeTjk5x5itINNO0to0G7CZ6l2CjJ9wPJ9ACTWy6X2MubjBgglkB/G2LeL1zL7bD0TPpXPshKyeUux6/R30aLTqM5Lc+7NTuDhT6VbeVVHtEDiuh2Xdayh5NYuI7eBMcxOPb88l3HsjqMYzVP/wBcaJp3/p1qbmQdJHUjn+9KN36CtkNM8dynqOtR3t1rP3NX0Xste3mDbWzlT/vH/dx4PQ7m6j0FbbB3Wx26+Jq99FCPyRHA/wDkcAnj3CsJN3jazqjNFZJsH5bdDlQ3TfIx46HnjzrTu2XZy9s3Q6iD4kqlgTIJW4OCGYE8/PzqxGqMTk3dQvt5lj7HRpu12g2GVs7Nrp/ORxuU/wD7JST9FxWM1xrPULOS/sIPs0tu6LdRDG10k+66gccEHnA6H4Vymuh92Y3WWtJ77Hf/APFvas2k1gqwslCSkn3MJU1REeB6VXXNfJ7aDzFMUpSoMyBU1FTQhEMKlTSoFCOHkuCqIOCV+Y9DVQqiXyYeXX086LwTN4xJe37HpBqoGrStmqwa1tF2E8rKLoNVf+fEe4j41Vb2zOCVBwOrHhR6seBXr07TjM22EPcN+W2TxAP70pwi/U1Ma5PhGF+soqWLJIxnbtluFhuhjxtoiuvezoAI5iP7ag5PvWtOxXcIO7aYp4l39mtYhyTNIZXx15X2YwePMmtZ7a9kraO3We1mjuIz4gWWNVQiSIbmRlTCMpXODjIwOua6kM7fi5PBar0vVfpfL7GkdnJI/GVJ+IpAY3P5dw9l/wCFtrfKtr7Jdh2luzbOF8QSypl1JSNIAheQpkb93ix7RnHJOelapHoUvG8CLPTxTsJz0wn3j9Oa633c3ErX9stxkyGG5UnwZYgyiG2RDmRV3t+5OSPcKzK5kLmw0PThi8uhduvHghgyA+77NF7C/PmsLqXfYsSmPS7KOFBwrNtGPSJAAPrWu3ndpMkjyXs9vZRGRyDM/wC8K7jgrGoJPFWRc6JacLFcahIOjSHwLfP91TuYeooDrHbuxlv7TTikTSyTLh9mAFWe3DMS5BCJuC8/AcE4rC2nd3aWKh9QvILf+ym1JOnQTOS7HjPsgGst2o7aSW+g29zbIsTzRxogXlYQV/CD+UDAr52vrySZzJM7SOerMSSfmaA7Pdd4mkWJP9H2n2mb/ivwfnM4Zz8qw8nb7W9SbbZRSIhP/wCPG2ACfxTEYUfHIrXe56xin1WCO4RZEIkO1hlSyxsVyPPGM/Kvqm3gVFCooVR0CgAD5CgPnz9oDUJfGtYHZtiwK5XPBkOQSR5kY6/E1yXNdb/aOX/bbc++D+TmuR0B0Xur7wItJiu/EiaV5DEY1UhQdgk3b3PQe0vkeprydr+0t3rssfh2jHwwwRIVeVsNjO5gPh1wKd139Fhp31cAhFRoVO/DHLbxsQ+2fucGt31LvrtoF8PS7PAHALhY19QiEn60Brug9yV9Ng3DJbKfzfvHH8CnH61sGsaXY6Db3NujzT3d1aPFyuE2yAru44AGSep6VjNF1rXtTnidfEEAkRjtUQwlQwJ9rALDHxNevvxuke/hRCC0cBEnwLNlQfjgH61jJ4WTdp6vUsUPJz+JcAD4VVSlc5vJ7SK2pIUpSoMiDUilU1Ji3juVwoztsjVpH/Kilm+g6Vtujd2Oo3BBeNbZPzSsC3TyjUk/XFZ/shrRstBNxYwRS3Ec0gut3DgGRyrnAy2EMXGRxn3VzTX+8TUbvIluXRT+CImJD6hfvfPNXYUxR5jUdTum3FdkdKfsZo9jj+k74yyEgeGGwuc4+5EC3mOScCsN3k9jk054pbYsbWb2Rubd4cm3KgN1wwDHn3VyVnJJJJJPUk813/sBdrrWjSWU7AzQrtDHlhjJgk554+7n4fGs5QTWCrVqrIWKeWclU7D/AGT+hq7M+FJHXy9agxspZJVKuhKup6hl4INZjsv2Nu9RDC3VViDbTLISFyOoUfixVNV7pY8HprNXGqncn2a7fc3zs52XtILxLWSzkvJvCilkmdlMUYkzk+GSAAMAeZNZTRpNSubGSX7VFbxp4+wW8AEh8J2AyWJVR7OMBazc2leBP9tN7HDGkEUVwCikHwjkfvC3sZyfImtHuO9yxsYmg0+GS5G+R90jbI90rln6gkjLHjFX8YPIyk5PLZOsQ3N1dxyGKWUtY2rIyQJIVd0Jl8J5j4cRyRkkHy91Z240Oyhs4hqVxJauszzyD7UpmaRwyYZ4180IOEA92a5s3bzWNVk8Cy3RjH3LYbNqdOZOoA9RWI7a9g7yxgjub11YySbCN5dwxVmG5j14U0IN8l7ztKsARpVp4jnP7wqUyT1LO3tmtm7se886pLJBPEsUirvTYSVYdG69CMivmqug9xEmNWj+Mcg/TP8AlQGqdrc/bbncST48nJJJ+8ccmsRWwdv49upXg/57/qc1gBQHYu1x3dl7A/ldB9Nwrjldj1NDJ2ThwM7JQTjnAEhGT7utce20Bufc1JjWbTy5lH1gk/7V9FdoO3NhZD/abhFb8i5kc/woCR86+auznYTUbpg1vbyoPKRwYlHxDHGflW2Du1s7U7tX1KNW6mGLDSt78kkt/wBNAe7vwha9jsr+2R3geJhkKSV3HK7gOnANaFoXYHULsjwLZ8fmfEaD5vjPyro2o95iwQw2ujxlYosDxJxu3IM+yEPPJOcn3VrOr9udQuhiS5aNOmyDMQPqQdx9M1rdkV7lurQ32cRPfH3Y2loA2sagkR6mKH2pD7wOCSfRa9UPanTLL/0vT/GcdJrn+ftc/oK0bwxnJ5J6k8sfmaqrTLUeEdOroy5sl+DYta7e6jdgiW48JT1SAGMf4slv1rWkQAkjzOSTySfMk+Zqo0FaZWSlydSnSVVP4ETSlK1lkUpSgFQamlAbR3aa4tteeHPzbXS+DKp+7vP3GPu81/irT+3nZptOvJLdvuj2oz+aNidp/Qj5VdljBBB6Gt97RJ/TOjLcgbryxOyUD7zx8Zb4jB3fJqu0TysHmOqaf07N64Zxytr7te1B06+jlJPht+7mHvjYjn5EA/KtVNRW85Z2rvu0LwJ1vYh+6nULJjoJQDtb0ZcfSrPbq/k03RtOtIXaKWdDLMUJVsFQzKSORlpAP4TWy91epRavpbWV37TQsikfiKIyvE4J88rg+nxrSu8uU6hrsVonKo8Vvx5ZYGU/LJ+lQopPJslbKUFB8I8/bW0kttE02NmOZ5JJ5eTlmbJj3HzwrD51zTNd5/aLtwtrZheiyMo9BHx/KuC1JrOq/s7yY1CQe+Bv0YVvn7Q8OdMQ/luoz9UkH+dcj7pe0kOn33jXJZY/CdcqpY5ONowPSs/3o96CalCLW2hZU8RXLv8AebaDgKo6cn9KA5XW8dyxI1e2x/bz6eG1ePQe7rUbvBhtmVT+OQiNB/i5PyBrp3Z7RbPs6jXF3Ms14yFUiTnHvVB15JALNxQlLJzDvTj26tej/nZ+qqf86p7Pd31/eYMNuwU/jk/dp9TyfkK6VP3k2au1xbabm6k5d5doAOAPvck9B0rXNa7wNRuuJJxCp6pbqYx/iJLfrWuVsV7lqrQ32cR/PY36ORNE0cW1/wCDcSMSPAVsiQSNyvtAHABPOK1G37a2NvzYaTHHKerSsGA9OSf5Vo6xjJbqx5LHJYn3kmqs1olqfB1qeixxm1/gz+s9ttQusiW5ZEP+7hAiX/EBuPzNa6IxknHJ6k8kn3kmqiap61qdkpcs6Nelpq+SPcdaqpStZYSFKVBoSBU0pQClKUApSlAKUpQCth7vde+xXqmT/wC3nHhTqfu4bIRj6Ej5E1r1UyJuBB6Gs65bXkr6qhXVOP4LveX2YNheyRj+pcmSA448NjkKP7vT6VqddluIv6Z0Ug+1eacPVni2/ruWP6pXGzXRTyeNlFxeGbL3e9qW028SfkphllUH76MD+oOCPSt17lLQ3mrXF5Jz4fiSkkZw8zNjnyON9clFd07tU/o/Qby9PEkquU+JVSkI9NzE0IPV3lltZ07fZKZHtryRXjT23KrvTcAOeRtOPia5dofdtqN0fZtpI1zy8ymJR/iGT8hV7s9rFzYt4lpM0bsPb4Dq/n7SsCCfj1rKar251G5GJbplX8sSpGPmVG79a1etE6H8s1GeyMtF3X2FnhtW1GMHr4MRAY46jOSzdfJRXqj7Z6ZZcaXpqyOOBNNhfmGZS58uOK554fJY+0T1Yklj6k1XurXLUeEXaekL/JL8Gya3281C6yHuGhQ/ggzF9XB3H61re3nJyWPVmJLH1JpupurRKcpcnUp01FXyoqzUZqM05rXgtb/BOapJ91TtqakjuyAKmlKgnApSozQAmgFAKmgFKUoBSlKAUpSgFKUoBSlKAzXYvXzYXkcx/q2IjnHvjYgE+q9flXj72OzP2K9Zohm3n/ewsMYw3Lr8ifoRXgYZBB8633S4f6Y0eSzY5u7L95CTy7x84HvIwdvqFq5RPKwzznVtNsn6i4fP3OPQRF2VVGWYhQPeScD+dd171mFnpun6cnUqpf4rAq5J9Xb9DXOe6LR/tOq26kZWMtK/HQRqSMj4vsHzrY+9nVPtGpygHKwKIh7t3WTHzwPlW2yWItlDR1+pdGJqVKjNTmuceyTQpSlCRSlKAUpSgFKVGaEZJqCaVOKAipFKUApSlAKUpQClKUApSlAKUpQClKUArJdmddawu47pMkL7MgHV4mxvX14B+VY2lZRlteTTqKVdW4P3O76HoFvp819qcbJ4EsSyRkHhc5aT4ctt+tcJknMrvK33pZHkb1kYt/nVO07dm5/DByI97eHn37M4zU1uttUlhHP0HT5UTc5v7CoxU0qudYjFKmlBggUqaUGCKYqaUGCMVNKUGBSlKAUpSgFKUoBSlKAUpSgFKUoBSlKAUpSgFKUoSKClKEe4pSlAKUpQkUpSgFKUoBSlKAUpShApSlAKUpQClKUApSlAKUpQH//Z"/>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30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976" y="1698014"/>
            <a:ext cx="3427901" cy="342790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38554" y="4589585"/>
            <a:ext cx="6884377" cy="1384995"/>
          </a:xfrm>
          <a:prstGeom prst="rect">
            <a:avLst/>
          </a:prstGeom>
          <a:noFill/>
        </p:spPr>
        <p:txBody>
          <a:bodyPr wrap="square" rtlCol="0">
            <a:spAutoFit/>
          </a:bodyPr>
          <a:lstStyle/>
          <a:p>
            <a:r>
              <a:rPr lang="en-US" sz="3600" dirty="0" smtClean="0">
                <a:latin typeface="Century Gothic" pitchFamily="34" charset="0"/>
              </a:rPr>
              <a:t>      </a:t>
            </a:r>
          </a:p>
          <a:p>
            <a:r>
              <a:rPr lang="en-US" sz="3600" dirty="0">
                <a:latin typeface="Century Gothic" pitchFamily="34" charset="0"/>
              </a:rPr>
              <a:t> </a:t>
            </a:r>
            <a:r>
              <a:rPr lang="en-US" sz="3600" dirty="0" smtClean="0">
                <a:latin typeface="Century Gothic" pitchFamily="34" charset="0"/>
              </a:rPr>
              <a:t>                </a:t>
            </a:r>
            <a:r>
              <a:rPr lang="en-US" sz="4800" b="1" dirty="0" smtClean="0">
                <a:latin typeface="Century Gothic" pitchFamily="34" charset="0"/>
              </a:rPr>
              <a:t>OF REASON </a:t>
            </a:r>
            <a:endParaRPr lang="en-US" sz="4800" b="1" dirty="0">
              <a:latin typeface="Century Gothic" pitchFamily="34" charset="0"/>
            </a:endParaRPr>
          </a:p>
        </p:txBody>
      </p:sp>
    </p:spTree>
    <p:extLst>
      <p:ext uri="{BB962C8B-B14F-4D97-AF65-F5344CB8AC3E}">
        <p14:creationId xmlns:p14="http://schemas.microsoft.com/office/powerpoint/2010/main" val="202211865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Rules of the Sandbox</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7" name="TextBox 6"/>
          <p:cNvSpPr txBox="1"/>
          <p:nvPr/>
        </p:nvSpPr>
        <p:spPr>
          <a:xfrm>
            <a:off x="302066" y="1487976"/>
            <a:ext cx="4620967" cy="4093428"/>
          </a:xfrm>
          <a:prstGeom prst="rect">
            <a:avLst/>
          </a:prstGeom>
          <a:noFill/>
        </p:spPr>
        <p:txBody>
          <a:bodyPr wrap="square" rtlCol="0">
            <a:spAutoFit/>
          </a:bodyPr>
          <a:lstStyle/>
          <a:p>
            <a:pPr marL="457200" indent="-457200">
              <a:buFont typeface="Arial" pitchFamily="34" charset="0"/>
              <a:buChar char="•"/>
            </a:pPr>
            <a:r>
              <a:rPr lang="en-US" sz="3200" dirty="0" smtClean="0">
                <a:latin typeface="Century Gothic" pitchFamily="34" charset="0"/>
              </a:rPr>
              <a:t>Don’t throw sand</a:t>
            </a:r>
          </a:p>
          <a:p>
            <a:endParaRPr lang="en-US" sz="3200" dirty="0">
              <a:latin typeface="Century Gothic" pitchFamily="34" charset="0"/>
            </a:endParaRPr>
          </a:p>
          <a:p>
            <a:pPr marL="457200" indent="-457200">
              <a:buFont typeface="Arial" pitchFamily="34" charset="0"/>
              <a:buChar char="•"/>
            </a:pPr>
            <a:r>
              <a:rPr lang="en-US" sz="3200" dirty="0" smtClean="0">
                <a:latin typeface="Century Gothic" pitchFamily="34" charset="0"/>
              </a:rPr>
              <a:t>Don’t pee in </a:t>
            </a:r>
          </a:p>
          <a:p>
            <a:r>
              <a:rPr lang="en-US" sz="3200" dirty="0" smtClean="0">
                <a:latin typeface="Century Gothic" pitchFamily="34" charset="0"/>
              </a:rPr>
              <a:t>    the box</a:t>
            </a:r>
          </a:p>
          <a:p>
            <a:endParaRPr lang="en-US" sz="3200" dirty="0">
              <a:latin typeface="Century Gothic" pitchFamily="34" charset="0"/>
            </a:endParaRPr>
          </a:p>
          <a:p>
            <a:pPr marL="457200" indent="-457200">
              <a:buFont typeface="Arial" pitchFamily="34" charset="0"/>
              <a:buChar char="•"/>
            </a:pPr>
            <a:r>
              <a:rPr lang="en-US" sz="3200" dirty="0" smtClean="0">
                <a:latin typeface="Century Gothic" pitchFamily="34" charset="0"/>
              </a:rPr>
              <a:t>Give others time </a:t>
            </a:r>
          </a:p>
          <a:p>
            <a:r>
              <a:rPr lang="en-US" sz="3200" dirty="0">
                <a:latin typeface="Century Gothic" pitchFamily="34" charset="0"/>
              </a:rPr>
              <a:t> </a:t>
            </a:r>
            <a:r>
              <a:rPr lang="en-US" sz="3200" dirty="0" smtClean="0">
                <a:latin typeface="Century Gothic" pitchFamily="34" charset="0"/>
              </a:rPr>
              <a:t>   to adjust </a:t>
            </a:r>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p:txBody>
      </p:sp>
      <p:sp>
        <p:nvSpPr>
          <p:cNvPr id="8" name="AutoShape 2" descr="data:image/jpeg;base64,/9j/4AAQSkZJRgABAQAAAQABAAD/2wCEAAkGBxQTERUQEhQWERAWFBQUFBQUFw8VFBgWFBQWFhQWFRQYHCggGBolGxQUITEhJSkrLi8uFx8zODMsNygtLywBCgoKDg0OGxAQGi8kICQsLCwsLCw0LCwsLCwuLDQsLCwsLDQsLCwsLywsLCwsLCwsLCwsLCwsLCwsLCwsLCwsLP/AABEIAMIBAwMBEQACEQEDEQH/xAAcAAEAAQUBAQAAAAAAAAAAAAAAAwIEBQYHAQj/xAA8EAACAQIDBQUEBwcFAAAAAAAAAQIDEQQSIQUGMUFREyJhcYEykaHRBxRCUmKxwSMzU4KS4fByorLC8f/EABsBAQACAwEBAAAAAAAAAAAAAAADBAECBQYH/8QANREAAgEDAgQCCQMEAwEAAAAAAAECAwQREiEFMUFRE2EGFCIycYGRodGxwfAjM0PhQlLxYv/aAAwDAQACEQMRAD8A7iAAAAAAAAAAAAAAAAAAAAAAAAAAAAAAAAAAAAAAAAAAAAAAAAAAAAAAAAAAAAAAAAAAAAAAAAAAAAAAAAAAAAAAAAAAAAAAAAAAAAAAAAAAAAAAAAAAAAAAACirVjFOUmoxXFtpI0nUjCOqTwjaMXJ4isswOJ3voRdo5qnjFJL3to5VTjVCLxFNnSp8IryWXhfEjpb50W7ShUj42i/1NI8cpN7xa+hvLg1ZLZpmawG0qVZXpzUuq4SXnF6nSoXdGv8A25Z8uv0OfWtqtF4nHBdlkgAAAAAAAAAAAAAAAAAAAAAAAAAAAAAAAAAAAAAAAAB5KVld6Jasw2kssylnY5vvFtaWIquKdqUXZLlpzZ4y+vJXFTPRcl+/xPW2FpG3pqTXtMxqpeGnLxKDyXNWSpI1yYK6TaalBuM1wadn7zaEpRkmnuazSksSWUbtuzt7tv2VTSquD4Zl8z1PDOJeN/Tqe90ff/Z5ziFh4L1w939DYDtHLAAAAAAAAAAAAAAAAAAAAAAAAAAAAAAAAAAAAAAALHbU7UZ242t72UuIycbaWCxarNWOTmUInh2z2TZMka5NDxoAkijVs1bFKbhOM46NO5JSqOMlJc0YnFVIOL6nS8FXz04z6r48z39vV8WlGfc8fVhom4k5MRgAAAAAAAAAAAAAAAAAAAAAAAAAAAAAAAAAAAAAstsRvRl4Wfukm/yKd/HVbzXln6bk9s8VUc3nGza6Nr3HhX2PXxeVkGoABLBGrNGeVeBlGY8zaNn7dp4fB9pVfDSMVxk8q0Xqme24FmrR0LozzHFEqdVtke5m+Dx1SpDsnGMFfOr5bt6Rb5u136HfubeNKKaZyKFWpOTUl9P0Nrc1e11d8FdX9xUw+ZZ1LOCowZAAAAAAAAAAAAAAAAAAAAAAAAAAAAAAAAAABDjIXpzj1jJe9MjrR1U5R7pm9N4mn5nNsau/Lzv79T59P3mevov2ERGhIetGDGSWHA1Zo+ZRNGUzKZqm1KzxFR0U3aDalLW0NfZS5yfHwv5I+qcHtoW1pBR5tJt929zw/E60q1zJvo8L5G47I3yoYXDPD0MPlnTi7pSvDNbWU59XxaevkizUtXUnqcirC4cI40mM3OweL2jivrlSrKnRjOMpNPWbWqhCHBR/Fby8JK9WNCGiK/nc1hS8aWqXP+bI3renfKhgrRm89R8Yxt3V1l8ilb2squ/JFivcaNorLMxsfaCxFCnXinGNSOZKSaduXEhqw0TcexLSnripYwXaZGbp5PQZAAAAAAAAAAAAAAAAAAAAAAAAAAAAAAABoe1cBkqSj93h4w+y16aPxR4XiFtKjVaX8XT6cj0trcaqaf8AM9fyRUsLC13f4FKLp4zJsklVqZwiKEKcpWjwWmr4s2jBSeFt8TdupGOWSxhTUsnO759DM4Qi8M0bqOOo8qUVryRWynyMxm0a7tXd2vNzq4S83lTr0opOotXaVK7tnavo+l1d6H0D0d4g50fAq/8AHk/Lomef4taYn40evTv5o1PHVoqk0v2cYtXpS/eXbV3VjxT1vZ+vQ9Uk+fQ4ba5dS32ZtWpB3p1JQvfW7XmW1pksNFCUGnlGd2P2MayxWLj9YUdcs27Nt3u9O878FzbIq0HKOmLwSUpuLy1k3DebfycqcaWGpyjOpoldKo/BLjFdXy8ClRsoxlmbzgtVLqU1hLBntytk1sJQnVxlZOU7ScbrJTiuCzfaev8A6Vrqsq0lGC5fcnt6KoxcpbZPdn77062LWFpwk817S1vZLWTXJef9hOz0U9be5iN05VFFR2ZthSLoAAAAAAAAAAAAAAAAAAAAAAAAAAAAABZbT2dGtFXeWa9ma4rqmuafQqXdnC5jh7Ncn2LFvcSovbdPmjV8ZgKtO6nSlKP3qSzp/wAvFHlrjhFWD93PnH8HZpXFKpvGWH2lt9+RiVKPadzTqndNNPW6ZSlHRJL9S9iTh7RTtCeWo5LrcVop1GjNBaqeGXlDAYmtZQpunF8Z1E4peKT1foi5a8IrTaenHmytO4tqPOWX2RuOxdlRw9Ps4vNJu85vjKXXwXgettbaNvDRH5nBurmVxPXL5LsjSvphwNKVGn+zg8ROf7zKs/Z04uUlm4tXy6eJ1rJycsZ2OXd4UM43OXbZwSi4QWmWHDpmlKdvRTS9DqwXU5cp42NhwOwMbCjCSwlSpFxVSnO8JpZldNUovNms+dvTUilcU28aixChPTnB7h6NaN7YTFyqvjKpQqq9urUdI+CXkjOuH/ZfUx4c3zizJ4DYm0cRHsnSqU6b4zry7KEVyyUU3J25X96I53NGG+cvy/JtG1m9ksI6LuruxSwVPLDv1ZfvKsvbm/0j0Ry69xKq9+XY6FKiqa8zOEBMAAAAAAAAAAAAAAAAAAACGpiUtOLK9S4hDbqSRpyZQsWiL1s28JlSxKM+tI18NmNx+8EIaR7z+H9zm3PHadP2aa1P7Fujw+c93sYavt+tLg1BeFl82cOrxq7m9pY+COhCwox5rJbPaVf+K/eyuuJXOf7kvqTerUP+hNR3hrw9q1ReS/SzLlDjdzB7y1fH8ojnw6hP3djYdk7cp19F3an3X+j5npLLidK59nlLs/27nKubGpQ3e67mUOkUzVd5sBOeIg6dNXdPWcpZYvV2Tsm21+p57jFDXVi0unM7HD7iNOjJTfXkjHYnYuITU70XJWa1rcuH2fA5/q8oyU8rOzLUL2i04Ylh/A3mk24pu17K9uF7a2PYReUmeefPYqMmDnO/u0KcsZGlKcY9nTSs5RVpVpa8eHdijo2bjGLy1llK7hUlhqLwuuHj6miYui6+Lsm2qlSEYx0ss0ktLeZ0YxdOLk3tjl2OZKaqOMFHfPPvn8Hf6cFFKK4JJLyWiPPN5eTvpYWCowZAAAAAAAAAAAAAAAAAAAAAABh9u7YjRtDjN9OKRyeJcRjbrQubL1nZyre10MTh9qRlwun0dji072M2X52soF1HFrrbz0JlcLuQukzG4/aTl3Y6R/zj8jlXV9Kp7MeX6lujbKPtS5mNndO/Fcygt9i4sPYobs/wvVGeaMrdeZJGRq0atFTZgwQVIa5o92S1TRLCbTJIvK0vdG3bu7eVVKnUdqy0X4tPz0PacK4g7iOifvL7rv8Ak4HELPwJao+6/sZDabtkf4mver/obcUXswfmVrffUvIhxC7pzZ+6iSHMvsJK8I+SXu0PQW0tVKL8itUWJsmJzQ43tfH58RXxF9M1aa8qa7CmvK7bKE5Zk2eut6OmjGHw++7MN9GGGdXadNX7kM9WS5d1aeXelEmtbmqs09WzXIr8csLZUlW0JTTWGtvr3O+lk8yAAAAAAAAAAAAAAAAAAAAAACmpOybfBJv3GJSUVlmUsvBz7atKcqkqj1u7+K8PI8NeKdSrKb6nqbWUIU1DsY+M7eDKOC20mXccTJqzdxOpJrDZA6UU8pHsSBmGVvgYNeRbVPYf4ZfBki974k0fe+IhINBokUjXBrgSVwtgtjC1acoyavJJ6KSbUl0aa4NcU+qR1LW4dKcaseaLValC5oOnLqjc9gbeeKwl6lvrFCqqddLS8leKml0le/ndcj1nFYqVsqkeTw18/wD08ZaNqpKnLmsp/Izk3eJxnvEmXvFeDxtOMLTnGDu7KUox0vfm/E7fDVKdDZZw2V7mcYT9ppZIdubZp08NWqxqQlKNObSjKLd7aWSfUuVIyhFtpmLXRWrRhFp5ZxLa9bs6Ele7bhS88qzTf9Ujlvke4pbzX1Nq+gvA3eJxL/BSi/fOf/QsWsebOR6QVs6KfzOtFw82AAAAAAAAAAAAAAAAAAAAAAC22i/2UvL82iC5/tSJaH9xGtTieblE7CZZ4nDRaba4Ju/PTxKtSjHDbLEKkk8Iw8nK3dRy9upfSj/yLqLIWQsrTMGpbVpd2fml8CWK3RNFe0iOlI2kjeSJUzTBG0VXMwpynJRistmsmorLLDa20aVFftNX91ae9ntuGeibaVS6lj/5X7v8Hmr30j8OThbLL7vkarh97XHFU40oqlTqVYKrlVnNN2WeXGSTd9WeivbOlCylRprZLbqca0ua1S68WpLdvfodQ2/UxUqcI4aLakrzlFwTVuC7zVr34rocLhDs46pXPTkuaLnElcyxGh15s0ff+lWhDDOdS08tSM2m7N3i4687JtX8DtcFr0q1at4S0xyml9ihxGjUp0afie0902azs3ET7RJ1HKLTzLXhFqTv55bepY41PTSjDPN/odD0Xoa686mPdX3ZBvNX/dw55XUl51G2vhY8zI99R6v5fQyG4u+9bBJ0kk6LlmacVZyaSbzLXgkuPI9Jw+ypzoLWt3vk8Fx+9qeuPw3ssLH8+J2bdvfCji0ku5Uf2W7p+T/RmtxYzpLUt0Ube/hUemSw/sbGUS+AAAAAAAAAAAAAAAAAAAAARYmGaEl4EdWOqDRvTlpkma7VpnBqQOrGRj9paU5ei97RRuvZpstUN6iMTBHDZfZIjU0PZzsrhLLCWWWOJnoo828z9SeC3yWKa3bEGGZZLFmjNGi42fKPbU4z9nMr+89T6L2ynOpV6xW3zODx2s4Uox6Se5zHeGcvrFXtPaVSccvS0mrH0WOHFM8M8ptGAxdZqUZ8MsoyX8rv+hDXjqi49y3bNRlk7rtTD4jE4GEMLOMJSt2jlKUbwy6pSSdtbelz5+koyaZ7KxrUadTXVWV0+Jp28uxFQ2dCM6irSjiM0nF3jHPBxyx8LperZ2fR6vF3bj3i19Nyl6SVJV4KcY6cY+aNZ2RSUnLLdXy01frOXH4FzjNRTuFFdF92W/Ruk6Vm6kucm38lt+uSw3jxCniKkl7Kllj/AKYd2PwRycap7Ho09FFZ7Z/cjwsJQ42lH3nu6FN04KPZHya7rRr1ZT5Ntszm7s39YpKm2s04xaXK74+nH0JJtKLZTw3sz6D2VXc6UW3eWWObzavr5qz9TzFeOmbxyPQ2tRzprPPCLwiLIAAAAAAAAAAAAAAAAAAAABjMdhrargc64o4eUXKNXoYDbNP9k/NfmcW/h/SZ07WX9RGEhwPPM6TPXOxjGTGnJb1a/N8OS6v5EsYdESxp9EWqk27viS4wsInwksImgzRkbJEzU1ZDjISspQdpxd14+B2uBcSjY18z92Wz8vM5fFLF3dDTHmt0YrauGo4p5qqdDEWt2iV07aLPHS/no+HFH0+jKFSCnRkmn/Nj5xW8ShN060WsGnbZ3TxMbuMe3hydF5m1/o9r4CafVFmhWp8kzq262ers6NNydCpkim5pxatbMmnZo8Ff278acV3PU2VxCDjOSzgxm9OAhSwFZdrGrPuy0cbdySdkr+ZJwanK3vIPD54+qN+LXSu6Mlywabs+eSGbg12k35xWRf7tS3Xq+LVlU7tv8HetbfwbeFLskv3ZrEYOc1FJtt/ZTb9yJuHUvErxT5Zz9CLjVz4NpNrnjC+exsOz93MS2mlki+Lq3gl5pq79EeyTxyeT5fUqwe0jbtibOpUZ3pL6xiZLLdJ5I30eWP8Aj8uBHUy1meyIIzlN6YLJ1bYODlSpJTd6knml5vkcC5qqpPMeXQ9JaUXSp4fPqZErloAAAAAAAAAAAAAAAAAAAAA8avoYayE8GB27g7Ql0advPirnH4hb4py7HTs62Zo0TEYjK+LXoeTjDJ6eFPUi1ljOibfj8iVUyVUTxSbd2ZwlyNsJLCJ4EbImTRRoyNkiNTUSQQRgdt3i007O1r8n4NHtfRe4koygn1zg4HH7aFSKnJb9yfDqMKKk+7OfS91F37yd9LKz+dyS/wCL3kr/AMO2k2o4WEspvrn57FOx4PaKz13EUm03lvDXbBa4bbVVJJ1FmXFNPjz4I9utMl7SPESptP2WT1NtzkrSVOa/Er/8jOiBp/UW+TyntG3CnQj5R+RErWguUV9EWHeXcudST+b/ACSPalTlKMV0jH5kqhCPJEEvEn7zFKEqj1cpLrJ2j7hKphbG0aCb3OkbmbPhCm5xScnpmt70vA4l7VlKWGzu2NGMI5SNjKJfAAAAAAAAAAAAAAAAAAAAAABDWrWNJTwbwhk1beXGz7OVuSb68NeHMptQrzVKr7r22+xdalRpOpTS1Lff7miYHF9tTU5WzXadvZunZuPgec4lZuzuJU+nT4HoOG3aubeNWPXn8SfsihqL+sqVMw5GHIlhE0bI2yaKNGaMqMGpRUqWNlHJskXG1NgqOGp1aztUnUv2b/hqLdmut8rfg7HpKEZWNDxP8ktkuxzKlaN1WdNbwjzfdmk7TxjqzWV2V3a/4Xx9T2HBrD1Shh+9LeX4+R4/i1761W292Oy/PzPE3zVzsxOLIqVvum5HuSwt90GNy4pN8opGGZ+Zk8BC8lmbl+FEU3sTU+Z1jZNLLRhGyWnBcr8jg1pZm2d+jHEEXhESgAAAAAAAAAAAAAAAAAAAAHkjDCLPEEEyxAxOMo3KdSOS7Tmc821seeGqOvRV6MnepTX2XzlH/P7XvDo8UpeDWeKi92Xf+f7KLqVeGVHWpLVSfvR7fz/T6FeGxsKiTTs/h/Z+DPH33DbiynpqR+fQ9RZ3tG6hroyyu3VfFF2onPyWcnqRgwVXMGCic+S1b0SWrfkuZvCDk8IzhYyzJJUcFD63jpKNtaVH2pylytFe1Poloufh6fhnCWnrqLf7LzZxb/iKx4dPrtnv5I17fjbVarHMllk7JQ1dlxyK3GTel/kZoVI17xVanuraP5/c2nRnStXCn7z3f8+xp+BjfvNXXJ9PQ9zSllHiriCi8F/F+Jaic6RIpPqbkeESRk+oMYRNTa5u5hmyRsO7tHNUil3U2lf7XkitWliLZaoRy0dXhGySXBKy9Dgt5eTvpYWCowZAAAAAAAAAAAAAAAAAAAAAPGYYLerAikiWLLKvTIZRLEJmIx1NW1KtSD5otwmnszStrbEWZzovs5c0vZfmuB0aHF4yj4N5HVHvzfzX7rc5dbhE4T8aynpl2zhfJ/s9jGfXa1L24O3WOq/pl8/Q1q+jlldLXazx9/8AaNqfpFdW70XdLPny/wBMrW8kOd15wqf9U0cqp6JXMX7Mk/r+DpU/SWykstSX0/JFPeSn96X8lOo3/uyr4m1L0VrZ9uSX3Np+kdqvci39F+5A98qkLrCUcs3p2tW05+kI6R9WzuWvA6Nusvf7HIuuN1a+yWPLmebB3cr4vExxWMqyk4yUlm783ld1FRWkI3/8LNepTVN0qfVY25Ir0IVHUVSe2HnfmzpGB2dTotVquWdSN8l0u7e92r631flc5FC2jSS8jrVrl1dlyOX7QgqdWcFaynLhwavo7eVj0dtLMUebu4tSeS3VQupnOkiuMjcjZLCRkwXdCXkjDCN43Bw+atmtmyq7k+C5K3ic+9liGDo2UMzz2OiHIOwAAAAAAAAAAAAAAAAAAAAAAAAeNGMDJQ6SNdJspMt62AjLiaumjdVWixq7Ag+bXuNPAiSK5kQT3ddrKrJLplg/zRtGlp3TwYlW1LDWTGV9waU3eVSXpGivhlLUa9WP+RlWVCjL/HH7kcPo6wq4upL1hH/hFP4knrtXuQ+pUu36l1S3NwlOzVGLa4Oeao/fNshnXnLmyxChCPJF3LDKKtFJLotEQuTJ1BGtbx52rI0yyVYRzLb1OdOp2jTyStr0lwszp2U9tJzL6GXktKeJudRM48ok8a5IpETiTwrm2TXBdUcQuZhsJHVvo4i3RlUatGTSh4pXu14a8fA5F7LMsHWs1hZNyKJ0AAAAAAAAAAAAAAAAAAAAAAAAAAAAAADwwDxowZPHEYGSOcDGDZMs61G5jBupGMxmz8xlIw5GIxOwk004qSejTSaa6NcySOxHJ5Nbxv0eUpO8M1J9Iu8f6Zfo0W4XM1z3Kc7aD5bGPf0cVeVeNvGDX5SJ1eeRA7PzJ6H0b1L96ureFNv85m3rnka+p+ZsuxtwKFNqU1KtJfxGnH+hJJ+tyGd1OXkSRtYR57m+YWllSS4FSTyWoouSMmAAAAAAAAAAAAAAAAAAAAAAAAAAAAAAAAAAB5YxgFEqYwZyRSomRkilhzZGpQ8OuhsanqwyBgkjhl0GTGCaFJIw5BIlSNTdI9MGwAAAAAAAAAAAAAAAAAAAAAAAAAAAAAAAAAAAAAPLAHjRnJg8yGcmMDKYyYwVWGTOBYwZwegyAAAAAAAAAAAAAAAAAAAAAAAAAAAAAAAAAAAAAAAAAAAAAAAAAAAAAAAAAAAAAAAAAAAAAAAAAAAAAAAAAAAAAAAAAAAAAAAAAAAAAAAAAAAAAAAAAAAD/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http://m.c.lnkd.licdn.com/mpr/mpr/p/7/005/029/14a/124de4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463" y="2483582"/>
            <a:ext cx="5099537" cy="32341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18744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00" y="274638"/>
            <a:ext cx="8686800" cy="1143000"/>
          </a:xfrm>
        </p:spPr>
        <p:txBody>
          <a:bodyPr/>
          <a:lstStyle/>
          <a:p>
            <a:r>
              <a:rPr lang="en-US" dirty="0" smtClean="0"/>
              <a:t>Positive Outcomes</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24" name="Title 5"/>
          <p:cNvSpPr txBox="1">
            <a:spLocks/>
          </p:cNvSpPr>
          <p:nvPr/>
        </p:nvSpPr>
        <p:spPr>
          <a:xfrm>
            <a:off x="193431" y="1673523"/>
            <a:ext cx="6359769" cy="1322343"/>
          </a:xfrm>
          <a:prstGeom prst="rect">
            <a:avLst/>
          </a:prstGeo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Century Gothic"/>
                <a:ea typeface="ＭＳ Ｐゴシック" charset="0"/>
                <a:cs typeface="Century Gothic"/>
              </a:rPr>
              <a:t>New</a:t>
            </a:r>
            <a:r>
              <a:rPr kumimoji="0" lang="en-US" sz="2800" b="0" i="0" u="none" strike="noStrike" kern="1200" cap="none" spc="0" normalizeH="0" noProof="0" dirty="0" smtClean="0">
                <a:ln>
                  <a:noFill/>
                </a:ln>
                <a:solidFill>
                  <a:schemeClr val="bg1"/>
                </a:solidFill>
                <a:effectLst/>
                <a:uLnTx/>
                <a:uFillTx/>
                <a:latin typeface="Century Gothic"/>
                <a:ea typeface="ＭＳ Ｐゴシック" charset="0"/>
                <a:cs typeface="Century Gothic"/>
              </a:rPr>
              <a:t> tools for  communication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entury Gothic"/>
              <a:ea typeface="ＭＳ Ｐゴシック" charset="0"/>
              <a:cs typeface="Century Gothic"/>
            </a:endParaRPr>
          </a:p>
        </p:txBody>
      </p:sp>
      <p:sp>
        <p:nvSpPr>
          <p:cNvPr id="3" name="TextBox 2"/>
          <p:cNvSpPr txBox="1"/>
          <p:nvPr/>
        </p:nvSpPr>
        <p:spPr>
          <a:xfrm>
            <a:off x="307975" y="1673523"/>
            <a:ext cx="5776302"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Century Gothic" pitchFamily="34" charset="0"/>
              </a:rPr>
              <a:t>Drama free implementation</a:t>
            </a:r>
          </a:p>
          <a:p>
            <a:r>
              <a:rPr lang="en-US" sz="2400" dirty="0" smtClean="0">
                <a:latin typeface="Century Gothic" pitchFamily="34" charset="0"/>
              </a:rPr>
              <a:t> </a:t>
            </a:r>
          </a:p>
          <a:p>
            <a:pPr marL="342900" indent="-342900">
              <a:buFont typeface="Arial" pitchFamily="34" charset="0"/>
              <a:buChar char="•"/>
            </a:pPr>
            <a:r>
              <a:rPr lang="en-US" sz="2400" dirty="0" smtClean="0">
                <a:latin typeface="Century Gothic" pitchFamily="34" charset="0"/>
              </a:rPr>
              <a:t>Streamlined communications workflow</a:t>
            </a:r>
          </a:p>
          <a:p>
            <a:endParaRPr lang="en-US" sz="2400" dirty="0" smtClean="0">
              <a:latin typeface="Century Gothic" pitchFamily="34" charset="0"/>
            </a:endParaRPr>
          </a:p>
          <a:p>
            <a:pPr marL="342900" indent="-342900">
              <a:buFont typeface="Arial" pitchFamily="34" charset="0"/>
              <a:buChar char="•"/>
            </a:pPr>
            <a:r>
              <a:rPr lang="en-US" sz="2400" dirty="0" smtClean="0">
                <a:latin typeface="Century Gothic" pitchFamily="34" charset="0"/>
              </a:rPr>
              <a:t>New tools for communication</a:t>
            </a:r>
          </a:p>
          <a:p>
            <a:endParaRPr lang="en-US" sz="2400" dirty="0" smtClean="0">
              <a:latin typeface="Century Gothic" pitchFamily="34" charset="0"/>
            </a:endParaRPr>
          </a:p>
          <a:p>
            <a:pPr marL="342900" indent="-342900">
              <a:buFont typeface="Arial" pitchFamily="34" charset="0"/>
              <a:buChar char="•"/>
            </a:pPr>
            <a:r>
              <a:rPr lang="en-US" sz="2400" dirty="0" smtClean="0">
                <a:latin typeface="Century Gothic" pitchFamily="34" charset="0"/>
              </a:rPr>
              <a:t>New partners in communication</a:t>
            </a:r>
          </a:p>
          <a:p>
            <a:pPr marL="342900" indent="-342900">
              <a:buFont typeface="Arial" pitchFamily="34" charset="0"/>
              <a:buChar char="•"/>
            </a:pPr>
            <a:endParaRPr lang="en-US" sz="2400" dirty="0">
              <a:latin typeface="Century Gothic" pitchFamily="34" charset="0"/>
            </a:endParaRPr>
          </a:p>
          <a:p>
            <a:pPr marL="342900" indent="-342900">
              <a:buFont typeface="Arial" pitchFamily="34" charset="0"/>
              <a:buChar char="•"/>
            </a:pPr>
            <a:r>
              <a:rPr lang="en-US" sz="2400" dirty="0" smtClean="0">
                <a:latin typeface="Century Gothic" pitchFamily="34" charset="0"/>
              </a:rPr>
              <a:t>Prevention of pitfalls </a:t>
            </a:r>
            <a:r>
              <a:rPr lang="en-US" sz="2400" dirty="0" smtClean="0">
                <a:solidFill>
                  <a:schemeClr val="bg1"/>
                </a:solidFill>
                <a:latin typeface="Century Gothic" pitchFamily="34" charset="0"/>
              </a:rPr>
              <a:t>  </a:t>
            </a:r>
            <a:endParaRPr lang="en-US" sz="2400" dirty="0">
              <a:solidFill>
                <a:schemeClr val="bg1"/>
              </a:solidFill>
              <a:latin typeface="Century Gothic" pitchFamily="34" charset="0"/>
            </a:endParaRPr>
          </a:p>
        </p:txBody>
      </p:sp>
      <p:pic>
        <p:nvPicPr>
          <p:cNvPr id="21510" name="Picture 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Users\sgreeros\AppData\Local\Microsoft\Windows\Temporary Internet Files\Content.IE5\A23OK6BL\20140204_PowerUp_0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471" y="1611976"/>
            <a:ext cx="3510798" cy="4366793"/>
          </a:xfrm>
          <a:prstGeom prst="rect">
            <a:avLst/>
          </a:prstGeom>
          <a:noFill/>
          <a:ln>
            <a:solidFill>
              <a:schemeClr val="tx2">
                <a:lumMod val="60000"/>
                <a:lumOff val="40000"/>
              </a:schemeClr>
            </a:solid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44068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00" y="274638"/>
            <a:ext cx="8686800" cy="1143000"/>
          </a:xfrm>
        </p:spPr>
        <p:txBody>
          <a:bodyPr/>
          <a:lstStyle/>
          <a:p>
            <a:r>
              <a:rPr lang="en-US" dirty="0" smtClean="0"/>
              <a:t>Unexpected Outcomes</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sz="1800" dirty="0" smtClean="0"/>
              <a:t>#greatallover</a:t>
            </a:r>
            <a:endParaRPr lang="en-US" sz="1800" dirty="0"/>
          </a:p>
        </p:txBody>
      </p:sp>
      <p:sp>
        <p:nvSpPr>
          <p:cNvPr id="24" name="Title 5"/>
          <p:cNvSpPr txBox="1">
            <a:spLocks/>
          </p:cNvSpPr>
          <p:nvPr/>
        </p:nvSpPr>
        <p:spPr>
          <a:xfrm>
            <a:off x="193431" y="1673523"/>
            <a:ext cx="6359769" cy="1322343"/>
          </a:xfrm>
          <a:prstGeom prst="rect">
            <a:avLst/>
          </a:prstGeo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Century Gothic"/>
                <a:ea typeface="ＭＳ Ｐゴシック" charset="0"/>
                <a:cs typeface="Century Gothic"/>
              </a:rPr>
              <a:t>New</a:t>
            </a:r>
            <a:r>
              <a:rPr kumimoji="0" lang="en-US" sz="2800" b="0" i="0" u="none" strike="noStrike" kern="1200" cap="none" spc="0" normalizeH="0" noProof="0" dirty="0" smtClean="0">
                <a:ln>
                  <a:noFill/>
                </a:ln>
                <a:solidFill>
                  <a:schemeClr val="bg1"/>
                </a:solidFill>
                <a:effectLst/>
                <a:uLnTx/>
                <a:uFillTx/>
                <a:latin typeface="Century Gothic"/>
                <a:ea typeface="ＭＳ Ｐゴシック" charset="0"/>
                <a:cs typeface="Century Gothic"/>
              </a:rPr>
              <a:t> tools for  communication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entury Gothic"/>
              <a:ea typeface="ＭＳ Ｐゴシック" charset="0"/>
              <a:cs typeface="Century Gothic"/>
            </a:endParaRPr>
          </a:p>
        </p:txBody>
      </p:sp>
      <p:sp>
        <p:nvSpPr>
          <p:cNvPr id="3" name="TextBox 2"/>
          <p:cNvSpPr txBox="1"/>
          <p:nvPr/>
        </p:nvSpPr>
        <p:spPr>
          <a:xfrm>
            <a:off x="307975" y="1673523"/>
            <a:ext cx="5776302" cy="4524315"/>
          </a:xfrm>
          <a:prstGeom prst="rect">
            <a:avLst/>
          </a:prstGeom>
          <a:noFill/>
        </p:spPr>
        <p:txBody>
          <a:bodyPr wrap="square" rtlCol="0">
            <a:spAutoFit/>
          </a:bodyPr>
          <a:lstStyle/>
          <a:p>
            <a:r>
              <a:rPr lang="en-US" sz="2400" dirty="0" smtClean="0">
                <a:latin typeface="Century Gothic" pitchFamily="34" charset="0"/>
              </a:rPr>
              <a:t> </a:t>
            </a:r>
          </a:p>
          <a:p>
            <a:pPr marL="342900" indent="-342900">
              <a:buFont typeface="Arial" pitchFamily="34" charset="0"/>
              <a:buChar char="•"/>
            </a:pPr>
            <a:r>
              <a:rPr lang="en-US" sz="2400" dirty="0" smtClean="0">
                <a:latin typeface="Century Gothic" pitchFamily="34" charset="0"/>
              </a:rPr>
              <a:t>New understanding of </a:t>
            </a:r>
          </a:p>
          <a:p>
            <a:r>
              <a:rPr lang="en-US" sz="2400" dirty="0">
                <a:latin typeface="Century Gothic" pitchFamily="34" charset="0"/>
              </a:rPr>
              <a:t> </a:t>
            </a:r>
            <a:r>
              <a:rPr lang="en-US" sz="2400" dirty="0" smtClean="0">
                <a:latin typeface="Century Gothic" pitchFamily="34" charset="0"/>
              </a:rPr>
              <a:t>   Office of Communications</a:t>
            </a:r>
          </a:p>
          <a:p>
            <a:endParaRPr lang="en-US" sz="2400" dirty="0" smtClean="0">
              <a:latin typeface="Century Gothic" pitchFamily="34" charset="0"/>
            </a:endParaRPr>
          </a:p>
          <a:p>
            <a:pPr marL="342900" indent="-342900">
              <a:buFont typeface="Arial" pitchFamily="34" charset="0"/>
              <a:buChar char="•"/>
            </a:pPr>
            <a:r>
              <a:rPr lang="en-US" sz="2400" dirty="0" smtClean="0">
                <a:latin typeface="Century Gothic" pitchFamily="34" charset="0"/>
              </a:rPr>
              <a:t>Most popular girl at the </a:t>
            </a:r>
          </a:p>
          <a:p>
            <a:r>
              <a:rPr lang="en-US" sz="2400" dirty="0" smtClean="0">
                <a:latin typeface="Century Gothic" pitchFamily="34" charset="0"/>
              </a:rPr>
              <a:t>    office</a:t>
            </a:r>
          </a:p>
          <a:p>
            <a:endParaRPr lang="en-US" sz="2400" dirty="0" smtClean="0">
              <a:latin typeface="Century Gothic" pitchFamily="34" charset="0"/>
            </a:endParaRPr>
          </a:p>
          <a:p>
            <a:pPr marL="342900" indent="-342900">
              <a:buFont typeface="Arial" pitchFamily="34" charset="0"/>
              <a:buChar char="•"/>
            </a:pPr>
            <a:r>
              <a:rPr lang="en-US" sz="2400" dirty="0" smtClean="0">
                <a:latin typeface="Century Gothic" pitchFamily="34" charset="0"/>
              </a:rPr>
              <a:t>Need to sent boundaries</a:t>
            </a:r>
          </a:p>
          <a:p>
            <a:pPr marL="342900" indent="-342900">
              <a:buFont typeface="Arial" pitchFamily="34" charset="0"/>
              <a:buChar char="•"/>
            </a:pPr>
            <a:endParaRPr lang="en-US" sz="2400" dirty="0">
              <a:latin typeface="Century Gothic" pitchFamily="34" charset="0"/>
            </a:endParaRPr>
          </a:p>
          <a:p>
            <a:endParaRPr lang="en-US" sz="2400" dirty="0" smtClean="0">
              <a:latin typeface="Century Gothic" pitchFamily="34" charset="0"/>
            </a:endParaRPr>
          </a:p>
          <a:p>
            <a:pPr marL="342900" indent="-342900">
              <a:buFont typeface="Arial" pitchFamily="34" charset="0"/>
              <a:buChar char="•"/>
            </a:pPr>
            <a:endParaRPr lang="en-US" sz="2400" dirty="0">
              <a:latin typeface="Century Gothic" pitchFamily="34" charset="0"/>
            </a:endParaRPr>
          </a:p>
          <a:p>
            <a:pPr marL="342900" indent="-342900">
              <a:buFont typeface="Arial" pitchFamily="34" charset="0"/>
              <a:buChar char="•"/>
            </a:pPr>
            <a:endParaRPr lang="en-US" sz="2400" dirty="0" smtClean="0">
              <a:latin typeface="Century Gothic" pitchFamily="34" charset="0"/>
            </a:endParaRPr>
          </a:p>
        </p:txBody>
      </p:sp>
      <p:pic>
        <p:nvPicPr>
          <p:cNvPr id="21510" name="Picture 6"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houstonisdphotos.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ttps://forums.oneplus.net/attachments/invite-jpg.1799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260" y="1872773"/>
            <a:ext cx="4015451" cy="30151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3155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8" descr="LomoBluepaper.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0" y="-46758"/>
            <a:ext cx="9205214" cy="6904758"/>
          </a:xfrm>
        </p:spPr>
      </p:pic>
      <p:pic>
        <p:nvPicPr>
          <p:cNvPr id="18" name="Picture 17" descr="title_shape.png"/>
          <p:cNvPicPr>
            <a:picLocks noChangeAspect="1"/>
          </p:cNvPicPr>
          <p:nvPr/>
        </p:nvPicPr>
        <p:blipFill rotWithShape="1">
          <a:blip r:embed="rId4">
            <a:extLst>
              <a:ext uri="{28A0092B-C50C-407E-A947-70E740481C1C}">
                <a14:useLocalDpi xmlns:a14="http://schemas.microsoft.com/office/drawing/2010/main" val="0"/>
              </a:ext>
            </a:extLst>
          </a:blip>
          <a:srcRect l="15058"/>
          <a:stretch/>
        </p:blipFill>
        <p:spPr>
          <a:xfrm>
            <a:off x="0" y="861646"/>
            <a:ext cx="6840415" cy="1749669"/>
          </a:xfrm>
          <a:prstGeom prst="rect">
            <a:avLst/>
          </a:prstGeom>
        </p:spPr>
      </p:pic>
      <p:sp>
        <p:nvSpPr>
          <p:cNvPr id="19" name="Title 3"/>
          <p:cNvSpPr>
            <a:spLocks noGrp="1"/>
          </p:cNvSpPr>
          <p:nvPr>
            <p:ph type="title"/>
          </p:nvPr>
        </p:nvSpPr>
        <p:spPr>
          <a:xfrm>
            <a:off x="61546" y="395654"/>
            <a:ext cx="6866792" cy="1899138"/>
          </a:xfrm>
        </p:spPr>
        <p:txBody>
          <a:bodyPr>
            <a:normAutofit/>
          </a:bodyPr>
          <a:lstStyle/>
          <a:p>
            <a:pPr algn="l"/>
            <a:r>
              <a:rPr lang="en-US" sz="2400" dirty="0" smtClean="0">
                <a:solidFill>
                  <a:srgbClr val="FFFFFF"/>
                </a:solidFill>
              </a:rPr>
              <a:t/>
            </a:r>
            <a:br>
              <a:rPr lang="en-US" sz="2400" dirty="0" smtClean="0">
                <a:solidFill>
                  <a:srgbClr val="FFFFFF"/>
                </a:solidFill>
              </a:rPr>
            </a:br>
            <a:r>
              <a:rPr lang="en-US" sz="2400" dirty="0" smtClean="0">
                <a:solidFill>
                  <a:srgbClr val="FFFFFF"/>
                </a:solidFill>
              </a:rPr>
              <a:t>      </a:t>
            </a:r>
            <a:r>
              <a:rPr lang="en-US" sz="7200" dirty="0" smtClean="0">
                <a:solidFill>
                  <a:srgbClr val="FFFFFF"/>
                </a:solidFill>
                <a:latin typeface="Century Gothic" pitchFamily="34" charset="0"/>
              </a:rPr>
              <a:t>Questions </a:t>
            </a:r>
            <a:endParaRPr lang="en-US" sz="7200" dirty="0">
              <a:solidFill>
                <a:srgbClr val="FFFFFF"/>
              </a:solidFill>
              <a:latin typeface="Century Gothic" pitchFamily="34" charset="0"/>
            </a:endParaRPr>
          </a:p>
        </p:txBody>
      </p:sp>
      <p:sp>
        <p:nvSpPr>
          <p:cNvPr id="7" name="Slide Number Placeholder 8"/>
          <p:cNvSpPr>
            <a:spLocks noGrp="1"/>
          </p:cNvSpPr>
          <p:nvPr>
            <p:ph type="sldNum" sz="quarter" idx="12"/>
          </p:nvPr>
        </p:nvSpPr>
        <p:spPr>
          <a:xfrm>
            <a:off x="6553200" y="6195934"/>
            <a:ext cx="2133600" cy="365125"/>
          </a:xfrm>
        </p:spPr>
        <p:txBody>
          <a:bodyPr/>
          <a:lstStyle/>
          <a:p>
            <a:fld id="{3491935F-6566-5044-B30F-5CCCD8FAC145}" type="slidenum">
              <a:rPr lang="en-US" smtClean="0"/>
              <a:pPr/>
              <a:t>19</a:t>
            </a:fld>
            <a:endParaRPr lang="en-US" dirty="0"/>
          </a:p>
        </p:txBody>
      </p:sp>
      <p:pic>
        <p:nvPicPr>
          <p:cNvPr id="8" name="Picture 7" descr="footer-blue.png"/>
          <p:cNvPicPr>
            <a:picLocks noChangeAspect="1"/>
          </p:cNvPicPr>
          <p:nvPr/>
        </p:nvPicPr>
        <p:blipFill rotWithShape="1">
          <a:blip r:embed="rId5">
            <a:extLst>
              <a:ext uri="{28A0092B-C50C-407E-A947-70E740481C1C}">
                <a14:useLocalDpi xmlns:a14="http://schemas.microsoft.com/office/drawing/2010/main" val="0"/>
              </a:ext>
            </a:extLst>
          </a:blip>
          <a:srcRect l="2661"/>
          <a:stretch/>
        </p:blipFill>
        <p:spPr>
          <a:xfrm>
            <a:off x="0" y="6358129"/>
            <a:ext cx="8900694" cy="405859"/>
          </a:xfrm>
          <a:prstGeom prst="rect">
            <a:avLst/>
          </a:prstGeom>
        </p:spPr>
      </p:pic>
      <p:sp>
        <p:nvSpPr>
          <p:cNvPr id="12" name="TextBox 11"/>
          <p:cNvSpPr txBox="1"/>
          <p:nvPr/>
        </p:nvSpPr>
        <p:spPr>
          <a:xfrm>
            <a:off x="6690946" y="6361922"/>
            <a:ext cx="1893276" cy="369332"/>
          </a:xfrm>
          <a:prstGeom prst="rect">
            <a:avLst/>
          </a:prstGeom>
          <a:noFill/>
        </p:spPr>
        <p:txBody>
          <a:bodyPr wrap="square" rtlCol="0">
            <a:spAutoFit/>
          </a:bodyPr>
          <a:lstStyle/>
          <a:p>
            <a:r>
              <a:rPr lang="en-US" dirty="0" smtClean="0">
                <a:solidFill>
                  <a:schemeClr val="bg1"/>
                </a:solidFill>
                <a:latin typeface="Century Gothic" pitchFamily="34" charset="0"/>
              </a:rPr>
              <a:t>#greatallover</a:t>
            </a:r>
            <a:endParaRPr lang="en-US" dirty="0">
              <a:solidFill>
                <a:schemeClr val="bg1"/>
              </a:solidFill>
              <a:latin typeface="Century Gothic" pitchFamily="34" charset="0"/>
            </a:endParaRPr>
          </a:p>
        </p:txBody>
      </p:sp>
      <p:sp>
        <p:nvSpPr>
          <p:cNvPr id="13" name="TextBox 12"/>
          <p:cNvSpPr txBox="1"/>
          <p:nvPr/>
        </p:nvSpPr>
        <p:spPr>
          <a:xfrm>
            <a:off x="395653" y="6442752"/>
            <a:ext cx="1969477" cy="369332"/>
          </a:xfrm>
          <a:prstGeom prst="rect">
            <a:avLst/>
          </a:prstGeom>
          <a:noFill/>
        </p:spPr>
        <p:txBody>
          <a:bodyPr wrap="square" rtlCol="0">
            <a:spAutoFit/>
          </a:bodyPr>
          <a:lstStyle/>
          <a:p>
            <a:r>
              <a:rPr lang="en-US" dirty="0" smtClean="0">
                <a:solidFill>
                  <a:schemeClr val="bg1"/>
                </a:solidFill>
                <a:latin typeface="Century Gothic" pitchFamily="34" charset="0"/>
              </a:rPr>
              <a:t>Houston ISD</a:t>
            </a:r>
            <a:endParaRPr lang="en-US" dirty="0">
              <a:solidFill>
                <a:schemeClr val="bg1"/>
              </a:solidFill>
              <a:latin typeface="Century Gothic" pitchFamily="34" charset="0"/>
            </a:endParaRPr>
          </a:p>
        </p:txBody>
      </p:sp>
      <p:pic>
        <p:nvPicPr>
          <p:cNvPr id="22" name="Picture 21" descr="title_shape.png"/>
          <p:cNvPicPr>
            <a:picLocks noChangeAspect="1"/>
          </p:cNvPicPr>
          <p:nvPr/>
        </p:nvPicPr>
        <p:blipFill rotWithShape="1">
          <a:blip r:embed="rId4">
            <a:extLst>
              <a:ext uri="{28A0092B-C50C-407E-A947-70E740481C1C}">
                <a14:useLocalDpi xmlns:a14="http://schemas.microsoft.com/office/drawing/2010/main" val="0"/>
              </a:ext>
            </a:extLst>
          </a:blip>
          <a:srcRect l="15058"/>
          <a:stretch/>
        </p:blipFill>
        <p:spPr>
          <a:xfrm>
            <a:off x="0" y="5279874"/>
            <a:ext cx="5521569" cy="808893"/>
          </a:xfrm>
          <a:prstGeom prst="rect">
            <a:avLst/>
          </a:prstGeom>
        </p:spPr>
      </p:pic>
      <p:sp>
        <p:nvSpPr>
          <p:cNvPr id="3" name="TextBox 2"/>
          <p:cNvSpPr txBox="1"/>
          <p:nvPr/>
        </p:nvSpPr>
        <p:spPr>
          <a:xfrm>
            <a:off x="237392" y="5422702"/>
            <a:ext cx="5363308" cy="646331"/>
          </a:xfrm>
          <a:prstGeom prst="rect">
            <a:avLst/>
          </a:prstGeom>
          <a:noFill/>
        </p:spPr>
        <p:txBody>
          <a:bodyPr wrap="square" rtlCol="0">
            <a:spAutoFit/>
          </a:bodyPr>
          <a:lstStyle/>
          <a:p>
            <a:r>
              <a:rPr lang="en-US" dirty="0" smtClean="0">
                <a:solidFill>
                  <a:schemeClr val="bg1"/>
                </a:solidFill>
                <a:latin typeface="Century Gothic" pitchFamily="34" charset="0"/>
              </a:rPr>
              <a:t>Sarah Greer Osborne</a:t>
            </a:r>
          </a:p>
          <a:p>
            <a:r>
              <a:rPr lang="en-US" dirty="0" smtClean="0">
                <a:solidFill>
                  <a:schemeClr val="bg1"/>
                </a:solidFill>
                <a:latin typeface="Century Gothic" pitchFamily="34" charset="0"/>
              </a:rPr>
              <a:t>General Manager of Communications</a:t>
            </a:r>
            <a:endParaRPr lang="en-US" dirty="0">
              <a:solidFill>
                <a:schemeClr val="bg1"/>
              </a:solidFill>
              <a:latin typeface="Century Gothic" pitchFamily="34" charset="0"/>
            </a:endParaRPr>
          </a:p>
        </p:txBody>
      </p:sp>
    </p:spTree>
    <p:extLst>
      <p:ext uri="{BB962C8B-B14F-4D97-AF65-F5344CB8AC3E}">
        <p14:creationId xmlns:p14="http://schemas.microsoft.com/office/powerpoint/2010/main" val="9570996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6857998"/>
          </a:xfrm>
          <a:prstGeom prst="rect">
            <a:avLst/>
          </a:prstGeom>
        </p:spPr>
      </p:pic>
      <p:pic>
        <p:nvPicPr>
          <p:cNvPr id="6" name="Picture 5" descr="HISD_se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37" y="114301"/>
            <a:ext cx="2109062" cy="210906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6006" r="2"/>
          <a:stretch/>
        </p:blipFill>
        <p:spPr>
          <a:xfrm flipH="1">
            <a:off x="2141216" y="4985265"/>
            <a:ext cx="7002784" cy="1503485"/>
          </a:xfrm>
          <a:prstGeom prst="rect">
            <a:avLst/>
          </a:prstGeom>
          <a:effectLst>
            <a:outerShdw blurRad="50800" dist="38100" dir="2700000" algn="tl" rotWithShape="0">
              <a:srgbClr val="000000">
                <a:alpha val="43000"/>
              </a:srgbClr>
            </a:outerShdw>
          </a:effectLst>
        </p:spPr>
      </p:pic>
      <p:sp>
        <p:nvSpPr>
          <p:cNvPr id="3" name="TextBox 2"/>
          <p:cNvSpPr txBox="1"/>
          <p:nvPr/>
        </p:nvSpPr>
        <p:spPr>
          <a:xfrm>
            <a:off x="3235570" y="4985266"/>
            <a:ext cx="5609492" cy="1323439"/>
          </a:xfrm>
          <a:prstGeom prst="rect">
            <a:avLst/>
          </a:prstGeom>
          <a:noFill/>
        </p:spPr>
        <p:txBody>
          <a:bodyPr wrap="square" rtlCol="0">
            <a:spAutoFit/>
          </a:bodyPr>
          <a:lstStyle/>
          <a:p>
            <a:pPr algn="ctr"/>
            <a:r>
              <a:rPr lang="en-US" sz="4000" dirty="0" smtClean="0">
                <a:solidFill>
                  <a:prstClr val="white"/>
                </a:solidFill>
              </a:rPr>
              <a:t>Why Communications Belongs in the Sandbox</a:t>
            </a:r>
            <a:endParaRPr lang="en-US" sz="4000" dirty="0">
              <a:solidFill>
                <a:prstClr val="white"/>
              </a:solidFill>
            </a:endParaRPr>
          </a:p>
        </p:txBody>
      </p:sp>
    </p:spTree>
    <p:extLst>
      <p:ext uri="{BB962C8B-B14F-4D97-AF65-F5344CB8AC3E}">
        <p14:creationId xmlns:p14="http://schemas.microsoft.com/office/powerpoint/2010/main" val="192422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8" descr="LomoBluepaper.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61214" y="-46758"/>
            <a:ext cx="9205214" cy="6904758"/>
          </a:xfrm>
        </p:spPr>
      </p:pic>
      <p:pic>
        <p:nvPicPr>
          <p:cNvPr id="18" name="Picture 17" descr="title_shape.png"/>
          <p:cNvPicPr>
            <a:picLocks noChangeAspect="1"/>
          </p:cNvPicPr>
          <p:nvPr/>
        </p:nvPicPr>
        <p:blipFill rotWithShape="1">
          <a:blip r:embed="rId4">
            <a:extLst>
              <a:ext uri="{28A0092B-C50C-407E-A947-70E740481C1C}">
                <a14:useLocalDpi xmlns:a14="http://schemas.microsoft.com/office/drawing/2010/main" val="0"/>
              </a:ext>
            </a:extLst>
          </a:blip>
          <a:srcRect l="15058"/>
          <a:stretch/>
        </p:blipFill>
        <p:spPr>
          <a:xfrm>
            <a:off x="0" y="395654"/>
            <a:ext cx="6840415" cy="1573823"/>
          </a:xfrm>
          <a:prstGeom prst="rect">
            <a:avLst/>
          </a:prstGeom>
        </p:spPr>
      </p:pic>
      <p:sp>
        <p:nvSpPr>
          <p:cNvPr id="19" name="Title 3"/>
          <p:cNvSpPr>
            <a:spLocks noGrp="1"/>
          </p:cNvSpPr>
          <p:nvPr>
            <p:ph type="title"/>
          </p:nvPr>
        </p:nvSpPr>
        <p:spPr>
          <a:xfrm>
            <a:off x="61546" y="395654"/>
            <a:ext cx="6866792" cy="1573823"/>
          </a:xfrm>
        </p:spPr>
        <p:txBody>
          <a:bodyPr>
            <a:normAutofit/>
          </a:bodyPr>
          <a:lstStyle/>
          <a:p>
            <a:pPr algn="l"/>
            <a:r>
              <a:rPr lang="en-US" sz="3200" b="1" dirty="0" smtClean="0">
                <a:solidFill>
                  <a:srgbClr val="FFFFFF"/>
                </a:solidFill>
              </a:rPr>
              <a:t>Sarah Greer Osborne</a:t>
            </a:r>
            <a:br>
              <a:rPr lang="en-US" sz="3200" b="1" dirty="0" smtClean="0">
                <a:solidFill>
                  <a:srgbClr val="FFFFFF"/>
                </a:solidFill>
              </a:rPr>
            </a:br>
            <a:r>
              <a:rPr lang="en-US" sz="2400" dirty="0" smtClean="0">
                <a:solidFill>
                  <a:srgbClr val="FFFFFF"/>
                </a:solidFill>
              </a:rPr>
              <a:t>General Manager of Communications </a:t>
            </a:r>
            <a:endParaRPr lang="en-US" sz="2400" dirty="0">
              <a:solidFill>
                <a:srgbClr val="FFFFFF"/>
              </a:solidFill>
            </a:endParaRPr>
          </a:p>
        </p:txBody>
      </p:sp>
      <p:pic>
        <p:nvPicPr>
          <p:cNvPr id="2050" name="Picture 2" descr="C:\Users\sgreeros\Desktop\SGO and T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462" y="2488224"/>
            <a:ext cx="2889738" cy="3617772"/>
          </a:xfrm>
          <a:prstGeom prst="rect">
            <a:avLst/>
          </a:prstGeom>
          <a:noFill/>
          <a:ln>
            <a:solidFill>
              <a:schemeClr val="tx2">
                <a:lumMod val="60000"/>
                <a:lumOff val="40000"/>
              </a:schemeClr>
            </a:solidFill>
          </a:ln>
          <a:effectLst>
            <a:softEdge rad="12700"/>
          </a:effectLst>
          <a:extLst>
            <a:ext uri="{909E8E84-426E-40DD-AFC4-6F175D3DCCD1}">
              <a14:hiddenFill xmlns:a14="http://schemas.microsoft.com/office/drawing/2010/main">
                <a:solidFill>
                  <a:srgbClr val="FFFFFF"/>
                </a:solidFill>
              </a14:hiddenFill>
            </a:ext>
          </a:extLst>
        </p:spPr>
      </p:pic>
      <p:pic>
        <p:nvPicPr>
          <p:cNvPr id="6" name="Picture 5" descr="HISD_se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0415" y="527538"/>
            <a:ext cx="1743807" cy="1743807"/>
          </a:xfrm>
          <a:prstGeom prst="rect">
            <a:avLst/>
          </a:prstGeom>
        </p:spPr>
      </p:pic>
      <p:sp>
        <p:nvSpPr>
          <p:cNvPr id="7" name="Slide Number Placeholder 8"/>
          <p:cNvSpPr>
            <a:spLocks noGrp="1"/>
          </p:cNvSpPr>
          <p:nvPr>
            <p:ph type="sldNum" sz="quarter" idx="12"/>
          </p:nvPr>
        </p:nvSpPr>
        <p:spPr>
          <a:xfrm>
            <a:off x="6553200" y="6195934"/>
            <a:ext cx="2133600" cy="365125"/>
          </a:xfrm>
        </p:spPr>
        <p:txBody>
          <a:bodyPr/>
          <a:lstStyle/>
          <a:p>
            <a:fld id="{3491935F-6566-5044-B30F-5CCCD8FAC145}" type="slidenum">
              <a:rPr lang="en-US" smtClean="0"/>
              <a:pPr/>
              <a:t>3</a:t>
            </a:fld>
            <a:endParaRPr lang="en-US" dirty="0"/>
          </a:p>
        </p:txBody>
      </p:sp>
      <p:pic>
        <p:nvPicPr>
          <p:cNvPr id="8" name="Picture 7" descr="footer-blue.png"/>
          <p:cNvPicPr>
            <a:picLocks noChangeAspect="1"/>
          </p:cNvPicPr>
          <p:nvPr/>
        </p:nvPicPr>
        <p:blipFill rotWithShape="1">
          <a:blip r:embed="rId7">
            <a:extLst>
              <a:ext uri="{28A0092B-C50C-407E-A947-70E740481C1C}">
                <a14:useLocalDpi xmlns:a14="http://schemas.microsoft.com/office/drawing/2010/main" val="0"/>
              </a:ext>
            </a:extLst>
          </a:blip>
          <a:srcRect l="2661"/>
          <a:stretch/>
        </p:blipFill>
        <p:spPr>
          <a:xfrm>
            <a:off x="0" y="6358129"/>
            <a:ext cx="8900694" cy="405859"/>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46006" r="2"/>
          <a:stretch/>
        </p:blipFill>
        <p:spPr>
          <a:xfrm flipH="1">
            <a:off x="5407265" y="2998673"/>
            <a:ext cx="3736734" cy="676511"/>
          </a:xfrm>
          <a:prstGeom prst="rect">
            <a:avLst/>
          </a:prstGeom>
          <a:effectLst>
            <a:outerShdw blurRad="50800" dist="38100" dir="2700000" algn="tl" rotWithShape="0">
              <a:srgbClr val="000000">
                <a:alpha val="43000"/>
              </a:srgbClr>
            </a:outerShdw>
          </a:effectLst>
        </p:spPr>
      </p:pic>
      <p:sp>
        <p:nvSpPr>
          <p:cNvPr id="10" name="TextBox 9"/>
          <p:cNvSpPr txBox="1"/>
          <p:nvPr/>
        </p:nvSpPr>
        <p:spPr>
          <a:xfrm>
            <a:off x="5882054" y="2906050"/>
            <a:ext cx="2913132" cy="584775"/>
          </a:xfrm>
          <a:prstGeom prst="rect">
            <a:avLst/>
          </a:prstGeom>
          <a:noFill/>
        </p:spPr>
        <p:txBody>
          <a:bodyPr wrap="square" rtlCol="0">
            <a:spAutoFit/>
          </a:bodyPr>
          <a:lstStyle/>
          <a:p>
            <a:r>
              <a:rPr lang="en-US" sz="3200" b="1" dirty="0" smtClean="0">
                <a:solidFill>
                  <a:schemeClr val="bg1"/>
                </a:solidFill>
                <a:latin typeface="Century Gothic" pitchFamily="34" charset="0"/>
              </a:rPr>
              <a:t>282</a:t>
            </a:r>
            <a:r>
              <a:rPr lang="en-US" sz="2800" dirty="0" smtClean="0">
                <a:solidFill>
                  <a:schemeClr val="bg1"/>
                </a:solidFill>
                <a:latin typeface="Century Gothic" pitchFamily="34" charset="0"/>
              </a:rPr>
              <a:t> schools </a:t>
            </a:r>
            <a:endParaRPr lang="en-US" sz="2800" dirty="0">
              <a:solidFill>
                <a:schemeClr val="bg1"/>
              </a:solidFill>
              <a:latin typeface="Century Gothic" pitchFamily="34" charset="0"/>
            </a:endParaRPr>
          </a:p>
        </p:txBody>
      </p:sp>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46006" r="2"/>
          <a:stretch/>
        </p:blipFill>
        <p:spPr>
          <a:xfrm flipH="1">
            <a:off x="5477606" y="4131271"/>
            <a:ext cx="3666393" cy="676511"/>
          </a:xfrm>
          <a:prstGeom prst="rect">
            <a:avLst/>
          </a:prstGeom>
          <a:effectLst>
            <a:outerShdw blurRad="50800" dist="38100" dir="2700000" algn="tl" rotWithShape="0">
              <a:srgbClr val="000000">
                <a:alpha val="43000"/>
              </a:srgbClr>
            </a:outerShdw>
          </a:effectLst>
        </p:spPr>
      </p:pic>
      <p:sp>
        <p:nvSpPr>
          <p:cNvPr id="11" name="TextBox 10"/>
          <p:cNvSpPr txBox="1"/>
          <p:nvPr/>
        </p:nvSpPr>
        <p:spPr>
          <a:xfrm>
            <a:off x="5865934" y="4105450"/>
            <a:ext cx="3692768" cy="584775"/>
          </a:xfrm>
          <a:prstGeom prst="rect">
            <a:avLst/>
          </a:prstGeom>
          <a:noFill/>
        </p:spPr>
        <p:txBody>
          <a:bodyPr wrap="square" rtlCol="0">
            <a:spAutoFit/>
          </a:bodyPr>
          <a:lstStyle/>
          <a:p>
            <a:r>
              <a:rPr lang="en-US" sz="3200" b="1" dirty="0" smtClean="0">
                <a:solidFill>
                  <a:schemeClr val="bg1"/>
                </a:solidFill>
                <a:latin typeface="Century Gothic" pitchFamily="34" charset="0"/>
              </a:rPr>
              <a:t>211,00</a:t>
            </a:r>
            <a:r>
              <a:rPr lang="en-US" sz="3200" dirty="0" smtClean="0">
                <a:solidFill>
                  <a:schemeClr val="bg1"/>
                </a:solidFill>
                <a:latin typeface="Century Gothic" pitchFamily="34" charset="0"/>
              </a:rPr>
              <a:t> </a:t>
            </a:r>
            <a:r>
              <a:rPr lang="en-US" sz="2400" dirty="0" smtClean="0">
                <a:solidFill>
                  <a:schemeClr val="bg1"/>
                </a:solidFill>
                <a:latin typeface="Century Gothic" pitchFamily="34" charset="0"/>
              </a:rPr>
              <a:t>students</a:t>
            </a:r>
            <a:endParaRPr lang="en-US" sz="2400" dirty="0">
              <a:solidFill>
                <a:schemeClr val="bg1"/>
              </a:solidFill>
              <a:latin typeface="Century Gothic" pitchFamily="34" charset="0"/>
            </a:endParaRPr>
          </a:p>
        </p:txBody>
      </p:sp>
      <p:sp>
        <p:nvSpPr>
          <p:cNvPr id="12" name="TextBox 11"/>
          <p:cNvSpPr txBox="1"/>
          <p:nvPr/>
        </p:nvSpPr>
        <p:spPr>
          <a:xfrm>
            <a:off x="6690946" y="6361922"/>
            <a:ext cx="1893276" cy="369332"/>
          </a:xfrm>
          <a:prstGeom prst="rect">
            <a:avLst/>
          </a:prstGeom>
          <a:noFill/>
        </p:spPr>
        <p:txBody>
          <a:bodyPr wrap="square" rtlCol="0">
            <a:spAutoFit/>
          </a:bodyPr>
          <a:lstStyle/>
          <a:p>
            <a:r>
              <a:rPr lang="en-US" dirty="0" smtClean="0">
                <a:solidFill>
                  <a:schemeClr val="bg1"/>
                </a:solidFill>
                <a:latin typeface="Century Gothic" pitchFamily="34" charset="0"/>
              </a:rPr>
              <a:t>#greatallover</a:t>
            </a:r>
            <a:endParaRPr lang="en-US" dirty="0">
              <a:solidFill>
                <a:schemeClr val="bg1"/>
              </a:solidFill>
              <a:latin typeface="Century Gothic" pitchFamily="34" charset="0"/>
            </a:endParaRPr>
          </a:p>
        </p:txBody>
      </p:sp>
      <p:sp>
        <p:nvSpPr>
          <p:cNvPr id="13" name="TextBox 12"/>
          <p:cNvSpPr txBox="1"/>
          <p:nvPr/>
        </p:nvSpPr>
        <p:spPr>
          <a:xfrm>
            <a:off x="395653" y="6442752"/>
            <a:ext cx="1969477" cy="369332"/>
          </a:xfrm>
          <a:prstGeom prst="rect">
            <a:avLst/>
          </a:prstGeom>
          <a:noFill/>
        </p:spPr>
        <p:txBody>
          <a:bodyPr wrap="square" rtlCol="0">
            <a:spAutoFit/>
          </a:bodyPr>
          <a:lstStyle/>
          <a:p>
            <a:r>
              <a:rPr lang="en-US" dirty="0" smtClean="0">
                <a:solidFill>
                  <a:schemeClr val="bg1"/>
                </a:solidFill>
                <a:latin typeface="Century Gothic" pitchFamily="34" charset="0"/>
              </a:rPr>
              <a:t>Houston ISD</a:t>
            </a:r>
            <a:endParaRPr lang="en-US" dirty="0">
              <a:solidFill>
                <a:schemeClr val="bg1"/>
              </a:solidFill>
              <a:latin typeface="Century Gothic" pitchFamily="34" charset="0"/>
            </a:endParaRPr>
          </a:p>
        </p:txBody>
      </p:sp>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l="46006" r="2"/>
          <a:stretch/>
        </p:blipFill>
        <p:spPr>
          <a:xfrm flipH="1">
            <a:off x="4281853" y="5187462"/>
            <a:ext cx="4862146" cy="778205"/>
          </a:xfrm>
          <a:prstGeom prst="rect">
            <a:avLst/>
          </a:prstGeom>
          <a:effectLst>
            <a:outerShdw blurRad="50800" dist="38100" dir="2700000" algn="tl" rotWithShape="0">
              <a:srgbClr val="000000">
                <a:alpha val="43000"/>
              </a:srgbClr>
            </a:outerShdw>
          </a:effectLst>
        </p:spPr>
      </p:pic>
      <p:sp>
        <p:nvSpPr>
          <p:cNvPr id="16" name="TextBox 15"/>
          <p:cNvSpPr txBox="1"/>
          <p:nvPr/>
        </p:nvSpPr>
        <p:spPr>
          <a:xfrm>
            <a:off x="4994030" y="5380893"/>
            <a:ext cx="4149969" cy="584775"/>
          </a:xfrm>
          <a:prstGeom prst="rect">
            <a:avLst/>
          </a:prstGeom>
          <a:noFill/>
        </p:spPr>
        <p:txBody>
          <a:bodyPr wrap="square" rtlCol="0">
            <a:spAutoFit/>
          </a:bodyPr>
          <a:lstStyle/>
          <a:p>
            <a:r>
              <a:rPr lang="en-US" sz="3200" b="1" dirty="0" smtClean="0">
                <a:solidFill>
                  <a:schemeClr val="bg1"/>
                </a:solidFill>
                <a:latin typeface="Century Gothic" pitchFamily="34" charset="0"/>
              </a:rPr>
              <a:t>80%</a:t>
            </a:r>
            <a:r>
              <a:rPr lang="en-US" sz="2000" b="1" dirty="0" smtClean="0">
                <a:solidFill>
                  <a:schemeClr val="bg1"/>
                </a:solidFill>
                <a:latin typeface="Century Gothic" pitchFamily="34" charset="0"/>
              </a:rPr>
              <a:t> </a:t>
            </a:r>
            <a:r>
              <a:rPr lang="en-US" sz="2000" dirty="0" smtClean="0">
                <a:solidFill>
                  <a:schemeClr val="bg1"/>
                </a:solidFill>
                <a:latin typeface="Century Gothic" pitchFamily="34" charset="0"/>
              </a:rPr>
              <a:t>free and reduced lunch</a:t>
            </a:r>
            <a:endParaRPr lang="en-US" sz="2000" dirty="0">
              <a:solidFill>
                <a:schemeClr val="bg1"/>
              </a:solidFill>
              <a:latin typeface="Century Gothic" pitchFamily="34" charset="0"/>
            </a:endParaRPr>
          </a:p>
        </p:txBody>
      </p:sp>
    </p:spTree>
    <p:extLst>
      <p:ext uri="{BB962C8B-B14F-4D97-AF65-F5344CB8AC3E}">
        <p14:creationId xmlns:p14="http://schemas.microsoft.com/office/powerpoint/2010/main" val="272604050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Bold New Initiatives</a:t>
            </a:r>
            <a:endParaRPr lang="en-US" dirty="0"/>
          </a:p>
        </p:txBody>
      </p:sp>
      <p:sp>
        <p:nvSpPr>
          <p:cNvPr id="8" name="Footer Placeholder 7"/>
          <p:cNvSpPr>
            <a:spLocks noGrp="1"/>
          </p:cNvSpPr>
          <p:nvPr>
            <p:ph type="ftr" sz="quarter" idx="11"/>
          </p:nvPr>
        </p:nvSpPr>
        <p:spPr/>
        <p:txBody>
          <a:bodyPr/>
          <a:lstStyle/>
          <a:p>
            <a:r>
              <a:rPr lang="en-US" sz="1800" smtClean="0"/>
              <a:t>Houston ISD</a:t>
            </a:r>
            <a:endParaRPr lang="en-US" sz="18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5156" y="1655030"/>
            <a:ext cx="2967181" cy="4079875"/>
          </a:xfrm>
          <a:effectLst>
            <a:softEdge rad="317500"/>
          </a:effectLst>
        </p:spPr>
      </p:pic>
      <p:sp>
        <p:nvSpPr>
          <p:cNvPr id="11" name="TextBox 10"/>
          <p:cNvSpPr txBox="1"/>
          <p:nvPr/>
        </p:nvSpPr>
        <p:spPr>
          <a:xfrm>
            <a:off x="6462346" y="6195934"/>
            <a:ext cx="2121876" cy="369332"/>
          </a:xfrm>
          <a:prstGeom prst="rect">
            <a:avLst/>
          </a:prstGeom>
          <a:noFill/>
        </p:spPr>
        <p:txBody>
          <a:bodyPr wrap="square" rtlCol="0">
            <a:spAutoFit/>
          </a:bodyPr>
          <a:lstStyle/>
          <a:p>
            <a:r>
              <a:rPr lang="en-US" dirty="0" smtClean="0">
                <a:solidFill>
                  <a:schemeClr val="bg1"/>
                </a:solidFill>
                <a:latin typeface="Century Gothic" pitchFamily="34" charset="0"/>
              </a:rPr>
              <a:t>#greatallover</a:t>
            </a:r>
            <a:endParaRPr lang="en-US" dirty="0">
              <a:solidFill>
                <a:schemeClr val="bg1"/>
              </a:solidFill>
              <a:latin typeface="Century Gothic" pitchFamily="34" charset="0"/>
            </a:endParaRPr>
          </a:p>
        </p:txBody>
      </p:sp>
      <p:pic>
        <p:nvPicPr>
          <p:cNvPr id="9" name="Picture 2" descr="http://t1.gstatic.com/images?q=tbn:ANd9GcT40pLBcmoqnqQMys9ivjl7vdnIWYW2Ov8OcLcQ5VjXtu8Zp6Gqu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82" y="2295648"/>
            <a:ext cx="4398813" cy="305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2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Laptops for </a:t>
            </a:r>
            <a:r>
              <a:rPr lang="en-US" dirty="0"/>
              <a:t>A</a:t>
            </a:r>
            <a:r>
              <a:rPr lang="en-US" dirty="0" smtClean="0"/>
              <a:t>ll</a:t>
            </a:r>
            <a:endParaRPr lang="en-US" dirty="0"/>
          </a:p>
        </p:txBody>
      </p:sp>
      <p:sp>
        <p:nvSpPr>
          <p:cNvPr id="8" name="Footer Placeholder 7"/>
          <p:cNvSpPr>
            <a:spLocks noGrp="1"/>
          </p:cNvSpPr>
          <p:nvPr>
            <p:ph type="ftr" sz="quarter" idx="11"/>
          </p:nvPr>
        </p:nvSpPr>
        <p:spPr/>
        <p:txBody>
          <a:bodyPr/>
          <a:lstStyle/>
          <a:p>
            <a:r>
              <a:rPr lang="en-US" sz="1800" dirty="0" smtClean="0"/>
              <a:t>Houston ISD</a:t>
            </a:r>
            <a:endParaRPr lang="en-US" sz="1800" dirty="0"/>
          </a:p>
        </p:txBody>
      </p:sp>
      <p:sp>
        <p:nvSpPr>
          <p:cNvPr id="9" name="Slide Number Placeholder 8"/>
          <p:cNvSpPr>
            <a:spLocks noGrp="1"/>
          </p:cNvSpPr>
          <p:nvPr>
            <p:ph type="sldNum" sz="quarter" idx="12"/>
          </p:nvPr>
        </p:nvSpPr>
        <p:spPr/>
        <p:txBody>
          <a:bodyPr/>
          <a:lstStyle/>
          <a:p>
            <a:r>
              <a:rPr lang="en-US" sz="1800" dirty="0" smtClean="0"/>
              <a:t>#</a:t>
            </a:r>
            <a:r>
              <a:rPr lang="en-US" sz="1800" dirty="0"/>
              <a:t>g</a:t>
            </a:r>
            <a:r>
              <a:rPr lang="en-US" sz="1800" dirty="0" smtClean="0"/>
              <a:t>reatallover</a:t>
            </a:r>
            <a:endParaRPr lang="en-US" sz="1800" dirty="0"/>
          </a:p>
        </p:txBody>
      </p:sp>
      <p:pic>
        <p:nvPicPr>
          <p:cNvPr id="24579" name="Picture 3" descr="C:\Users\sgreeros\Desktop\Cropped gr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9" y="1576754"/>
            <a:ext cx="3987800" cy="4495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4270" y="1417638"/>
            <a:ext cx="4352192" cy="3231654"/>
          </a:xfrm>
          <a:prstGeom prst="rect">
            <a:avLst/>
          </a:prstGeom>
          <a:noFill/>
        </p:spPr>
        <p:txBody>
          <a:bodyPr wrap="square" rtlCol="0">
            <a:spAutoFit/>
          </a:bodyPr>
          <a:lstStyle/>
          <a:p>
            <a:r>
              <a:rPr lang="en-US" sz="2000" b="1" dirty="0" smtClean="0">
                <a:latin typeface="Century Gothic" pitchFamily="34" charset="0"/>
              </a:rPr>
              <a:t>“With anywhere—anytime learning, our students will have the world at their fingertips. We will make sure they learn the skills that complement technology in order to prevent them from being replaced by technology”</a:t>
            </a:r>
          </a:p>
          <a:p>
            <a:endParaRPr lang="en-US" sz="2400" b="1" dirty="0" smtClean="0">
              <a:latin typeface="Century Gothic" pitchFamily="34" charset="0"/>
            </a:endParaRPr>
          </a:p>
          <a:p>
            <a:r>
              <a:rPr lang="en-US" sz="1600" b="1" i="1" dirty="0" smtClean="0">
                <a:latin typeface="Century Gothic" pitchFamily="34" charset="0"/>
              </a:rPr>
              <a:t>--HISD Superintendent Terry Grier</a:t>
            </a:r>
          </a:p>
          <a:p>
            <a:r>
              <a:rPr lang="en-US" sz="1600" b="1" i="1" dirty="0" smtClean="0">
                <a:latin typeface="Century Gothic" pitchFamily="34" charset="0"/>
              </a:rPr>
              <a:t>February 1, 2013</a:t>
            </a:r>
          </a:p>
        </p:txBody>
      </p:sp>
      <p:pic>
        <p:nvPicPr>
          <p:cNvPr id="11" name="Picture 2" descr="http://t1.gstatic.com/images?q=tbn:ANd9GcT40pLBcmoqnqQMys9ivjl7vdnIWYW2Ov8OcLcQ5VjXtu8Zp6Gqu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277" y="4527740"/>
            <a:ext cx="2221523" cy="154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84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Year </a:t>
            </a:r>
            <a:r>
              <a:rPr lang="en-US" dirty="0"/>
              <a:t>L</a:t>
            </a:r>
            <a:r>
              <a:rPr lang="en-US" dirty="0" smtClean="0"/>
              <a:t>ater</a:t>
            </a:r>
            <a:endParaRPr lang="en-US" dirty="0"/>
          </a:p>
        </p:txBody>
      </p:sp>
      <p:sp>
        <p:nvSpPr>
          <p:cNvPr id="8" name="Footer Placeholder 7"/>
          <p:cNvSpPr>
            <a:spLocks noGrp="1"/>
          </p:cNvSpPr>
          <p:nvPr>
            <p:ph type="ftr" sz="quarter" idx="11"/>
          </p:nvPr>
        </p:nvSpPr>
        <p:spPr/>
        <p:txBody>
          <a:bodyPr/>
          <a:lstStyle/>
          <a:p>
            <a:r>
              <a:rPr lang="en-US" sz="1800" dirty="0" smtClean="0"/>
              <a:t>Houston ISD</a:t>
            </a:r>
            <a:endParaRPr lang="en-US" sz="1800" dirty="0"/>
          </a:p>
        </p:txBody>
      </p:sp>
      <p:sp>
        <p:nvSpPr>
          <p:cNvPr id="9" name="Slide Number Placeholder 8"/>
          <p:cNvSpPr>
            <a:spLocks noGrp="1"/>
          </p:cNvSpPr>
          <p:nvPr>
            <p:ph type="sldNum" sz="quarter" idx="12"/>
          </p:nvPr>
        </p:nvSpPr>
        <p:spPr/>
        <p:txBody>
          <a:bodyPr/>
          <a:lstStyle/>
          <a:p>
            <a:r>
              <a:rPr lang="en-US" sz="1800" dirty="0" smtClean="0"/>
              <a:t>#</a:t>
            </a:r>
            <a:r>
              <a:rPr lang="en-US" sz="1800" dirty="0"/>
              <a:t>g</a:t>
            </a:r>
            <a:r>
              <a:rPr lang="en-US" sz="1800" dirty="0" smtClean="0"/>
              <a:t>reatallover</a:t>
            </a:r>
            <a:endParaRPr lang="en-US" sz="1800" dirty="0"/>
          </a:p>
        </p:txBody>
      </p:sp>
      <p:sp>
        <p:nvSpPr>
          <p:cNvPr id="4" name="AutoShape 2" descr="data:image/jpeg;base64,/9j/4AAQSkZJRgABAQAAAQABAAD/2wCEAAkGBxQSEhUUEhQVFBUUGBUUFBgXFxUXFBUUFRQXFxYXFRQYHCggGBwlHBQUITEhJSkrLi4uFx8zODMsNygtLiwBCgoKDg0OGhAQGywkHyQsLCwsLCwsLCwsLCwsLCwsLCwsLCwsLC0sLCwsLCwsLCwsLCwsLCwsLCwsLCwsLCwsLP/AABEIAMIBAwMBEQACEQEDEQH/xAAcAAABBQEBAQAAAAAAAAAAAAAAAQIEBQYDBwj/xABAEAABAwICBgYGCAYCAwAAAAABAAIDBBESIQUGMUFRYRMicYGRoQcUIzJSsUJicoKSssHRJDNDU8LSFqIVk/D/xAAaAQEAAgMBAAAAAAAAAAAAAAAAAQMCBAUG/8QAMxEAAgIBAwIEBAQGAwEAAAAAAAECAxEEEiExQQUTUWEiMnGRFIGhsSMzUsHR8BVC4WL/2gAMAwEAAhEDEQA/APWAwq/JrYEQAhAIAQAgK7ThHRG/K3bdW0/MUah/CV2itJYBhds3HgrrK88o16rtvDLj1+O18Q8VRsl6G150fUq6vTJxDo9g233q2NPHJRPUPPwj4dMFzmtw2uQL3UOlLkLUNvBN0jJkBxzPYFp2vjBv1ruQ2BaxadQsSByAEAhQD/XXNGWfarIyIfHQy+pmsL6yonbKGgxHK19ly3fzCmhubbfYqc+xuVtEAUAl1IOkbrZqGSmK+UlQlglvJzUmJ3p5NyxaM4ywScSxLMjQ/NT2Mc5Z2xLHBmRqqTdxWUUVzZEWZWCAEBGbWkblnsRWrGiXTPDxcquSwWwe46vi4KMmTQzo1OSMDCpMSu0jpHoyABcnnsVsK9xRbdt4RSVlW6Q57BsC2IxUTTnNyfJHwrIwCyAMKAVtwQRuQkP+TwvlcxzwxzDhIdkDYZ2J25lce+cVY456HVpn8KyWVHWskJDHNcRa9iDa+xU7k+jLVJMnBiGQuBMgXAmQcp3BoJcQANpOwJkhvBmNY9Z4oo3CNwe8izQMwDxJWErox6FbmUvo+hMcTpgetI8m/ENy+eJdHQQ/hNvuzRvm96x2N9DpoW6wN+S2HT6GUdT6nCs0sXCzBbid/cso1Jcsrne5cIixV0jRYO8c1Y4RZWrZLuW+h6vELOPWHyVFsMdDaosyuSzuqTYFQAgFvzQAx1ioZJ3FQFjtM96OUsgdsWSWDFyT6HNSYggCyArbK01zpDNgP6KHHJkpYJQ0kzZfNYeWyzz0V+kNLHYzxVsKvUosv9CD/wCTktu8FZ5USjz5kN5JNyblZlTeeomFSAwoBMKAXCmQFkB5N0mOR7/ic53i4leWuluk36tnTSwkjUaraS6CS5912TuXAquuzZLnoE8M9LpqlrwC0gg7CFv8PlF6kjlpDSLImlzjbgN55ALGclBZZEppFZTa0xEde7DwsT5hUx1EGueDHzCh1n1iErTHHfCfeJyJ5AcFXbepLbEwcsmFrXKuJCPRdXqfBTQj6jSe13WPzXp9NHbVFexz7HmbLHCrzAMKAMKAcwkG4yKdQngkCvky6x8lhsiWebL1NFBIHAEb1qyWGb8ZZWTqsTIZ0gva+fBThkbl0GyygC5KJZDkkjP1OkHuJsbN3di2owSRoTtk2S9EVoAwOPYVhZDui2m3HDLfGFRg2tyIFXpRrDYdbjbcrY1t9Smd6i+BRpZnPwTypD8RErH1Ljvt2K5RRquxs4uJO0qUkjBtsTCpIDCgDCgDCgDAgDCgDAgDAgOFe7DFI74WPPg0lYyeItmUVlo8eoZuS8xKJ08FxT1PLzVLiY4J8GkS3YXt7Db9VGJLoxgc6uDjclxPPNYuMn1IwxDUt4+SjaxhkaeZvFZJMYKeukBvmFdFGSPXaeKzGjg1o8AvVLhI5j6nTCpIDCgDAgAtQCYUBIpqp0ezZwWEoplkLHHoSn6VcRkAsfKRY9RIgPeSbkm/mrMLGCltt5GvcTtJPaUSDbY2ykgMKAW54nxUYJyxMKEBZSDvhQBhQYCyAMKAA1AcaqqjjF5HtYPrED5rCU4x5k8GSi30M9pHXGNuUDTIfiN2sHjmf/s1o3eIwjxDn9i6Onb6marNOVEvvSlo4R9QDwz8SubZrLp98fTg2I1QXY5U2lZ4zdsz+xzi9p7Q66xhqrYPiT/Pkl1xfVG10RrLDJGHSvjifctc1zw25G9tzmCu1Rq4WQzJpP0NOdLT45JelpmvpZyxzXDopM2kEe4d4V1kk4Nr0MYpqSyePUi87I6RawqpkEgLECoBCgI86yQKyf3h2j5q6HVEnuAavTHKFwoAwqABCkCYUAWQCYUJDCgDCgEwoBcCAC1AGBAGFAGFAdsKgBhQC4UAYUBmda9DSv8AaQyS5Cz42veAbfSY0G1+W/58/W02y+Otv3Wf2L6ppcNGJ9UBzvc777b81wnN55NrIopTyUbhkeKTiVG4ZHtgA5qNzIyOkiBGdu8A+R2pGTi8oZJtXqpjpRUweyfgc57ASGPaLglvw3AvbZnbJdqOnc6lbHh46f769StW4ltlyY2kK58jYLWEqpkEtkZO4rBtEHQUzjyUbkMj/VOJ8FG8jJxmphzKlSYyVVUwA3tsN/NXQfJJ7UwZBepyc0XCgDCgDCgDCgDCgDCgDChImFALhQBhQgMKEhhQgTChIuFCDrZQSFkyAsgFsgDCgKnSmr0M5xEFj/jbkT9obHfNat+jqu5aw/VFkbHEz9RqfMPckY8fWxMPkCFzp+FTXytP9C1XLuRnatVXwNPY9v62VL8Nv9F9yfNiOj1XqjtbG37T/wDUFTHw259cL8x5sS40dqixpDpndIRnhAszv3u+XJb1HhsIPM3n9iuVzfQ0E8IcxzeLS3xFl0X0wVLqeHUMQGR2heYk2dBsvaUDcFRIxZNaVgQKgAoCLOFKBTaQbkVfEyR7HouXHDE/4mMd4tBXp65Zin7GhJYbJNlnkgC1RkBZALhUgLIAsgCyZAllAFawnYEySk2OMRG4puRO1nQUh5LHejLymcXMIOayTMGmhtkAWTIOiAUBSAUAFIBCAQkEBGqa+KP+ZLGz7T2t+ZWErIx6vBKi30QU1dFJ/Lkjefqva75FIzjLow4tdSSsyBFAPFNLt6GrnZ8MjrdhOIeRC89qK2pyXub8eYpkmmqhzWo4sYJzKpvPwWG1kYY8VDePkVG1jAvTt4phjBxmkbxHipSYwRqXRxqJOjaQMiSdtgN9t+0KLblTDczZ0umlqLNkTf0tUaWmYwNdO+NoYwNAGO2y9zZoA333dy3tF45S62rFtaX3LtX4JdCSdfxJ/oYPTmsFZI8tkc6ED+my7LDm73neNirZa2dqzF8expvT+U9slz7lKCb3xOvxub+Kp3PrkywjQ6C1wnpyBITNFvDjd7Rxa85nsPktunWTg8S5RTOmMunB6bQ1bJo2yRuxMcLg/vwPJdaM1JbkabTTwyQsyAQCtbfIKMhLJKipRvVbn6F8a13OzGACwWDeSxJIehIIBMIQjBxlpweRWSlgwlBM5+p81O8x8ojKwpFKAAgFUkDJZQ0EuIaBtJIAHaSobS6krky+ltd4Y+rCDM7iMox97f3DvWjbr648R5/YujQ314MlpHWKqnvikLG/DH1R3kdY+K51mstn3x9C+NcUVPQhauSwOhG0ZHdx8UyDSau62SQuaydxkiNhidm+Pni2ubxB7uC6Gm1sovbPlfsUzqT5XU9IBXZNQ8r9J1D0dW2UbJmD8bOqfIsXK10MTUvU26JZjgoaZy5rLidGVgDooAIDlIFINtobR0ccbHMAxOaC5+1xxWJF9wvu5Lgam+yc2pdE+h63QaeuutSiuWupOvtytZUHRMfrTG+eqZDEwmTCBwvck3v8IF8+1d7wqmUq+Ocs8t4xZHzvTCLCm9HTy32lQGu4MZiAP2iRfwC9BHw/j4pHDeo9EUGsGrs1IRjs+Nxs17b2vwcD7p8e1at2mlV16FsLFPoXPo10kWyvpyeq8GRg4Pb71u0Z/dWxoLOXBleojxuPRwuoagpQDon4TdQ1kyjLDJBqxwWGwt81HSKYFYuLRlGaY8OUGWRUJGulA2lMMxckhvrDeKnayPMQw1Q5qdjMXaiGFaUFdp3SwpmCR0b3tvY4MPV4XuRkVTfcqo7mm0ZQjueDMzekH4Kc/eeB5BpWlLxJf9Y/qXLT+5XVWutU/wB3o4x9Vt3eLiR5LXl4ha+mEZqmKKOsqJJTeV7pD9Ykgdg2DuWpO2c/meS1JLoc2hVkjrIBEAoYTsCZIOvql/eWO4jJLl0pVtsGVD2tAAAs0gACw3XW1DW2LhyMdkO6IWsc9a+FhqCJYgcTJWtaW3tYguaAWnPY4DYtmydkoJy5XqTBQT+HqU9LItSSLCzhcqmQdwVAFtdQQO9Xcd3io3IZLjVuoEbnNkfZpHVuTgab57dl/wBFoa6pzSlBc9/U63hWsjVJwnLCfTPQsNIaxwRODS4vyJJZZwB3A57duxalWitnHKWPrwda3xSiuW3OfpyWWrVQyVklbhwgtLGX97ooiSSeBLy/Lg1q9d4PpPw1DcnlttnlvFNV+JuylhLgwejaCTSlQ9z5A11jJc3dhGIBrWNuLAXHgohGWom+cFUmq49DUaSEkGinR1ZxSFxjZchxd7S7DffZoxcbAXzW3bmGnan1KY4lZmJntQoy6ujt9Fsjj2YC35uC1NEs2ouv+Q9YBXZNEVACACgEQACQoJyK55O0phE5bEUmIIAQkexhOxRnASb6HQ0IeC2QAtIIIOwg7brCbTWGWRrfc8/1m1UdTEyRAyQbTvdH9ri363jxPD1OkcPih0/Y2UzOtjadnktHLGWBpRxKncyciClHFNzGR3qw33UbmMj2wtG5RlkZHoQAQARkoBo9QWEicEXiOEWObS6xxCx25Yb9y7Xhe7Es9P7lN3b1MdrXoI0lSQ3+VJd8R4C+bfuk27LKrVVeXP2fQvrnuicaWK+0rQlIybLOKFvBVNsxySQ1YgCEII0rVkiSqrIlbFko3vo+0iyWmNO4AOiBaR8Ub79bzIPdxXd0VqnXs9DWui1LJldI6uVdDJjgxuYL4JI7lwadz2jPtyINlqz09lUsw/QvjZCawyHK2trXtDmzSuGQu3CxvkGt7VW43XPnLMswgj0PVDVsUbCXkOmktjI91oGxjeXE7/BdLT6fylz1NW2ze/Y0C2SoVACACeKlgiV2kGRNxOOQIGVic+SotuhVHdItqpnZLbESl0jHIwPDgAb+8QDkbbLpXfXOKkmTZRZCW1r7Ehjw4XBBHLP5KxNPlFeHHhjgpIYqkgUBCSyY0DYqW2zZSS6D1BIIDJ6d1JjlJfARC85kW9m4/ZHuns8FpXaKE+Y8P9CcmN0hoOqg/mQuIH0mddvbduY7wFzbNLbDqvtyZFa2oBWvgYOgkCjAAvCYAhkCARj7mzQXE7AAST3BSouTwgXui9VJZSDN7JnDLpHd30e/Pkulp/Dpy5s4X6lUrUuhtqOkZEwMjaGtbsH7neea7VdcYR2xXBrttvLK3WzQ/rVO5gHXb14z9YDZ35jvVWoq82trv2Mq5bWeW6LBe5rNhc4Nz3Em2a83a9sXJ9jfrhvmoru8GwZoGwN3kn6Nm2F+a5L1+WvhO5/waw8z57cFYBxy/RdDK7Hn2mnhghAxzUQINRErEySJo6udSzslb9E9YfEw+83w8wFtUWuuSkhKO5YPZqeYPa17TdrgHNPEEXHkvRJprKNFrA9SAQAgAoAQFTrSy9OT8Lmnzt+q0PEo7tO/Zo3fDpYvXumVGrFNHJ0ge0OIwkX53v8AJeG8Utsq2uDxnJ6epKWcnLWWJkb2tY0N6tzbfckD5Kzwyyy2uUpvPJjaknhF9q40CnZbfiJ7cR/Ze38Pio6eODzGuk3fLJZLdNQVACAddQMnSKYhGkzKM2jr60eCx2GfmjzVDcFCgyXauwx1Ud2SyUEYu1kKrpY5f5kcb/tMa75hRKmElykzHzJFdJq3Sn+i0dmJv5SqXo6P6UT5kvU5HVWl/tf95P8AZR+Bo/p/cebL1OkerVK3+i0/aLnfmJWS0dC/6oeZL1LCnpmRi0bGsHBrQ35K6MIxWEsGLbfU7LMgFAAKQeT6ywCj0ljLcUbyJg3d1rhwHMOufBcDxHTtuUY8ZOlo7VGUZtZwy+ZrHC6MvabOFwGOyeTfLZcWPFeZ/A2qai+nquh6j/lqXU5Lr6PqZyoq3SPc85FxvYbOS61dahFRXY81dY7Zub7jMR4lZlQhJ4lAcZVKJK2qYrYsk9H9GGk+kp3QuN3QOsOOB9y3zDh3BdnRWbobfQ0744ln1NkVuFIIAsgEQCICt1jbenePs/nC09es6eX5fubeh/nx/wB7Ge0JpAQE4mZHa4DrDt3ELxev0M745Txjs+n/AIelrsURmmKvp3XbHYDIG13EDidls9is0OinRDDbf7EWWxb7Gm0CP4eMWtkR4OK9lov5ETzOs/nyLBbRrAgAFCcDkIAIBVJAtkAiARCQUACpAigASgHKSBEJEQGH9KtFeGKYbY34CfqyD/ZrfFaGuhmCl6Gxp3y0YOlcuPI2SfGVWDsAoA8QuO79FG5EZB1IeSjeiMkOooxxWcZk5O+rOkX0cj5WxvkaWFrrXw3uC0udawtbzW3p9Sqp8910EqpWRylwu+BdKa0Vc5N5TG34I7sA7x1j3lWWaqyffH0IjVGJTuaSbkkniSSfFa7k2WYLLRmnamnN45XEfA8l7D3HZ3WV1epsh0ZhKuMuqPSdWNZo6xtrYJWi72E7viYfpN8wurRqI2r3NOytw+herYKyBp+RzaaYtJDhG8gjIjI5gqnUNqqTXozKHzIwo1gmMTo5T0jXAAOPvtIIO0e8Mt+fNcN62cq3XLnJvURjG2MjX6N0jFDTxdLI1l2AgE5nsG0rrUWwrohueOCjUxbulhdyZS6WgkNmSsceGIX8Dmr4X1z+WSZQ4SXVE1WmIIAQnIqEDgpIFQCIBCVBIiAEAqAEBQ6zQ1E7eipo3vGJolc3YCbFrL35hx4CxORVlcoQeZsurrlLlI5VGs3quGKrjlbMGguwhrmuG5zXB1iCBfLfcLUv1dVcvZkuiWSw0Tp6Cpyif1hnhcC19uNjtHZdTVqK7flZXKuUepZq4wKTXOl6SinHBmMdsZD/APFUamOapfQzqeJo8poogvPSZutlzTxgblQ2zHJLAWJAIBrkBxipOle1gNsRtfhkSfIKJ2eXBz9C/T1O6yNaeMmso6URRiMHqi4zG0k3N/FcSyx2Tc31PZ6fTxqrVa5wZvW+igiiYWNax+KwDcrtAOK45HDnzXT8PttnN7nlYON4pp6aoRcFh+3oZ6j0dPMLxQyPHENOH8WxdqNM5fKmcJziurGVdLJCcMsb4ydmJpF+w7D3LGdcofMsEqSfQ509Q6J7ZYzhew4mn9DxB2Ec0hNwkpINJrDPZtDaTbUQMmbkHC5HwuGTgTyIK71dinFSRz5R2vBV6W1uo2AsdJ0t7tLYxjvfIjEOr5qqzU1L4W8/QzjVN8mJmoZbAthmEb3hkXSNa17i6+EFuK98jns8VxpaOecxTx2z1NhSXqcW7TjviGRB2i24g5jsWrLOcMybcnksdB6FNVIMiImm73bjb6IPE+S2tJpndLnp3K5z2o9LaF6E1BVICygChSBwKkgCgEKMkRQAQDZXkNJALiASALXNtwvldQ3hZBkJ9ewPdp33Fwcbg2xG42uudLxKK4UX+ZeqPcqqzXGpkyZgiB+EYnfid+yxq1N2osVcOM/ojPyoxWWRaLWSeHEGylpLi+7gHHEbAkPcDtDWg8bLvuit4TXTgmM5RWIkXSWkH1LsT7HC0MbZoa1rW7GtAytmfFaet0aspah1XK/v9/8ABO9uWZHCnje1zXtOFzSHNO8ELy8bdjTRm8dC/h1yrGk4oopQMyGB7H4RtNrm47AupVr5y7J/uUumHqW9JrjTVUb43ExPe1zQH2wnE0jqvGW/fYrajqq7E49H7mDplF5POKCQWGa4UkbTLuneqGjElhYkAgEIQEWVxBuDYjMEbQVOE1hmUZOLyupexaxRNgDnvJkDRibbrOeBuytmd/NcyWisduIrjPX0R6enxWpUJzeZJcru3/6TtERxaQDXujd0UT7gPAGOTDssCbtGLvPYV3fB/DJQm7LGmuiRyPFvE43RUIJrvycdO6+MgkMUMXS4Oq44sDARkWtsDe2zcuzbrFXLbFZOPChyWWyToTWGDSQfBJFZwbiLHHE0tuBia4WIIJHAi4Wdd0NQnFoidcq+UzAae0b6tUSQ3uG2LSdpa4XF+edu5cq+vy5uJtQlujki088r2inY57mufdsY2Oe6w2b9g25BFKbSgvsS0l8TPTtVdVI6Voe8B8+0u2hn1Y+HbtPkurp9Mq1l9TTstcuF0ImuuskUEkETg572yMmeG26jG328zfIcuxTffGDSZlVW2mzRy0cM1nujjkuAWuLWuuCLixIVsq4T5kkyrLXBJjjDQA0AAbAAAB2ALNJLhGORUAqkAhOUOQgFIFCECFQSCAEAFSCg0/q42YmSMhku/wCF/wBrgefzWhqtFG74lxL9/qWQs28MxNfQuiNpoyw7LkZHseMiuNKF1D7r3X+TZUk+hGbTsPHxKj8Vev8Au/uyR3q7efiVP4zUf1v7sDwQOxa7eeWC91Z0TJJKyUgsjYcQcci8jYGjhxOxdLQaWbmrHwl+pVZNJYI+vurAYDUwts3+swbBf+oBuHEd/Fbes02Pjj+ZNNufhZhKRc2RsFrAqmQSQ6yxwQPEzuJUYQwKah3H5JtQwR5qk8lKihgq6yfkrYxJweuavxdDo+PAMxD0na5zS8+ZXfqW2pY9DSm8z5PL9WzEaiI1FjGXXeXe6SQbF3LFa/muRTtdi39Dcnna8Hp8eiKWmldWNwxDoyxwFhHYkEuAG/qgWC66rrrl5i44/I098pLaeYab0iaieSY5B56o4MAs0dtgFx7rPMm5G7CO2ODZejfQOFpqpB1n3EIP0WbC7tdu5dq6Gipwt7/I1r7M/CjbTyhjXPcbBoLj2AXPyW83hZNdLPB4xWV7Zuu5vtpJXSOdb6BaQ1gdyGEW5LgWT3tyZ3s1LRxjFfFnnjque/8AY9L1FqsdHHfbGXR9zHdX/rhXX0kt1S+xxrlibL9bJUCAEAITwKhAoQAgBACkAgC6ARQBHMBFiAQdxzHgjQK+bQFM7bCz7ow/lsteWkpl1ijNWSXcjnVWl/tH/wBkv+yr/Aaf+n9X/knzZepJptB08ZuyFgI2EjEe4uurYaaqHMYoxc5PuWKvMTnO0Frg4XBBBB2EEZgo8YCPBKVebkdItYAqmQSQsQKgGlAR5VkgVdY08FaiT27QbbU0IO6KMf8AQL0Na+BfQ58/mZhNZNRpGOc+lGOMkno7gPZfc2+Tm+fauffo3nMPsbNd6axIy/8A4ye+HoJrg7Ojk28hZaflWdMMu3R9TT6vaiySOD6odHGM+jv7R/J1vcHn2Lbp0TbzPp6FM70uInpLGAAACwAAAGwAbAAuoahRa9VGCimtteGx/jcGnyJWvqpbapFlKzNGI0zpKF9LSxxFocwnG36QOAgkjfcnbzXn4qXOT0GqnXKiGx/l6cGi9Gsvs52cJGv/ABsA/wAF2PD3/Da9zh6hcpmzXQNcAgBACDAt0AqARAKpAKACkAEAIAUARACAEAICPpKbBDI74WPd4NJWM3iLZMeqPE6CnFgvNSkzfyXVPTt4fNUOTMckpsLeAWOWMjujHAeCjLAOCAiVJWaBS1ueSuiZHt0EeFrW8AB4Cy9OlhGgzopIBAAQCoDJekh46CJpNg+dgJ4ANcSVo+ISxUX6ZZmc/SbomCmpqRsEbWjG4FwAxO9ntc7aeK4GntjYnjr3OnbHCK/0Zv8Aazt4sjP4XPH+S7Phz+ZfQ5+oXCPQF1DVBACAEAqAVACAEAIAKARSgKoAiAEBH0hXxwMxyvDGjeTtPADaTyCxnOMFmRMYuTwjLz+kOnBs2OZ442a0HsBdfxC1Hrq+yZctPIlaP16pJDZxdET/AHBYfiaSB3rOGsql3x9SJUSRI10rAyhmcDcPaGAg3v0hDcj2ErLUyxVJ/wC8mNSzNHl9E8cV56SZuNFxA8cQqWmY4JSxIFQDHoCDUlZxJIWjYOlqoWfFIy/YHXPkCtvTx3WRXuJPEWz2lejNEEAIBEAqAxPpQ/l044yO8cFh81oeIfIvqbGn6sqdbtDT01NSdPUulBc7DEbYYupfqu945ZZm3JciNcY5kkss2Y2uax2HejmS1W4fFC7yez91v+Hv42vYq1HynpK65pggBACAVAKgBSAQAoAKQCARQAQEXSdcyCJ8snusFzxJ2ADmTYd6xnNQi5MmMXJ4R49pfSslVIZJT9hv0WN4N/U71wrrpWyyzoQgorCIJkHFVGQ7JAE1Y8R9AHHoy4Pwbg4XzHDaVYpy27c8EYWcj6ZqokyCwjWAOgKggeJiN5UbUMDXVTuKbUMEOoqzwCzUBguPRxT9LVl9soWE/ed1W+WLwXR0Nf8AEz6FVzxE9TC7BqCqQIoAIAQGH9KNwynI3Pd44Foa/wCRfU2NP1ZQ6z6dmqqem6WFzMLnWky6OQ4LdUbefDmuYqJwhufR9DKmrZJ85Q70fO/jW845B+U/otrQ/wA38jO/5D1Rdg0hEAIAQCoBUAIAupyAsmAIoAIBUAIDEelKoIihj3Pe5x54GiwPe+/ctDXzxFI2NOuWyi1K1fZVPe+U+yitdt7Y3G5sTuaAM+5a2koVjcpdEW3WOPCLZ+u1E32bKYuiGVwyMNI4hh2jtstl6ulPao8Ffkz6thpzVSGUskpnCEOze3C7CARcOazLCdgLchnutnyNdrtJFZqeXnojq6Tw3VWPE1her/wY7TWiXU82Fzg4Foc0gWuLkZjcbhVafUK6G5LBhq9NLTz2SeQgas2apLasQPUAS3JCDlK08D4KU0CuqgVZHBJ6b6ONFdDS43Czpz0n3NjB4XP3l3NHXtrz68mpdLMsGrW2UggAoBFABAYv0px/w8TuE1vGN/7BaWuX8NfU2NP8zKbXLTMVRTUoiLeq6xaLXb7MixbuU6+UJ0xlB9/7GVG5SakiJqCf46P7Mn5VpaL+b+TLL/kPWF2TRBAIgFQAgC6AEAIBUAiAVACALpkGT9I+jHS0zZGC5gcXkb8BFn27LNPYCtTW1udeV2LqJYlgyWpenm00jhL/ACZQA4i5wuF7OsN1iQbclo6S5Vyal0ZsW17lx1JOs9XQtp44aQNc5jg4PDcwADfE8gYicslnqZUuvZAxqVm7dI1wLiAXWDiBfeL77XXhXjPHQ9/W8xWf0KzWExdE5r7EuHsxvxC2Y4AXW1o1Z5icei6nP8VsqVLU+r6epmYaZo3LsOTPJZJTYhwHgscsD7KCDm9ylAgVUiziiRmgNFmrqGx/RHWkPBg295yHet3TU+ZNLt3InLasnsTWgAACwGQG4AL0BpDkAIAUgQIAUAzHpHhxULz8D43/APYNP5lraxZpZdQ/jPNK6nibDC5o9oScTt9i3ZyCw1mnhVp47V36+vBv9i79HYvXN5RyH8o/yWpoV/E/I17/AJD1ddc0gQAgEQYBAKgBAKgAIBEAtkAIAQCqSDIaY1BhlcXwvMDjmQGh0d+TLjD3G3JaVuihJ5jwXxva4fJGoPR1Ew4qiUygZ4Q3o22HxHESR2ELGGhjHmTyZS1DfRGaq9b5DO4w2ELXWjZYWLAMIudue3bldcLU6LTznJxjjPodWnX6mtRW7OPX/cllSx1OkHXZDcMyysGNvmbucczs8sljptC4Jqvn1ZhqtTZqZJy7dC3ZqZV/2x+Nv7rYeit9vuam1nT/AIdV/APxtUfgbvb7jaxP+H1fwN/G390/A3e33G1nOTUus/tt/G1StFb7fcbWU2l9T62NheYSWjM4C1xA+yDfwWX4ayK5RODU6jaH9Xpw5w9pLZ7uIb9BvcM+0ldjSU+XXl9Wals9zNItsqBACAFIBQAUgg6bounp5ot743tH2i3qnuNlhOO6LRlB4kmeG+rO6Jshd1cZYGbwcJJJ4cLLmz8z8Mtz4zwdd1vy9/ubP0V0955pNzIwzve6/wAo1loY8tmlqX8KR6YukaYIAKARBkAgAoBUAqARAKEAiAcFKIBACgkQIQVOtziKKpINj0T/AMpVd/8ALl9DOv5keLUi8/I6DPof0fRgUUFgBdlzYbSSbntXRq4riZ1mnAWRacK4dXvCkhkWgHW7ijIRY2UGRynGRUrqRLoZmcdYrfj0OTZ8zGLIwEUdwClgAiAFAIVDAqkHg+njapqWjJoqJLDcOs7cuba/4c1/9HYrb8jHuv2PQfRMP4eY7+nPlFH+58Vbofk/M5+p+ZfQ2y3TXAIBUAhUEH//2Q=="/>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SEhUUEhQVFBUUGBUUFBgXFxUXFBUUFRQXFxYXFRQYHCggGBwlHBQUITEhJSkrLi4uFx8zODMsNygtLiwBCgoKDg0OGhAQGywkHyQsLCwsLCwsLCwsLCwsLCwsLCwsLCwsLC0sLCwsLCwsLCwsLCwsLCwsLCwsLCwsLCwsLP/AABEIAMIBAwMBEQACEQEDEQH/xAAcAAABBQEBAQAAAAAAAAAAAAAAAQIEBQYDBwj/xABAEAABAwICBgYGCAYCAwAAAAABAAIDBBESIQUGMUFRYRMicYGRoQcUIzJSsUJicoKSssHRJDNDU8LSFqIVk/D/xAAaAQEAAgMBAAAAAAAAAAAAAAAAAQMCBAUG/8QAMxEAAgIBAwIEBAQGAwEAAAAAAAECAxEEEiExQQUTUWEiMnGRFIGhsSMzUsHR8BVC4WL/2gAMAwEAAhEDEQA/APWAwq/JrYEQAhAIAQAgK7ThHRG/K3bdW0/MUah/CV2itJYBhds3HgrrK88o16rtvDLj1+O18Q8VRsl6G150fUq6vTJxDo9g233q2NPHJRPUPPwj4dMFzmtw2uQL3UOlLkLUNvBN0jJkBxzPYFp2vjBv1ruQ2BaxadQsSByAEAhQD/XXNGWfarIyIfHQy+pmsL6yonbKGgxHK19ly3fzCmhubbfYqc+xuVtEAUAl1IOkbrZqGSmK+UlQlglvJzUmJ3p5NyxaM4ywScSxLMjQ/NT2Mc5Z2xLHBmRqqTdxWUUVzZEWZWCAEBGbWkblnsRWrGiXTPDxcquSwWwe46vi4KMmTQzo1OSMDCpMSu0jpHoyABcnnsVsK9xRbdt4RSVlW6Q57BsC2IxUTTnNyfJHwrIwCyAMKAVtwQRuQkP+TwvlcxzwxzDhIdkDYZ2J25lce+cVY456HVpn8KyWVHWskJDHNcRa9iDa+xU7k+jLVJMnBiGQuBMgXAmQcp3BoJcQANpOwJkhvBmNY9Z4oo3CNwe8izQMwDxJWErox6FbmUvo+hMcTpgetI8m/ENy+eJdHQQ/hNvuzRvm96x2N9DpoW6wN+S2HT6GUdT6nCs0sXCzBbid/cso1Jcsrne5cIixV0jRYO8c1Y4RZWrZLuW+h6vELOPWHyVFsMdDaosyuSzuqTYFQAgFvzQAx1ioZJ3FQFjtM96OUsgdsWSWDFyT6HNSYggCyArbK01zpDNgP6KHHJkpYJQ0kzZfNYeWyzz0V+kNLHYzxVsKvUosv9CD/wCTktu8FZ5USjz5kN5JNyblZlTeeomFSAwoBMKAXCmQFkB5N0mOR7/ic53i4leWuluk36tnTSwkjUaraS6CS5912TuXAquuzZLnoE8M9LpqlrwC0gg7CFv8PlF6kjlpDSLImlzjbgN55ALGclBZZEppFZTa0xEde7DwsT5hUx1EGueDHzCh1n1iErTHHfCfeJyJ5AcFXbepLbEwcsmFrXKuJCPRdXqfBTQj6jSe13WPzXp9NHbVFexz7HmbLHCrzAMKAMKAcwkG4yKdQngkCvky6x8lhsiWebL1NFBIHAEb1qyWGb8ZZWTqsTIZ0gva+fBThkbl0GyygC5KJZDkkjP1OkHuJsbN3di2owSRoTtk2S9EVoAwOPYVhZDui2m3HDLfGFRg2tyIFXpRrDYdbjbcrY1t9Smd6i+BRpZnPwTypD8RErH1Ljvt2K5RRquxs4uJO0qUkjBtsTCpIDCgDCgDCgDAgDCgDAgDAgOFe7DFI74WPPg0lYyeItmUVlo8eoZuS8xKJ08FxT1PLzVLiY4J8GkS3YXt7Db9VGJLoxgc6uDjclxPPNYuMn1IwxDUt4+SjaxhkaeZvFZJMYKeukBvmFdFGSPXaeKzGjg1o8AvVLhI5j6nTCpIDCgDAgAtQCYUBIpqp0ezZwWEoplkLHHoSn6VcRkAsfKRY9RIgPeSbkm/mrMLGCltt5GvcTtJPaUSDbY2ykgMKAW54nxUYJyxMKEBZSDvhQBhQYCyAMKAA1AcaqqjjF5HtYPrED5rCU4x5k8GSi30M9pHXGNuUDTIfiN2sHjmf/s1o3eIwjxDn9i6Onb6marNOVEvvSlo4R9QDwz8SubZrLp98fTg2I1QXY5U2lZ4zdsz+xzi9p7Q66xhqrYPiT/Pkl1xfVG10RrLDJGHSvjifctc1zw25G9tzmCu1Rq4WQzJpP0NOdLT45JelpmvpZyxzXDopM2kEe4d4V1kk4Nr0MYpqSyePUi87I6RawqpkEgLECoBCgI86yQKyf3h2j5q6HVEnuAavTHKFwoAwqABCkCYUAWQCYUJDCgDCgEwoBcCAC1AGBAGFAGFAdsKgBhQC4UAYUBmda9DSv8AaQyS5Cz42veAbfSY0G1+W/58/W02y+Otv3Wf2L6ppcNGJ9UBzvc777b81wnN55NrIopTyUbhkeKTiVG4ZHtgA5qNzIyOkiBGdu8A+R2pGTi8oZJtXqpjpRUweyfgc57ASGPaLglvw3AvbZnbJdqOnc6lbHh46f769StW4ltlyY2kK58jYLWEqpkEtkZO4rBtEHQUzjyUbkMj/VOJ8FG8jJxmphzKlSYyVVUwA3tsN/NXQfJJ7UwZBepyc0XCgDCgDCgDCgDCgDCgDChImFALhQBhQgMKEhhQgTChIuFCDrZQSFkyAsgFsgDCgKnSmr0M5xEFj/jbkT9obHfNat+jqu5aw/VFkbHEz9RqfMPckY8fWxMPkCFzp+FTXytP9C1XLuRnatVXwNPY9v62VL8Nv9F9yfNiOj1XqjtbG37T/wDUFTHw259cL8x5sS40dqixpDpndIRnhAszv3u+XJb1HhsIPM3n9iuVzfQ0E8IcxzeLS3xFl0X0wVLqeHUMQGR2heYk2dBsvaUDcFRIxZNaVgQKgAoCLOFKBTaQbkVfEyR7HouXHDE/4mMd4tBXp65Zin7GhJYbJNlnkgC1RkBZALhUgLIAsgCyZAllAFawnYEySk2OMRG4puRO1nQUh5LHejLymcXMIOayTMGmhtkAWTIOiAUBSAUAFIBCAQkEBGqa+KP+ZLGz7T2t+ZWErIx6vBKi30QU1dFJ/Lkjefqva75FIzjLow4tdSSsyBFAPFNLt6GrnZ8MjrdhOIeRC89qK2pyXub8eYpkmmqhzWo4sYJzKpvPwWG1kYY8VDePkVG1jAvTt4phjBxmkbxHipSYwRqXRxqJOjaQMiSdtgN9t+0KLblTDczZ0umlqLNkTf0tUaWmYwNdO+NoYwNAGO2y9zZoA333dy3tF45S62rFtaX3LtX4JdCSdfxJ/oYPTmsFZI8tkc6ED+my7LDm73neNirZa2dqzF8expvT+U9slz7lKCb3xOvxub+Kp3PrkywjQ6C1wnpyBITNFvDjd7Rxa85nsPktunWTg8S5RTOmMunB6bQ1bJo2yRuxMcLg/vwPJdaM1JbkabTTwyQsyAQCtbfIKMhLJKipRvVbn6F8a13OzGACwWDeSxJIehIIBMIQjBxlpweRWSlgwlBM5+p81O8x8ojKwpFKAAgFUkDJZQ0EuIaBtJIAHaSobS6krky+ltd4Y+rCDM7iMox97f3DvWjbr648R5/YujQ314MlpHWKqnvikLG/DH1R3kdY+K51mstn3x9C+NcUVPQhauSwOhG0ZHdx8UyDSau62SQuaydxkiNhidm+Pni2ubxB7uC6Gm1sovbPlfsUzqT5XU9IBXZNQ8r9J1D0dW2UbJmD8bOqfIsXK10MTUvU26JZjgoaZy5rLidGVgDooAIDlIFINtobR0ccbHMAxOaC5+1xxWJF9wvu5Lgam+yc2pdE+h63QaeuutSiuWupOvtytZUHRMfrTG+eqZDEwmTCBwvck3v8IF8+1d7wqmUq+Ocs8t4xZHzvTCLCm9HTy32lQGu4MZiAP2iRfwC9BHw/j4pHDeo9EUGsGrs1IRjs+Nxs17b2vwcD7p8e1at2mlV16FsLFPoXPo10kWyvpyeq8GRg4Pb71u0Z/dWxoLOXBleojxuPRwuoagpQDon4TdQ1kyjLDJBqxwWGwt81HSKYFYuLRlGaY8OUGWRUJGulA2lMMxckhvrDeKnayPMQw1Q5qdjMXaiGFaUFdp3SwpmCR0b3tvY4MPV4XuRkVTfcqo7mm0ZQjueDMzekH4Kc/eeB5BpWlLxJf9Y/qXLT+5XVWutU/wB3o4x9Vt3eLiR5LXl4ha+mEZqmKKOsqJJTeV7pD9Ykgdg2DuWpO2c/meS1JLoc2hVkjrIBEAoYTsCZIOvql/eWO4jJLl0pVtsGVD2tAAAs0gACw3XW1DW2LhyMdkO6IWsc9a+FhqCJYgcTJWtaW3tYguaAWnPY4DYtmydkoJy5XqTBQT+HqU9LItSSLCzhcqmQdwVAFtdQQO9Xcd3io3IZLjVuoEbnNkfZpHVuTgab57dl/wBFoa6pzSlBc9/U63hWsjVJwnLCfTPQsNIaxwRODS4vyJJZZwB3A57duxalWitnHKWPrwda3xSiuW3OfpyWWrVQyVklbhwgtLGX97ooiSSeBLy/Lg1q9d4PpPw1DcnlttnlvFNV+JuylhLgwejaCTSlQ9z5A11jJc3dhGIBrWNuLAXHgohGWom+cFUmq49DUaSEkGinR1ZxSFxjZchxd7S7DffZoxcbAXzW3bmGnan1KY4lZmJntQoy6ujt9Fsjj2YC35uC1NEs2ouv+Q9YBXZNEVACACgEQACQoJyK55O0phE5bEUmIIAQkexhOxRnASb6HQ0IeC2QAtIIIOwg7brCbTWGWRrfc8/1m1UdTEyRAyQbTvdH9ri363jxPD1OkcPih0/Y2UzOtjadnktHLGWBpRxKncyciClHFNzGR3qw33UbmMj2wtG5RlkZHoQAQARkoBo9QWEicEXiOEWObS6xxCx25Yb9y7Xhe7Es9P7lN3b1MdrXoI0lSQ3+VJd8R4C+bfuk27LKrVVeXP2fQvrnuicaWK+0rQlIybLOKFvBVNsxySQ1YgCEII0rVkiSqrIlbFko3vo+0iyWmNO4AOiBaR8Ub79bzIPdxXd0VqnXs9DWui1LJldI6uVdDJjgxuYL4JI7lwadz2jPtyINlqz09lUsw/QvjZCawyHK2trXtDmzSuGQu3CxvkGt7VW43XPnLMswgj0PVDVsUbCXkOmktjI91oGxjeXE7/BdLT6fylz1NW2ze/Y0C2SoVACACeKlgiV2kGRNxOOQIGVic+SotuhVHdItqpnZLbESl0jHIwPDgAb+8QDkbbLpXfXOKkmTZRZCW1r7Ehjw4XBBHLP5KxNPlFeHHhjgpIYqkgUBCSyY0DYqW2zZSS6D1BIIDJ6d1JjlJfARC85kW9m4/ZHuns8FpXaKE+Y8P9CcmN0hoOqg/mQuIH0mddvbduY7wFzbNLbDqvtyZFa2oBWvgYOgkCjAAvCYAhkCARj7mzQXE7AAST3BSouTwgXui9VJZSDN7JnDLpHd30e/Pkulp/Dpy5s4X6lUrUuhtqOkZEwMjaGtbsH7neea7VdcYR2xXBrttvLK3WzQ/rVO5gHXb14z9YDZ35jvVWoq82trv2Mq5bWeW6LBe5rNhc4Nz3Em2a83a9sXJ9jfrhvmoru8GwZoGwN3kn6Nm2F+a5L1+WvhO5/waw8z57cFYBxy/RdDK7Hn2mnhghAxzUQINRErEySJo6udSzslb9E9YfEw+83w8wFtUWuuSkhKO5YPZqeYPa17TdrgHNPEEXHkvRJprKNFrA9SAQAgAoAQFTrSy9OT8Lmnzt+q0PEo7tO/Zo3fDpYvXumVGrFNHJ0ge0OIwkX53v8AJeG8Utsq2uDxnJ6epKWcnLWWJkb2tY0N6tzbfckD5Kzwyyy2uUpvPJjaknhF9q40CnZbfiJ7cR/Ze38Pio6eODzGuk3fLJZLdNQVACAddQMnSKYhGkzKM2jr60eCx2GfmjzVDcFCgyXauwx1Ud2SyUEYu1kKrpY5f5kcb/tMa75hRKmElykzHzJFdJq3Sn+i0dmJv5SqXo6P6UT5kvU5HVWl/tf95P8AZR+Bo/p/cebL1OkerVK3+i0/aLnfmJWS0dC/6oeZL1LCnpmRi0bGsHBrQ35K6MIxWEsGLbfU7LMgFAAKQeT6ywCj0ljLcUbyJg3d1rhwHMOufBcDxHTtuUY8ZOlo7VGUZtZwy+ZrHC6MvabOFwGOyeTfLZcWPFeZ/A2qai+nquh6j/lqXU5Lr6PqZyoq3SPc85FxvYbOS61dahFRXY81dY7Zub7jMR4lZlQhJ4lAcZVKJK2qYrYsk9H9GGk+kp3QuN3QOsOOB9y3zDh3BdnRWbobfQ0744ln1NkVuFIIAsgEQCICt1jbenePs/nC09es6eX5fubeh/nx/wB7Ge0JpAQE4mZHa4DrDt3ELxev0M745Txjs+n/AIelrsURmmKvp3XbHYDIG13EDidls9is0OinRDDbf7EWWxb7Gm0CP4eMWtkR4OK9lov5ETzOs/nyLBbRrAgAFCcDkIAIBVJAtkAiARCQUACpAigASgHKSBEJEQGH9KtFeGKYbY34CfqyD/ZrfFaGuhmCl6Gxp3y0YOlcuPI2SfGVWDsAoA8QuO79FG5EZB1IeSjeiMkOooxxWcZk5O+rOkX0cj5WxvkaWFrrXw3uC0udawtbzW3p9Sqp8910EqpWRylwu+BdKa0Vc5N5TG34I7sA7x1j3lWWaqyffH0IjVGJTuaSbkkniSSfFa7k2WYLLRmnamnN45XEfA8l7D3HZ3WV1epsh0ZhKuMuqPSdWNZo6xtrYJWi72E7viYfpN8wurRqI2r3NOytw+herYKyBp+RzaaYtJDhG8gjIjI5gqnUNqqTXozKHzIwo1gmMTo5T0jXAAOPvtIIO0e8Mt+fNcN62cq3XLnJvURjG2MjX6N0jFDTxdLI1l2AgE5nsG0rrUWwrohueOCjUxbulhdyZS6WgkNmSsceGIX8Dmr4X1z+WSZQ4SXVE1WmIIAQnIqEDgpIFQCIBCVBIiAEAqAEBQ6zQ1E7eipo3vGJolc3YCbFrL35hx4CxORVlcoQeZsurrlLlI5VGs3quGKrjlbMGguwhrmuG5zXB1iCBfLfcLUv1dVcvZkuiWSw0Tp6Cpyif1hnhcC19uNjtHZdTVqK7flZXKuUepZq4wKTXOl6SinHBmMdsZD/APFUamOapfQzqeJo8poogvPSZutlzTxgblQ2zHJLAWJAIBrkBxipOle1gNsRtfhkSfIKJ2eXBz9C/T1O6yNaeMmso6URRiMHqi4zG0k3N/FcSyx2Tc31PZ6fTxqrVa5wZvW+igiiYWNax+KwDcrtAOK45HDnzXT8PttnN7nlYON4pp6aoRcFh+3oZ6j0dPMLxQyPHENOH8WxdqNM5fKmcJziurGVdLJCcMsb4ydmJpF+w7D3LGdcofMsEqSfQ509Q6J7ZYzhew4mn9DxB2Ec0hNwkpINJrDPZtDaTbUQMmbkHC5HwuGTgTyIK71dinFSRz5R2vBV6W1uo2AsdJ0t7tLYxjvfIjEOr5qqzU1L4W8/QzjVN8mJmoZbAthmEb3hkXSNa17i6+EFuK98jns8VxpaOecxTx2z1NhSXqcW7TjviGRB2i24g5jsWrLOcMybcnksdB6FNVIMiImm73bjb6IPE+S2tJpndLnp3K5z2o9LaF6E1BVICygChSBwKkgCgEKMkRQAQDZXkNJALiASALXNtwvldQ3hZBkJ9ewPdp33Fwcbg2xG42uudLxKK4UX+ZeqPcqqzXGpkyZgiB+EYnfid+yxq1N2osVcOM/ojPyoxWWRaLWSeHEGylpLi+7gHHEbAkPcDtDWg8bLvuit4TXTgmM5RWIkXSWkH1LsT7HC0MbZoa1rW7GtAytmfFaet0aspah1XK/v9/8ABO9uWZHCnje1zXtOFzSHNO8ELy8bdjTRm8dC/h1yrGk4oopQMyGB7H4RtNrm47AupVr5y7J/uUumHqW9JrjTVUb43ExPe1zQH2wnE0jqvGW/fYrajqq7E49H7mDplF5POKCQWGa4UkbTLuneqGjElhYkAgEIQEWVxBuDYjMEbQVOE1hmUZOLyupexaxRNgDnvJkDRibbrOeBuytmd/NcyWisduIrjPX0R6enxWpUJzeZJcru3/6TtERxaQDXujd0UT7gPAGOTDssCbtGLvPYV3fB/DJQm7LGmuiRyPFvE43RUIJrvycdO6+MgkMUMXS4Oq44sDARkWtsDe2zcuzbrFXLbFZOPChyWWyToTWGDSQfBJFZwbiLHHE0tuBia4WIIJHAi4Wdd0NQnFoidcq+UzAae0b6tUSQ3uG2LSdpa4XF+edu5cq+vy5uJtQlujki088r2inY57mufdsY2Oe6w2b9g25BFKbSgvsS0l8TPTtVdVI6Voe8B8+0u2hn1Y+HbtPkurp9Mq1l9TTstcuF0ImuuskUEkETg572yMmeG26jG328zfIcuxTffGDSZlVW2mzRy0cM1nujjkuAWuLWuuCLixIVsq4T5kkyrLXBJjjDQA0AAbAAAB2ALNJLhGORUAqkAhOUOQgFIFCECFQSCAEAFSCg0/q42YmSMhku/wCF/wBrgefzWhqtFG74lxL9/qWQs28MxNfQuiNpoyw7LkZHseMiuNKF1D7r3X+TZUk+hGbTsPHxKj8Vev8Au/uyR3q7efiVP4zUf1v7sDwQOxa7eeWC91Z0TJJKyUgsjYcQcci8jYGjhxOxdLQaWbmrHwl+pVZNJYI+vurAYDUwts3+swbBf+oBuHEd/Fbes02Pjj+ZNNufhZhKRc2RsFrAqmQSQ6yxwQPEzuJUYQwKah3H5JtQwR5qk8lKihgq6yfkrYxJweuavxdDo+PAMxD0na5zS8+ZXfqW2pY9DSm8z5PL9WzEaiI1FjGXXeXe6SQbF3LFa/muRTtdi39Dcnna8Hp8eiKWmldWNwxDoyxwFhHYkEuAG/qgWC66rrrl5i44/I098pLaeYab0iaieSY5B56o4MAs0dtgFx7rPMm5G7CO2ODZejfQOFpqpB1n3EIP0WbC7tdu5dq6Gipwt7/I1r7M/CjbTyhjXPcbBoLj2AXPyW83hZNdLPB4xWV7Zuu5vtpJXSOdb6BaQ1gdyGEW5LgWT3tyZ3s1LRxjFfFnnjque/8AY9L1FqsdHHfbGXR9zHdX/rhXX0kt1S+xxrlibL9bJUCAEAITwKhAoQAgBACkAgC6ARQBHMBFiAQdxzHgjQK+bQFM7bCz7ow/lsteWkpl1ijNWSXcjnVWl/tH/wBkv+yr/Aaf+n9X/knzZepJptB08ZuyFgI2EjEe4uurYaaqHMYoxc5PuWKvMTnO0Frg4XBBBB2EEZgo8YCPBKVebkdItYAqmQSQsQKgGlAR5VkgVdY08FaiT27QbbU0IO6KMf8AQL0Na+BfQ58/mZhNZNRpGOc+lGOMkno7gPZfc2+Tm+fauffo3nMPsbNd6axIy/8A4ye+HoJrg7Ojk28hZaflWdMMu3R9TT6vaiySOD6odHGM+jv7R/J1vcHn2Lbp0TbzPp6FM70uInpLGAAACwAAAGwAbAAuoahRa9VGCimtteGx/jcGnyJWvqpbapFlKzNGI0zpKF9LSxxFocwnG36QOAgkjfcnbzXn4qXOT0GqnXKiGx/l6cGi9Gsvs52cJGv/ABsA/wAF2PD3/Da9zh6hcpmzXQNcAgBACDAt0AqARAKpAKACkAEAIAUARACAEAICPpKbBDI74WPd4NJWM3iLZMeqPE6CnFgvNSkzfyXVPTt4fNUOTMckpsLeAWOWMjujHAeCjLAOCAiVJWaBS1ueSuiZHt0EeFrW8AB4Cy9OlhGgzopIBAAQCoDJekh46CJpNg+dgJ4ANcSVo+ISxUX6ZZmc/SbomCmpqRsEbWjG4FwAxO9ntc7aeK4GntjYnjr3OnbHCK/0Zv8Aazt4sjP4XPH+S7Phz+ZfQ5+oXCPQF1DVBACAEAqAVACAEAIAKARSgKoAiAEBH0hXxwMxyvDGjeTtPADaTyCxnOMFmRMYuTwjLz+kOnBs2OZ442a0HsBdfxC1Hrq+yZctPIlaP16pJDZxdET/AHBYfiaSB3rOGsql3x9SJUSRI10rAyhmcDcPaGAg3v0hDcj2ErLUyxVJ/wC8mNSzNHl9E8cV56SZuNFxA8cQqWmY4JSxIFQDHoCDUlZxJIWjYOlqoWfFIy/YHXPkCtvTx3WRXuJPEWz2lejNEEAIBEAqAxPpQ/l044yO8cFh81oeIfIvqbGn6sqdbtDT01NSdPUulBc7DEbYYupfqu945ZZm3JciNcY5kkss2Y2uax2HejmS1W4fFC7yez91v+Hv42vYq1HynpK65pggBACAVAKgBSAQAoAKQCARQAQEXSdcyCJ8snusFzxJ2ADmTYd6xnNQi5MmMXJ4R49pfSslVIZJT9hv0WN4N/U71wrrpWyyzoQgorCIJkHFVGQ7JAE1Y8R9AHHoy4Pwbg4XzHDaVYpy27c8EYWcj6ZqokyCwjWAOgKggeJiN5UbUMDXVTuKbUMEOoqzwCzUBguPRxT9LVl9soWE/ed1W+WLwXR0Nf8AEz6FVzxE9TC7BqCqQIoAIAQGH9KNwynI3Pd44Foa/wCRfU2NP1ZQ6z6dmqqem6WFzMLnWky6OQ4LdUbefDmuYqJwhufR9DKmrZJ85Q70fO/jW845B+U/otrQ/wA38jO/5D1Rdg0hEAIAQCoBUAIAupyAsmAIoAIBUAIDEelKoIihj3Pe5x54GiwPe+/ctDXzxFI2NOuWyi1K1fZVPe+U+yitdt7Y3G5sTuaAM+5a2koVjcpdEW3WOPCLZ+u1E32bKYuiGVwyMNI4hh2jtstl6ulPao8Ffkz6thpzVSGUskpnCEOze3C7CARcOazLCdgLchnutnyNdrtJFZqeXnojq6Tw3VWPE1her/wY7TWiXU82Fzg4Foc0gWuLkZjcbhVafUK6G5LBhq9NLTz2SeQgas2apLasQPUAS3JCDlK08D4KU0CuqgVZHBJ6b6ONFdDS43Czpz0n3NjB4XP3l3NHXtrz68mpdLMsGrW2UggAoBFABAYv0px/w8TuE1vGN/7BaWuX8NfU2NP8zKbXLTMVRTUoiLeq6xaLXb7MixbuU6+UJ0xlB9/7GVG5SakiJqCf46P7Mn5VpaL+b+TLL/kPWF2TRBAIgFQAgC6AEAIBUAiAVACALpkGT9I+jHS0zZGC5gcXkb8BFn27LNPYCtTW1udeV2LqJYlgyWpenm00jhL/ACZQA4i5wuF7OsN1iQbclo6S5Vyal0ZsW17lx1JOs9XQtp44aQNc5jg4PDcwADfE8gYicslnqZUuvZAxqVm7dI1wLiAXWDiBfeL77XXhXjPHQ9/W8xWf0KzWExdE5r7EuHsxvxC2Y4AXW1o1Z5icei6nP8VsqVLU+r6epmYaZo3LsOTPJZJTYhwHgscsD7KCDm9ylAgVUiziiRmgNFmrqGx/RHWkPBg295yHet3TU+ZNLt3InLasnsTWgAACwGQG4AL0BpDkAIAUgQIAUAzHpHhxULz8D43/APYNP5lraxZpZdQ/jPNK6nibDC5o9oScTt9i3ZyCw1mnhVp47V36+vBv9i79HYvXN5RyH8o/yWpoV/E/I17/AJD1ddc0gQAgEQYBAKgBAKgAIBEAtkAIAQCqSDIaY1BhlcXwvMDjmQGh0d+TLjD3G3JaVuihJ5jwXxva4fJGoPR1Ew4qiUygZ4Q3o22HxHESR2ELGGhjHmTyZS1DfRGaq9b5DO4w2ELXWjZYWLAMIudue3bldcLU6LTznJxjjPodWnX6mtRW7OPX/cllSx1OkHXZDcMyysGNvmbucczs8sljptC4Jqvn1ZhqtTZqZJy7dC3ZqZV/2x+Nv7rYeit9vuam1nT/AIdV/APxtUfgbvb7jaxP+H1fwN/G390/A3e33G1nOTUus/tt/G1StFb7fcbWU2l9T62NheYSWjM4C1xA+yDfwWX4ayK5RODU6jaH9Xpw5w9pLZ7uIb9BvcM+0ldjSU+XXl9Wals9zNItsqBACAFIBQAUgg6bounp5ot743tH2i3qnuNlhOO6LRlB4kmeG+rO6Jshd1cZYGbwcJJJ4cLLmz8z8Mtz4zwdd1vy9/ubP0V0955pNzIwzve6/wAo1loY8tmlqX8KR6YukaYIAKARBkAgAoBUAqARAKEAiAcFKIBACgkQIQVOtziKKpINj0T/AMpVd/8ALl9DOv5keLUi8/I6DPof0fRgUUFgBdlzYbSSbntXRq4riZ1mnAWRacK4dXvCkhkWgHW7ijIRY2UGRynGRUrqRLoZmcdYrfj0OTZ8zGLIwEUdwClgAiAFAIVDAqkHg+njapqWjJoqJLDcOs7cuba/4c1/9HYrb8jHuv2PQfRMP4eY7+nPlFH+58Vbofk/M5+p+ZfQ2y3TXAIBUAhUEH//2Q=="/>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24" name="Picture 8" descr="C:\Users\sgreeros\Desktop\New PowerUp website\PowerUp-NewTag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838" y="1597818"/>
            <a:ext cx="4932485" cy="174026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mmalothesis.files.wordpress.com/2012/10/beanstalk_combined-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2998111"/>
            <a:ext cx="4681382" cy="3136277"/>
          </a:xfrm>
          <a:prstGeom prst="rect">
            <a:avLst/>
          </a:prstGeom>
          <a:noFill/>
          <a:effectLst>
            <a:glow>
              <a:schemeClr val="accent1">
                <a:alpha val="96000"/>
              </a:schemeClr>
            </a:glow>
            <a:softEdge rad="635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01662" y="4026877"/>
            <a:ext cx="4000500" cy="1200329"/>
          </a:xfrm>
          <a:prstGeom prst="rect">
            <a:avLst/>
          </a:prstGeom>
          <a:noFill/>
        </p:spPr>
        <p:txBody>
          <a:bodyPr wrap="square" rtlCol="0">
            <a:spAutoFit/>
          </a:bodyPr>
          <a:lstStyle/>
          <a:p>
            <a:r>
              <a:rPr lang="en-US" sz="3600" b="1" dirty="0" smtClean="0">
                <a:latin typeface="Century Gothic" pitchFamily="34" charset="0"/>
              </a:rPr>
              <a:t>18,000</a:t>
            </a:r>
            <a:r>
              <a:rPr lang="en-US" sz="3600" dirty="0" smtClean="0">
                <a:latin typeface="Century Gothic" pitchFamily="34" charset="0"/>
              </a:rPr>
              <a:t> laptops</a:t>
            </a:r>
            <a:endParaRPr lang="en-US" sz="3600" dirty="0">
              <a:latin typeface="Century Gothic" pitchFamily="34" charset="0"/>
            </a:endParaRPr>
          </a:p>
          <a:p>
            <a:r>
              <a:rPr lang="en-US" sz="3600" b="1" dirty="0" smtClean="0">
                <a:latin typeface="Century Gothic" pitchFamily="34" charset="0"/>
              </a:rPr>
              <a:t>11</a:t>
            </a:r>
            <a:r>
              <a:rPr lang="en-US" sz="3600" dirty="0" smtClean="0">
                <a:latin typeface="Century Gothic" pitchFamily="34" charset="0"/>
              </a:rPr>
              <a:t> high schools</a:t>
            </a:r>
            <a:endParaRPr lang="en-US" sz="3600" dirty="0">
              <a:latin typeface="Century Gothic" pitchFamily="34" charset="0"/>
            </a:endParaRPr>
          </a:p>
        </p:txBody>
      </p:sp>
    </p:spTree>
    <p:extLst>
      <p:ext uri="{BB962C8B-B14F-4D97-AF65-F5344CB8AC3E}">
        <p14:creationId xmlns:p14="http://schemas.microsoft.com/office/powerpoint/2010/main" val="9138761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z="1800" dirty="0" smtClean="0"/>
              <a:t>Houston ISD</a:t>
            </a:r>
            <a:endParaRPr lang="en-US" sz="1800" dirty="0"/>
          </a:p>
        </p:txBody>
      </p:sp>
      <p:sp>
        <p:nvSpPr>
          <p:cNvPr id="9" name="Slide Number Placeholder 8"/>
          <p:cNvSpPr>
            <a:spLocks noGrp="1"/>
          </p:cNvSpPr>
          <p:nvPr>
            <p:ph type="sldNum" sz="quarter" idx="12"/>
          </p:nvPr>
        </p:nvSpPr>
        <p:spPr/>
        <p:txBody>
          <a:bodyPr/>
          <a:lstStyle/>
          <a:p>
            <a:r>
              <a:rPr lang="en-US" sz="1800" dirty="0" smtClean="0"/>
              <a:t>#</a:t>
            </a:r>
            <a:r>
              <a:rPr lang="en-US" sz="1800" dirty="0"/>
              <a:t>g</a:t>
            </a:r>
            <a:r>
              <a:rPr lang="en-US" sz="1800" dirty="0" smtClean="0"/>
              <a:t>reatallover</a:t>
            </a:r>
            <a:endParaRPr lang="en-US" sz="1800" dirty="0"/>
          </a:p>
        </p:txBody>
      </p:sp>
      <p:sp>
        <p:nvSpPr>
          <p:cNvPr id="4" name="AutoShape 2" descr="data:image/jpeg;base64,/9j/4AAQSkZJRgABAQAAAQABAAD/2wCEAAkGBxQSEhUUEhQVFBUUGBUUFBgXFxUXFBUUFRQXFxYXFRQYHCggGBwlHBQUITEhJSkrLi4uFx8zODMsNygtLiwBCgoKDg0OGhAQGywkHyQsLCwsLCwsLCwsLCwsLCwsLCwsLCwsLC0sLCwsLCwsLCwsLCwsLCwsLCwsLCwsLCwsLP/AABEIAMIBAwMBEQACEQEDEQH/xAAcAAABBQEBAQAAAAAAAAAAAAAAAQIEBQYDBwj/xABAEAABAwICBgYGCAYCAwAAAAABAAIDBBESIQUGMUFRYRMicYGRoQcUIzJSsUJicoKSssHRJDNDU8LSFqIVk/D/xAAaAQEAAgMBAAAAAAAAAAAAAAAAAQMCBAUG/8QAMxEAAgIBAwIEBAQGAwEAAAAAAAECAxEEEiExQQUTUWEiMnGRFIGhsSMzUsHR8BVC4WL/2gAMAwEAAhEDEQA/APWAwq/JrYEQAhAIAQAgK7ThHRG/K3bdW0/MUah/CV2itJYBhds3HgrrK88o16rtvDLj1+O18Q8VRsl6G150fUq6vTJxDo9g233q2NPHJRPUPPwj4dMFzmtw2uQL3UOlLkLUNvBN0jJkBxzPYFp2vjBv1ruQ2BaxadQsSByAEAhQD/XXNGWfarIyIfHQy+pmsL6yonbKGgxHK19ly3fzCmhubbfYqc+xuVtEAUAl1IOkbrZqGSmK+UlQlglvJzUmJ3p5NyxaM4ywScSxLMjQ/NT2Mc5Z2xLHBmRqqTdxWUUVzZEWZWCAEBGbWkblnsRWrGiXTPDxcquSwWwe46vi4KMmTQzo1OSMDCpMSu0jpHoyABcnnsVsK9xRbdt4RSVlW6Q57BsC2IxUTTnNyfJHwrIwCyAMKAVtwQRuQkP+TwvlcxzwxzDhIdkDYZ2J25lce+cVY456HVpn8KyWVHWskJDHNcRa9iDa+xU7k+jLVJMnBiGQuBMgXAmQcp3BoJcQANpOwJkhvBmNY9Z4oo3CNwe8izQMwDxJWErox6FbmUvo+hMcTpgetI8m/ENy+eJdHQQ/hNvuzRvm96x2N9DpoW6wN+S2HT6GUdT6nCs0sXCzBbid/cso1Jcsrne5cIixV0jRYO8c1Y4RZWrZLuW+h6vELOPWHyVFsMdDaosyuSzuqTYFQAgFvzQAx1ioZJ3FQFjtM96OUsgdsWSWDFyT6HNSYggCyArbK01zpDNgP6KHHJkpYJQ0kzZfNYeWyzz0V+kNLHYzxVsKvUosv9CD/wCTktu8FZ5USjz5kN5JNyblZlTeeomFSAwoBMKAXCmQFkB5N0mOR7/ic53i4leWuluk36tnTSwkjUaraS6CS5912TuXAquuzZLnoE8M9LpqlrwC0gg7CFv8PlF6kjlpDSLImlzjbgN55ALGclBZZEppFZTa0xEde7DwsT5hUx1EGueDHzCh1n1iErTHHfCfeJyJ5AcFXbepLbEwcsmFrXKuJCPRdXqfBTQj6jSe13WPzXp9NHbVFexz7HmbLHCrzAMKAMKAcwkG4yKdQngkCvky6x8lhsiWebL1NFBIHAEb1qyWGb8ZZWTqsTIZ0gva+fBThkbl0GyygC5KJZDkkjP1OkHuJsbN3di2owSRoTtk2S9EVoAwOPYVhZDui2m3HDLfGFRg2tyIFXpRrDYdbjbcrY1t9Smd6i+BRpZnPwTypD8RErH1Ljvt2K5RRquxs4uJO0qUkjBtsTCpIDCgDCgDCgDAgDCgDAgDAgOFe7DFI74WPPg0lYyeItmUVlo8eoZuS8xKJ08FxT1PLzVLiY4J8GkS3YXt7Db9VGJLoxgc6uDjclxPPNYuMn1IwxDUt4+SjaxhkaeZvFZJMYKeukBvmFdFGSPXaeKzGjg1o8AvVLhI5j6nTCpIDCgDAgAtQCYUBIpqp0ezZwWEoplkLHHoSn6VcRkAsfKRY9RIgPeSbkm/mrMLGCltt5GvcTtJPaUSDbY2ykgMKAW54nxUYJyxMKEBZSDvhQBhQYCyAMKAA1AcaqqjjF5HtYPrED5rCU4x5k8GSi30M9pHXGNuUDTIfiN2sHjmf/s1o3eIwjxDn9i6Onb6marNOVEvvSlo4R9QDwz8SubZrLp98fTg2I1QXY5U2lZ4zdsz+xzi9p7Q66xhqrYPiT/Pkl1xfVG10RrLDJGHSvjifctc1zw25G9tzmCu1Rq4WQzJpP0NOdLT45JelpmvpZyxzXDopM2kEe4d4V1kk4Nr0MYpqSyePUi87I6RawqpkEgLECoBCgI86yQKyf3h2j5q6HVEnuAavTHKFwoAwqABCkCYUAWQCYUJDCgDCgEwoBcCAC1AGBAGFAGFAdsKgBhQC4UAYUBmda9DSv8AaQyS5Cz42veAbfSY0G1+W/58/W02y+Otv3Wf2L6ppcNGJ9UBzvc777b81wnN55NrIopTyUbhkeKTiVG4ZHtgA5qNzIyOkiBGdu8A+R2pGTi8oZJtXqpjpRUweyfgc57ASGPaLglvw3AvbZnbJdqOnc6lbHh46f769StW4ltlyY2kK58jYLWEqpkEtkZO4rBtEHQUzjyUbkMj/VOJ8FG8jJxmphzKlSYyVVUwA3tsN/NXQfJJ7UwZBepyc0XCgDCgDCgDCgDCgDCgDChImFALhQBhQgMKEhhQgTChIuFCDrZQSFkyAsgFsgDCgKnSmr0M5xEFj/jbkT9obHfNat+jqu5aw/VFkbHEz9RqfMPckY8fWxMPkCFzp+FTXytP9C1XLuRnatVXwNPY9v62VL8Nv9F9yfNiOj1XqjtbG37T/wDUFTHw259cL8x5sS40dqixpDpndIRnhAszv3u+XJb1HhsIPM3n9iuVzfQ0E8IcxzeLS3xFl0X0wVLqeHUMQGR2heYk2dBsvaUDcFRIxZNaVgQKgAoCLOFKBTaQbkVfEyR7HouXHDE/4mMd4tBXp65Zin7GhJYbJNlnkgC1RkBZALhUgLIAsgCyZAllAFawnYEySk2OMRG4puRO1nQUh5LHejLymcXMIOayTMGmhtkAWTIOiAUBSAUAFIBCAQkEBGqa+KP+ZLGz7T2t+ZWErIx6vBKi30QU1dFJ/Lkjefqva75FIzjLow4tdSSsyBFAPFNLt6GrnZ8MjrdhOIeRC89qK2pyXub8eYpkmmqhzWo4sYJzKpvPwWG1kYY8VDePkVG1jAvTt4phjBxmkbxHipSYwRqXRxqJOjaQMiSdtgN9t+0KLblTDczZ0umlqLNkTf0tUaWmYwNdO+NoYwNAGO2y9zZoA333dy3tF45S62rFtaX3LtX4JdCSdfxJ/oYPTmsFZI8tkc6ED+my7LDm73neNirZa2dqzF8expvT+U9slz7lKCb3xOvxub+Kp3PrkywjQ6C1wnpyBITNFvDjd7Rxa85nsPktunWTg8S5RTOmMunB6bQ1bJo2yRuxMcLg/vwPJdaM1JbkabTTwyQsyAQCtbfIKMhLJKipRvVbn6F8a13OzGACwWDeSxJIehIIBMIQjBxlpweRWSlgwlBM5+p81O8x8ojKwpFKAAgFUkDJZQ0EuIaBtJIAHaSobS6krky+ltd4Y+rCDM7iMox97f3DvWjbr648R5/YujQ314MlpHWKqnvikLG/DH1R3kdY+K51mstn3x9C+NcUVPQhauSwOhG0ZHdx8UyDSau62SQuaydxkiNhidm+Pni2ubxB7uC6Gm1sovbPlfsUzqT5XU9IBXZNQ8r9J1D0dW2UbJmD8bOqfIsXK10MTUvU26JZjgoaZy5rLidGVgDooAIDlIFINtobR0ccbHMAxOaC5+1xxWJF9wvu5Lgam+yc2pdE+h63QaeuutSiuWupOvtytZUHRMfrTG+eqZDEwmTCBwvck3v8IF8+1d7wqmUq+Ocs8t4xZHzvTCLCm9HTy32lQGu4MZiAP2iRfwC9BHw/j4pHDeo9EUGsGrs1IRjs+Nxs17b2vwcD7p8e1at2mlV16FsLFPoXPo10kWyvpyeq8GRg4Pb71u0Z/dWxoLOXBleojxuPRwuoagpQDon4TdQ1kyjLDJBqxwWGwt81HSKYFYuLRlGaY8OUGWRUJGulA2lMMxckhvrDeKnayPMQw1Q5qdjMXaiGFaUFdp3SwpmCR0b3tvY4MPV4XuRkVTfcqo7mm0ZQjueDMzekH4Kc/eeB5BpWlLxJf9Y/qXLT+5XVWutU/wB3o4x9Vt3eLiR5LXl4ha+mEZqmKKOsqJJTeV7pD9Ykgdg2DuWpO2c/meS1JLoc2hVkjrIBEAoYTsCZIOvql/eWO4jJLl0pVtsGVD2tAAAs0gACw3XW1DW2LhyMdkO6IWsc9a+FhqCJYgcTJWtaW3tYguaAWnPY4DYtmydkoJy5XqTBQT+HqU9LItSSLCzhcqmQdwVAFtdQQO9Xcd3io3IZLjVuoEbnNkfZpHVuTgab57dl/wBFoa6pzSlBc9/U63hWsjVJwnLCfTPQsNIaxwRODS4vyJJZZwB3A57duxalWitnHKWPrwda3xSiuW3OfpyWWrVQyVklbhwgtLGX97ooiSSeBLy/Lg1q9d4PpPw1DcnlttnlvFNV+JuylhLgwejaCTSlQ9z5A11jJc3dhGIBrWNuLAXHgohGWom+cFUmq49DUaSEkGinR1ZxSFxjZchxd7S7DffZoxcbAXzW3bmGnan1KY4lZmJntQoy6ujt9Fsjj2YC35uC1NEs2ouv+Q9YBXZNEVACACgEQACQoJyK55O0phE5bEUmIIAQkexhOxRnASb6HQ0IeC2QAtIIIOwg7brCbTWGWRrfc8/1m1UdTEyRAyQbTvdH9ri363jxPD1OkcPih0/Y2UzOtjadnktHLGWBpRxKncyciClHFNzGR3qw33UbmMj2wtG5RlkZHoQAQARkoBo9QWEicEXiOEWObS6xxCx25Yb9y7Xhe7Es9P7lN3b1MdrXoI0lSQ3+VJd8R4C+bfuk27LKrVVeXP2fQvrnuicaWK+0rQlIybLOKFvBVNsxySQ1YgCEII0rVkiSqrIlbFko3vo+0iyWmNO4AOiBaR8Ub79bzIPdxXd0VqnXs9DWui1LJldI6uVdDJjgxuYL4JI7lwadz2jPtyINlqz09lUsw/QvjZCawyHK2trXtDmzSuGQu3CxvkGt7VW43XPnLMswgj0PVDVsUbCXkOmktjI91oGxjeXE7/BdLT6fylz1NW2ze/Y0C2SoVACACeKlgiV2kGRNxOOQIGVic+SotuhVHdItqpnZLbESl0jHIwPDgAb+8QDkbbLpXfXOKkmTZRZCW1r7Ehjw4XBBHLP5KxNPlFeHHhjgpIYqkgUBCSyY0DYqW2zZSS6D1BIIDJ6d1JjlJfARC85kW9m4/ZHuns8FpXaKE+Y8P9CcmN0hoOqg/mQuIH0mddvbduY7wFzbNLbDqvtyZFa2oBWvgYOgkCjAAvCYAhkCARj7mzQXE7AAST3BSouTwgXui9VJZSDN7JnDLpHd30e/Pkulp/Dpy5s4X6lUrUuhtqOkZEwMjaGtbsH7neea7VdcYR2xXBrttvLK3WzQ/rVO5gHXb14z9YDZ35jvVWoq82trv2Mq5bWeW6LBe5rNhc4Nz3Em2a83a9sXJ9jfrhvmoru8GwZoGwN3kn6Nm2F+a5L1+WvhO5/waw8z57cFYBxy/RdDK7Hn2mnhghAxzUQINRErEySJo6udSzslb9E9YfEw+83w8wFtUWuuSkhKO5YPZqeYPa17TdrgHNPEEXHkvRJprKNFrA9SAQAgAoAQFTrSy9OT8Lmnzt+q0PEo7tO/Zo3fDpYvXumVGrFNHJ0ge0OIwkX53v8AJeG8Utsq2uDxnJ6epKWcnLWWJkb2tY0N6tzbfckD5Kzwyyy2uUpvPJjaknhF9q40CnZbfiJ7cR/Ze38Pio6eODzGuk3fLJZLdNQVACAddQMnSKYhGkzKM2jr60eCx2GfmjzVDcFCgyXauwx1Ud2SyUEYu1kKrpY5f5kcb/tMa75hRKmElykzHzJFdJq3Sn+i0dmJv5SqXo6P6UT5kvU5HVWl/tf95P8AZR+Bo/p/cebL1OkerVK3+i0/aLnfmJWS0dC/6oeZL1LCnpmRi0bGsHBrQ35K6MIxWEsGLbfU7LMgFAAKQeT6ywCj0ljLcUbyJg3d1rhwHMOufBcDxHTtuUY8ZOlo7VGUZtZwy+ZrHC6MvabOFwGOyeTfLZcWPFeZ/A2qai+nquh6j/lqXU5Lr6PqZyoq3SPc85FxvYbOS61dahFRXY81dY7Zub7jMR4lZlQhJ4lAcZVKJK2qYrYsk9H9GGk+kp3QuN3QOsOOB9y3zDh3BdnRWbobfQ0744ln1NkVuFIIAsgEQCICt1jbenePs/nC09es6eX5fubeh/nx/wB7Ge0JpAQE4mZHa4DrDt3ELxev0M745Txjs+n/AIelrsURmmKvp3XbHYDIG13EDidls9is0OinRDDbf7EWWxb7Gm0CP4eMWtkR4OK9lov5ETzOs/nyLBbRrAgAFCcDkIAIBVJAtkAiARCQUACpAigASgHKSBEJEQGH9KtFeGKYbY34CfqyD/ZrfFaGuhmCl6Gxp3y0YOlcuPI2SfGVWDsAoA8QuO79FG5EZB1IeSjeiMkOooxxWcZk5O+rOkX0cj5WxvkaWFrrXw3uC0udawtbzW3p9Sqp8910EqpWRylwu+BdKa0Vc5N5TG34I7sA7x1j3lWWaqyffH0IjVGJTuaSbkkniSSfFa7k2WYLLRmnamnN45XEfA8l7D3HZ3WV1epsh0ZhKuMuqPSdWNZo6xtrYJWi72E7viYfpN8wurRqI2r3NOytw+herYKyBp+RzaaYtJDhG8gjIjI5gqnUNqqTXozKHzIwo1gmMTo5T0jXAAOPvtIIO0e8Mt+fNcN62cq3XLnJvURjG2MjX6N0jFDTxdLI1l2AgE5nsG0rrUWwrohueOCjUxbulhdyZS6WgkNmSsceGIX8Dmr4X1z+WSZQ4SXVE1WmIIAQnIqEDgpIFQCIBCVBIiAEAqAEBQ6zQ1E7eipo3vGJolc3YCbFrL35hx4CxORVlcoQeZsurrlLlI5VGs3quGKrjlbMGguwhrmuG5zXB1iCBfLfcLUv1dVcvZkuiWSw0Tp6Cpyif1hnhcC19uNjtHZdTVqK7flZXKuUepZq4wKTXOl6SinHBmMdsZD/APFUamOapfQzqeJo8poogvPSZutlzTxgblQ2zHJLAWJAIBrkBxipOle1gNsRtfhkSfIKJ2eXBz9C/T1O6yNaeMmso6URRiMHqi4zG0k3N/FcSyx2Tc31PZ6fTxqrVa5wZvW+igiiYWNax+KwDcrtAOK45HDnzXT8PttnN7nlYON4pp6aoRcFh+3oZ6j0dPMLxQyPHENOH8WxdqNM5fKmcJziurGVdLJCcMsb4ydmJpF+w7D3LGdcofMsEqSfQ509Q6J7ZYzhew4mn9DxB2Ec0hNwkpINJrDPZtDaTbUQMmbkHC5HwuGTgTyIK71dinFSRz5R2vBV6W1uo2AsdJ0t7tLYxjvfIjEOr5qqzU1L4W8/QzjVN8mJmoZbAthmEb3hkXSNa17i6+EFuK98jns8VxpaOecxTx2z1NhSXqcW7TjviGRB2i24g5jsWrLOcMybcnksdB6FNVIMiImm73bjb6IPE+S2tJpndLnp3K5z2o9LaF6E1BVICygChSBwKkgCgEKMkRQAQDZXkNJALiASALXNtwvldQ3hZBkJ9ewPdp33Fwcbg2xG42uudLxKK4UX+ZeqPcqqzXGpkyZgiB+EYnfid+yxq1N2osVcOM/ojPyoxWWRaLWSeHEGylpLi+7gHHEbAkPcDtDWg8bLvuit4TXTgmM5RWIkXSWkH1LsT7HC0MbZoa1rW7GtAytmfFaet0aspah1XK/v9/8ABO9uWZHCnje1zXtOFzSHNO8ELy8bdjTRm8dC/h1yrGk4oopQMyGB7H4RtNrm47AupVr5y7J/uUumHqW9JrjTVUb43ExPe1zQH2wnE0jqvGW/fYrajqq7E49H7mDplF5POKCQWGa4UkbTLuneqGjElhYkAgEIQEWVxBuDYjMEbQVOE1hmUZOLyupexaxRNgDnvJkDRibbrOeBuytmd/NcyWisduIrjPX0R6enxWpUJzeZJcru3/6TtERxaQDXujd0UT7gPAGOTDssCbtGLvPYV3fB/DJQm7LGmuiRyPFvE43RUIJrvycdO6+MgkMUMXS4Oq44sDARkWtsDe2zcuzbrFXLbFZOPChyWWyToTWGDSQfBJFZwbiLHHE0tuBia4WIIJHAi4Wdd0NQnFoidcq+UzAae0b6tUSQ3uG2LSdpa4XF+edu5cq+vy5uJtQlujki088r2inY57mufdsY2Oe6w2b9g25BFKbSgvsS0l8TPTtVdVI6Voe8B8+0u2hn1Y+HbtPkurp9Mq1l9TTstcuF0ImuuskUEkETg572yMmeG26jG328zfIcuxTffGDSZlVW2mzRy0cM1nujjkuAWuLWuuCLixIVsq4T5kkyrLXBJjjDQA0AAbAAAB2ALNJLhGORUAqkAhOUOQgFIFCECFQSCAEAFSCg0/q42YmSMhku/wCF/wBrgefzWhqtFG74lxL9/qWQs28MxNfQuiNpoyw7LkZHseMiuNKF1D7r3X+TZUk+hGbTsPHxKj8Vev8Au/uyR3q7efiVP4zUf1v7sDwQOxa7eeWC91Z0TJJKyUgsjYcQcci8jYGjhxOxdLQaWbmrHwl+pVZNJYI+vurAYDUwts3+swbBf+oBuHEd/Fbes02Pjj+ZNNufhZhKRc2RsFrAqmQSQ6yxwQPEzuJUYQwKah3H5JtQwR5qk8lKihgq6yfkrYxJweuavxdDo+PAMxD0na5zS8+ZXfqW2pY9DSm8z5PL9WzEaiI1FjGXXeXe6SQbF3LFa/muRTtdi39Dcnna8Hp8eiKWmldWNwxDoyxwFhHYkEuAG/qgWC66rrrl5i44/I098pLaeYab0iaieSY5B56o4MAs0dtgFx7rPMm5G7CO2ODZejfQOFpqpB1n3EIP0WbC7tdu5dq6Gipwt7/I1r7M/CjbTyhjXPcbBoLj2AXPyW83hZNdLPB4xWV7Zuu5vtpJXSOdb6BaQ1gdyGEW5LgWT3tyZ3s1LRxjFfFnnjque/8AY9L1FqsdHHfbGXR9zHdX/rhXX0kt1S+xxrlibL9bJUCAEAITwKhAoQAgBACkAgC6ARQBHMBFiAQdxzHgjQK+bQFM7bCz7ow/lsteWkpl1ijNWSXcjnVWl/tH/wBkv+yr/Aaf+n9X/knzZepJptB08ZuyFgI2EjEe4uurYaaqHMYoxc5PuWKvMTnO0Frg4XBBBB2EEZgo8YCPBKVebkdItYAqmQSQsQKgGlAR5VkgVdY08FaiT27QbbU0IO6KMf8AQL0Na+BfQ58/mZhNZNRpGOc+lGOMkno7gPZfc2+Tm+fauffo3nMPsbNd6axIy/8A4ye+HoJrg7Ojk28hZaflWdMMu3R9TT6vaiySOD6odHGM+jv7R/J1vcHn2Lbp0TbzPp6FM70uInpLGAAACwAAAGwAbAAuoahRa9VGCimtteGx/jcGnyJWvqpbapFlKzNGI0zpKF9LSxxFocwnG36QOAgkjfcnbzXn4qXOT0GqnXKiGx/l6cGi9Gsvs52cJGv/ABsA/wAF2PD3/Da9zh6hcpmzXQNcAgBACDAt0AqARAKpAKACkAEAIAUARACAEAICPpKbBDI74WPd4NJWM3iLZMeqPE6CnFgvNSkzfyXVPTt4fNUOTMckpsLeAWOWMjujHAeCjLAOCAiVJWaBS1ueSuiZHt0EeFrW8AB4Cy9OlhGgzopIBAAQCoDJekh46CJpNg+dgJ4ANcSVo+ISxUX6ZZmc/SbomCmpqRsEbWjG4FwAxO9ntc7aeK4GntjYnjr3OnbHCK/0Zv8Aazt4sjP4XPH+S7Phz+ZfQ5+oXCPQF1DVBACAEAqAVACAEAIAKARSgKoAiAEBH0hXxwMxyvDGjeTtPADaTyCxnOMFmRMYuTwjLz+kOnBs2OZ442a0HsBdfxC1Hrq+yZctPIlaP16pJDZxdET/AHBYfiaSB3rOGsql3x9SJUSRI10rAyhmcDcPaGAg3v0hDcj2ErLUyxVJ/wC8mNSzNHl9E8cV56SZuNFxA8cQqWmY4JSxIFQDHoCDUlZxJIWjYOlqoWfFIy/YHXPkCtvTx3WRXuJPEWz2lejNEEAIBEAqAxPpQ/l044yO8cFh81oeIfIvqbGn6sqdbtDT01NSdPUulBc7DEbYYupfqu945ZZm3JciNcY5kkss2Y2uax2HejmS1W4fFC7yez91v+Hv42vYq1HynpK65pggBACAVAKgBSAQAoAKQCARQAQEXSdcyCJ8snusFzxJ2ADmTYd6xnNQi5MmMXJ4R49pfSslVIZJT9hv0WN4N/U71wrrpWyyzoQgorCIJkHFVGQ7JAE1Y8R9AHHoy4Pwbg4XzHDaVYpy27c8EYWcj6ZqokyCwjWAOgKggeJiN5UbUMDXVTuKbUMEOoqzwCzUBguPRxT9LVl9soWE/ed1W+WLwXR0Nf8AEz6FVzxE9TC7BqCqQIoAIAQGH9KNwynI3Pd44Foa/wCRfU2NP1ZQ6z6dmqqem6WFzMLnWky6OQ4LdUbefDmuYqJwhufR9DKmrZJ85Q70fO/jW845B+U/otrQ/wA38jO/5D1Rdg0hEAIAQCoBUAIAupyAsmAIoAIBUAIDEelKoIihj3Pe5x54GiwPe+/ctDXzxFI2NOuWyi1K1fZVPe+U+yitdt7Y3G5sTuaAM+5a2koVjcpdEW3WOPCLZ+u1E32bKYuiGVwyMNI4hh2jtstl6ulPao8Ffkz6thpzVSGUskpnCEOze3C7CARcOazLCdgLchnutnyNdrtJFZqeXnojq6Tw3VWPE1her/wY7TWiXU82Fzg4Foc0gWuLkZjcbhVafUK6G5LBhq9NLTz2SeQgas2apLasQPUAS3JCDlK08D4KU0CuqgVZHBJ6b6ONFdDS43Czpz0n3NjB4XP3l3NHXtrz68mpdLMsGrW2UggAoBFABAYv0px/w8TuE1vGN/7BaWuX8NfU2NP8zKbXLTMVRTUoiLeq6xaLXb7MixbuU6+UJ0xlB9/7GVG5SakiJqCf46P7Mn5VpaL+b+TLL/kPWF2TRBAIgFQAgC6AEAIBUAiAVACALpkGT9I+jHS0zZGC5gcXkb8BFn27LNPYCtTW1udeV2LqJYlgyWpenm00jhL/ACZQA4i5wuF7OsN1iQbclo6S5Vyal0ZsW17lx1JOs9XQtp44aQNc5jg4PDcwADfE8gYicslnqZUuvZAxqVm7dI1wLiAXWDiBfeL77XXhXjPHQ9/W8xWf0KzWExdE5r7EuHsxvxC2Y4AXW1o1Z5icei6nP8VsqVLU+r6epmYaZo3LsOTPJZJTYhwHgscsD7KCDm9ylAgVUiziiRmgNFmrqGx/RHWkPBg295yHet3TU+ZNLt3InLasnsTWgAACwGQG4AL0BpDkAIAUgQIAUAzHpHhxULz8D43/APYNP5lraxZpZdQ/jPNK6nibDC5o9oScTt9i3ZyCw1mnhVp47V36+vBv9i79HYvXN5RyH8o/yWpoV/E/I17/AJD1ddc0gQAgEQYBAKgBAKgAIBEAtkAIAQCqSDIaY1BhlcXwvMDjmQGh0d+TLjD3G3JaVuihJ5jwXxva4fJGoPR1Ew4qiUygZ4Q3o22HxHESR2ELGGhjHmTyZS1DfRGaq9b5DO4w2ELXWjZYWLAMIudue3bldcLU6LTznJxjjPodWnX6mtRW7OPX/cllSx1OkHXZDcMyysGNvmbucczs8sljptC4Jqvn1ZhqtTZqZJy7dC3ZqZV/2x+Nv7rYeit9vuam1nT/AIdV/APxtUfgbvb7jaxP+H1fwN/G390/A3e33G1nOTUus/tt/G1StFb7fcbWU2l9T62NheYSWjM4C1xA+yDfwWX4ayK5RODU6jaH9Xpw5w9pLZ7uIb9BvcM+0ldjSU+XXl9Wals9zNItsqBACAFIBQAUgg6bounp5ot743tH2i3qnuNlhOO6LRlB4kmeG+rO6Jshd1cZYGbwcJJJ4cLLmz8z8Mtz4zwdd1vy9/ubP0V0955pNzIwzve6/wAo1loY8tmlqX8KR6YukaYIAKARBkAgAoBUAqARAKEAiAcFKIBACgkQIQVOtziKKpINj0T/AMpVd/8ALl9DOv5keLUi8/I6DPof0fRgUUFgBdlzYbSSbntXRq4riZ1mnAWRacK4dXvCkhkWgHW7ijIRY2UGRynGRUrqRLoZmcdYrfj0OTZ8zGLIwEUdwClgAiAFAIVDAqkHg+njapqWjJoqJLDcOs7cuba/4c1/9HYrb8jHuv2PQfRMP4eY7+nPlFH+58Vbofk/M5+p+ZfQ2y3TXAIBUAhUEH//2Q=="/>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SEhUUEhQVFBUUGBUUFBgXFxUXFBUUFRQXFxYXFRQYHCggGBwlHBQUITEhJSkrLi4uFx8zODMsNygtLiwBCgoKDg0OGhAQGywkHyQsLCwsLCwsLCwsLCwsLCwsLCwsLCwsLC0sLCwsLCwsLCwsLCwsLCwsLCwsLCwsLCwsLP/AABEIAMIBAwMBEQACEQEDEQH/xAAcAAABBQEBAQAAAAAAAAAAAAAAAQIEBQYDBwj/xABAEAABAwICBgYGCAYCAwAAAAABAAIDBBESIQUGMUFRYRMicYGRoQcUIzJSsUJicoKSssHRJDNDU8LSFqIVk/D/xAAaAQEAAgMBAAAAAAAAAAAAAAAAAQMCBAUG/8QAMxEAAgIBAwIEBAQGAwEAAAAAAAECAxEEEiExQQUTUWEiMnGRFIGhsSMzUsHR8BVC4WL/2gAMAwEAAhEDEQA/APWAwq/JrYEQAhAIAQAgK7ThHRG/K3bdW0/MUah/CV2itJYBhds3HgrrK88o16rtvDLj1+O18Q8VRsl6G150fUq6vTJxDo9g233q2NPHJRPUPPwj4dMFzmtw2uQL3UOlLkLUNvBN0jJkBxzPYFp2vjBv1ruQ2BaxadQsSByAEAhQD/XXNGWfarIyIfHQy+pmsL6yonbKGgxHK19ly3fzCmhubbfYqc+xuVtEAUAl1IOkbrZqGSmK+UlQlglvJzUmJ3p5NyxaM4ywScSxLMjQ/NT2Mc5Z2xLHBmRqqTdxWUUVzZEWZWCAEBGbWkblnsRWrGiXTPDxcquSwWwe46vi4KMmTQzo1OSMDCpMSu0jpHoyABcnnsVsK9xRbdt4RSVlW6Q57BsC2IxUTTnNyfJHwrIwCyAMKAVtwQRuQkP+TwvlcxzwxzDhIdkDYZ2J25lce+cVY456HVpn8KyWVHWskJDHNcRa9iDa+xU7k+jLVJMnBiGQuBMgXAmQcp3BoJcQANpOwJkhvBmNY9Z4oo3CNwe8izQMwDxJWErox6FbmUvo+hMcTpgetI8m/ENy+eJdHQQ/hNvuzRvm96x2N9DpoW6wN+S2HT6GUdT6nCs0sXCzBbid/cso1Jcsrne5cIixV0jRYO8c1Y4RZWrZLuW+h6vELOPWHyVFsMdDaosyuSzuqTYFQAgFvzQAx1ioZJ3FQFjtM96OUsgdsWSWDFyT6HNSYggCyArbK01zpDNgP6KHHJkpYJQ0kzZfNYeWyzz0V+kNLHYzxVsKvUosv9CD/wCTktu8FZ5USjz5kN5JNyblZlTeeomFSAwoBMKAXCmQFkB5N0mOR7/ic53i4leWuluk36tnTSwkjUaraS6CS5912TuXAquuzZLnoE8M9LpqlrwC0gg7CFv8PlF6kjlpDSLImlzjbgN55ALGclBZZEppFZTa0xEde7DwsT5hUx1EGueDHzCh1n1iErTHHfCfeJyJ5AcFXbepLbEwcsmFrXKuJCPRdXqfBTQj6jSe13WPzXp9NHbVFexz7HmbLHCrzAMKAMKAcwkG4yKdQngkCvky6x8lhsiWebL1NFBIHAEb1qyWGb8ZZWTqsTIZ0gva+fBThkbl0GyygC5KJZDkkjP1OkHuJsbN3di2owSRoTtk2S9EVoAwOPYVhZDui2m3HDLfGFRg2tyIFXpRrDYdbjbcrY1t9Smd6i+BRpZnPwTypD8RErH1Ljvt2K5RRquxs4uJO0qUkjBtsTCpIDCgDCgDCgDAgDCgDAgDAgOFe7DFI74WPPg0lYyeItmUVlo8eoZuS8xKJ08FxT1PLzVLiY4J8GkS3YXt7Db9VGJLoxgc6uDjclxPPNYuMn1IwxDUt4+SjaxhkaeZvFZJMYKeukBvmFdFGSPXaeKzGjg1o8AvVLhI5j6nTCpIDCgDAgAtQCYUBIpqp0ezZwWEoplkLHHoSn6VcRkAsfKRY9RIgPeSbkm/mrMLGCltt5GvcTtJPaUSDbY2ykgMKAW54nxUYJyxMKEBZSDvhQBhQYCyAMKAA1AcaqqjjF5HtYPrED5rCU4x5k8GSi30M9pHXGNuUDTIfiN2sHjmf/s1o3eIwjxDn9i6Onb6marNOVEvvSlo4R9QDwz8SubZrLp98fTg2I1QXY5U2lZ4zdsz+xzi9p7Q66xhqrYPiT/Pkl1xfVG10RrLDJGHSvjifctc1zw25G9tzmCu1Rq4WQzJpP0NOdLT45JelpmvpZyxzXDopM2kEe4d4V1kk4Nr0MYpqSyePUi87I6RawqpkEgLECoBCgI86yQKyf3h2j5q6HVEnuAavTHKFwoAwqABCkCYUAWQCYUJDCgDCgEwoBcCAC1AGBAGFAGFAdsKgBhQC4UAYUBmda9DSv8AaQyS5Cz42veAbfSY0G1+W/58/W02y+Otv3Wf2L6ppcNGJ9UBzvc777b81wnN55NrIopTyUbhkeKTiVG4ZHtgA5qNzIyOkiBGdu8A+R2pGTi8oZJtXqpjpRUweyfgc57ASGPaLglvw3AvbZnbJdqOnc6lbHh46f769StW4ltlyY2kK58jYLWEqpkEtkZO4rBtEHQUzjyUbkMj/VOJ8FG8jJxmphzKlSYyVVUwA3tsN/NXQfJJ7UwZBepyc0XCgDCgDCgDCgDCgDCgDChImFALhQBhQgMKEhhQgTChIuFCDrZQSFkyAsgFsgDCgKnSmr0M5xEFj/jbkT9obHfNat+jqu5aw/VFkbHEz9RqfMPckY8fWxMPkCFzp+FTXytP9C1XLuRnatVXwNPY9v62VL8Nv9F9yfNiOj1XqjtbG37T/wDUFTHw259cL8x5sS40dqixpDpndIRnhAszv3u+XJb1HhsIPM3n9iuVzfQ0E8IcxzeLS3xFl0X0wVLqeHUMQGR2heYk2dBsvaUDcFRIxZNaVgQKgAoCLOFKBTaQbkVfEyR7HouXHDE/4mMd4tBXp65Zin7GhJYbJNlnkgC1RkBZALhUgLIAsgCyZAllAFawnYEySk2OMRG4puRO1nQUh5LHejLymcXMIOayTMGmhtkAWTIOiAUBSAUAFIBCAQkEBGqa+KP+ZLGz7T2t+ZWErIx6vBKi30QU1dFJ/Lkjefqva75FIzjLow4tdSSsyBFAPFNLt6GrnZ8MjrdhOIeRC89qK2pyXub8eYpkmmqhzWo4sYJzKpvPwWG1kYY8VDePkVG1jAvTt4phjBxmkbxHipSYwRqXRxqJOjaQMiSdtgN9t+0KLblTDczZ0umlqLNkTf0tUaWmYwNdO+NoYwNAGO2y9zZoA333dy3tF45S62rFtaX3LtX4JdCSdfxJ/oYPTmsFZI8tkc6ED+my7LDm73neNirZa2dqzF8expvT+U9slz7lKCb3xOvxub+Kp3PrkywjQ6C1wnpyBITNFvDjd7Rxa85nsPktunWTg8S5RTOmMunB6bQ1bJo2yRuxMcLg/vwPJdaM1JbkabTTwyQsyAQCtbfIKMhLJKipRvVbn6F8a13OzGACwWDeSxJIehIIBMIQjBxlpweRWSlgwlBM5+p81O8x8ojKwpFKAAgFUkDJZQ0EuIaBtJIAHaSobS6krky+ltd4Y+rCDM7iMox97f3DvWjbr648R5/YujQ314MlpHWKqnvikLG/DH1R3kdY+K51mstn3x9C+NcUVPQhauSwOhG0ZHdx8UyDSau62SQuaydxkiNhidm+Pni2ubxB7uC6Gm1sovbPlfsUzqT5XU9IBXZNQ8r9J1D0dW2UbJmD8bOqfIsXK10MTUvU26JZjgoaZy5rLidGVgDooAIDlIFINtobR0ccbHMAxOaC5+1xxWJF9wvu5Lgam+yc2pdE+h63QaeuutSiuWupOvtytZUHRMfrTG+eqZDEwmTCBwvck3v8IF8+1d7wqmUq+Ocs8t4xZHzvTCLCm9HTy32lQGu4MZiAP2iRfwC9BHw/j4pHDeo9EUGsGrs1IRjs+Nxs17b2vwcD7p8e1at2mlV16FsLFPoXPo10kWyvpyeq8GRg4Pb71u0Z/dWxoLOXBleojxuPRwuoagpQDon4TdQ1kyjLDJBqxwWGwt81HSKYFYuLRlGaY8OUGWRUJGulA2lMMxckhvrDeKnayPMQw1Q5qdjMXaiGFaUFdp3SwpmCR0b3tvY4MPV4XuRkVTfcqo7mm0ZQjueDMzekH4Kc/eeB5BpWlLxJf9Y/qXLT+5XVWutU/wB3o4x9Vt3eLiR5LXl4ha+mEZqmKKOsqJJTeV7pD9Ykgdg2DuWpO2c/meS1JLoc2hVkjrIBEAoYTsCZIOvql/eWO4jJLl0pVtsGVD2tAAAs0gACw3XW1DW2LhyMdkO6IWsc9a+FhqCJYgcTJWtaW3tYguaAWnPY4DYtmydkoJy5XqTBQT+HqU9LItSSLCzhcqmQdwVAFtdQQO9Xcd3io3IZLjVuoEbnNkfZpHVuTgab57dl/wBFoa6pzSlBc9/U63hWsjVJwnLCfTPQsNIaxwRODS4vyJJZZwB3A57duxalWitnHKWPrwda3xSiuW3OfpyWWrVQyVklbhwgtLGX97ooiSSeBLy/Lg1q9d4PpPw1DcnlttnlvFNV+JuylhLgwejaCTSlQ9z5A11jJc3dhGIBrWNuLAXHgohGWom+cFUmq49DUaSEkGinR1ZxSFxjZchxd7S7DffZoxcbAXzW3bmGnan1KY4lZmJntQoy6ujt9Fsjj2YC35uC1NEs2ouv+Q9YBXZNEVACACgEQACQoJyK55O0phE5bEUmIIAQkexhOxRnASb6HQ0IeC2QAtIIIOwg7brCbTWGWRrfc8/1m1UdTEyRAyQbTvdH9ri363jxPD1OkcPih0/Y2UzOtjadnktHLGWBpRxKncyciClHFNzGR3qw33UbmMj2wtG5RlkZHoQAQARkoBo9QWEicEXiOEWObS6xxCx25Yb9y7Xhe7Es9P7lN3b1MdrXoI0lSQ3+VJd8R4C+bfuk27LKrVVeXP2fQvrnuicaWK+0rQlIybLOKFvBVNsxySQ1YgCEII0rVkiSqrIlbFko3vo+0iyWmNO4AOiBaR8Ub79bzIPdxXd0VqnXs9DWui1LJldI6uVdDJjgxuYL4JI7lwadz2jPtyINlqz09lUsw/QvjZCawyHK2trXtDmzSuGQu3CxvkGt7VW43XPnLMswgj0PVDVsUbCXkOmktjI91oGxjeXE7/BdLT6fylz1NW2ze/Y0C2SoVACACeKlgiV2kGRNxOOQIGVic+SotuhVHdItqpnZLbESl0jHIwPDgAb+8QDkbbLpXfXOKkmTZRZCW1r7Ehjw4XBBHLP5KxNPlFeHHhjgpIYqkgUBCSyY0DYqW2zZSS6D1BIIDJ6d1JjlJfARC85kW9m4/ZHuns8FpXaKE+Y8P9CcmN0hoOqg/mQuIH0mddvbduY7wFzbNLbDqvtyZFa2oBWvgYOgkCjAAvCYAhkCARj7mzQXE7AAST3BSouTwgXui9VJZSDN7JnDLpHd30e/Pkulp/Dpy5s4X6lUrUuhtqOkZEwMjaGtbsH7neea7VdcYR2xXBrttvLK3WzQ/rVO5gHXb14z9YDZ35jvVWoq82trv2Mq5bWeW6LBe5rNhc4Nz3Em2a83a9sXJ9jfrhvmoru8GwZoGwN3kn6Nm2F+a5L1+WvhO5/waw8z57cFYBxy/RdDK7Hn2mnhghAxzUQINRErEySJo6udSzslb9E9YfEw+83w8wFtUWuuSkhKO5YPZqeYPa17TdrgHNPEEXHkvRJprKNFrA9SAQAgAoAQFTrSy9OT8Lmnzt+q0PEo7tO/Zo3fDpYvXumVGrFNHJ0ge0OIwkX53v8AJeG8Utsq2uDxnJ6epKWcnLWWJkb2tY0N6tzbfckD5Kzwyyy2uUpvPJjaknhF9q40CnZbfiJ7cR/Ze38Pio6eODzGuk3fLJZLdNQVACAddQMnSKYhGkzKM2jr60eCx2GfmjzVDcFCgyXauwx1Ud2SyUEYu1kKrpY5f5kcb/tMa75hRKmElykzHzJFdJq3Sn+i0dmJv5SqXo6P6UT5kvU5HVWl/tf95P8AZR+Bo/p/cebL1OkerVK3+i0/aLnfmJWS0dC/6oeZL1LCnpmRi0bGsHBrQ35K6MIxWEsGLbfU7LMgFAAKQeT6ywCj0ljLcUbyJg3d1rhwHMOufBcDxHTtuUY8ZOlo7VGUZtZwy+ZrHC6MvabOFwGOyeTfLZcWPFeZ/A2qai+nquh6j/lqXU5Lr6PqZyoq3SPc85FxvYbOS61dahFRXY81dY7Zub7jMR4lZlQhJ4lAcZVKJK2qYrYsk9H9GGk+kp3QuN3QOsOOB9y3zDh3BdnRWbobfQ0744ln1NkVuFIIAsgEQCICt1jbenePs/nC09es6eX5fubeh/nx/wB7Ge0JpAQE4mZHa4DrDt3ELxev0M745Txjs+n/AIelrsURmmKvp3XbHYDIG13EDidls9is0OinRDDbf7EWWxb7Gm0CP4eMWtkR4OK9lov5ETzOs/nyLBbRrAgAFCcDkIAIBVJAtkAiARCQUACpAigASgHKSBEJEQGH9KtFeGKYbY34CfqyD/ZrfFaGuhmCl6Gxp3y0YOlcuPI2SfGVWDsAoA8QuO79FG5EZB1IeSjeiMkOooxxWcZk5O+rOkX0cj5WxvkaWFrrXw3uC0udawtbzW3p9Sqp8910EqpWRylwu+BdKa0Vc5N5TG34I7sA7x1j3lWWaqyffH0IjVGJTuaSbkkniSSfFa7k2WYLLRmnamnN45XEfA8l7D3HZ3WV1epsh0ZhKuMuqPSdWNZo6xtrYJWi72E7viYfpN8wurRqI2r3NOytw+herYKyBp+RzaaYtJDhG8gjIjI5gqnUNqqTXozKHzIwo1gmMTo5T0jXAAOPvtIIO0e8Mt+fNcN62cq3XLnJvURjG2MjX6N0jFDTxdLI1l2AgE5nsG0rrUWwrohueOCjUxbulhdyZS6WgkNmSsceGIX8Dmr4X1z+WSZQ4SXVE1WmIIAQnIqEDgpIFQCIBCVBIiAEAqAEBQ6zQ1E7eipo3vGJolc3YCbFrL35hx4CxORVlcoQeZsurrlLlI5VGs3quGKrjlbMGguwhrmuG5zXB1iCBfLfcLUv1dVcvZkuiWSw0Tp6Cpyif1hnhcC19uNjtHZdTVqK7flZXKuUepZq4wKTXOl6SinHBmMdsZD/APFUamOapfQzqeJo8poogvPSZutlzTxgblQ2zHJLAWJAIBrkBxipOle1gNsRtfhkSfIKJ2eXBz9C/T1O6yNaeMmso6URRiMHqi4zG0k3N/FcSyx2Tc31PZ6fTxqrVa5wZvW+igiiYWNax+KwDcrtAOK45HDnzXT8PttnN7nlYON4pp6aoRcFh+3oZ6j0dPMLxQyPHENOH8WxdqNM5fKmcJziurGVdLJCcMsb4ydmJpF+w7D3LGdcofMsEqSfQ509Q6J7ZYzhew4mn9DxB2Ec0hNwkpINJrDPZtDaTbUQMmbkHC5HwuGTgTyIK71dinFSRz5R2vBV6W1uo2AsdJ0t7tLYxjvfIjEOr5qqzU1L4W8/QzjVN8mJmoZbAthmEb3hkXSNa17i6+EFuK98jns8VxpaOecxTx2z1NhSXqcW7TjviGRB2i24g5jsWrLOcMybcnksdB6FNVIMiImm73bjb6IPE+S2tJpndLnp3K5z2o9LaF6E1BVICygChSBwKkgCgEKMkRQAQDZXkNJALiASALXNtwvldQ3hZBkJ9ewPdp33Fwcbg2xG42uudLxKK4UX+ZeqPcqqzXGpkyZgiB+EYnfid+yxq1N2osVcOM/ojPyoxWWRaLWSeHEGylpLi+7gHHEbAkPcDtDWg8bLvuit4TXTgmM5RWIkXSWkH1LsT7HC0MbZoa1rW7GtAytmfFaet0aspah1XK/v9/8ABO9uWZHCnje1zXtOFzSHNO8ELy8bdjTRm8dC/h1yrGk4oopQMyGB7H4RtNrm47AupVr5y7J/uUumHqW9JrjTVUb43ExPe1zQH2wnE0jqvGW/fYrajqq7E49H7mDplF5POKCQWGa4UkbTLuneqGjElhYkAgEIQEWVxBuDYjMEbQVOE1hmUZOLyupexaxRNgDnvJkDRibbrOeBuytmd/NcyWisduIrjPX0R6enxWpUJzeZJcru3/6TtERxaQDXujd0UT7gPAGOTDssCbtGLvPYV3fB/DJQm7LGmuiRyPFvE43RUIJrvycdO6+MgkMUMXS4Oq44sDARkWtsDe2zcuzbrFXLbFZOPChyWWyToTWGDSQfBJFZwbiLHHE0tuBia4WIIJHAi4Wdd0NQnFoidcq+UzAae0b6tUSQ3uG2LSdpa4XF+edu5cq+vy5uJtQlujki088r2inY57mufdsY2Oe6w2b9g25BFKbSgvsS0l8TPTtVdVI6Voe8B8+0u2hn1Y+HbtPkurp9Mq1l9TTstcuF0ImuuskUEkETg572yMmeG26jG328zfIcuxTffGDSZlVW2mzRy0cM1nujjkuAWuLWuuCLixIVsq4T5kkyrLXBJjjDQA0AAbAAAB2ALNJLhGORUAqkAhOUOQgFIFCECFQSCAEAFSCg0/q42YmSMhku/wCF/wBrgefzWhqtFG74lxL9/qWQs28MxNfQuiNpoyw7LkZHseMiuNKF1D7r3X+TZUk+hGbTsPHxKj8Vev8Au/uyR3q7efiVP4zUf1v7sDwQOxa7eeWC91Z0TJJKyUgsjYcQcci8jYGjhxOxdLQaWbmrHwl+pVZNJYI+vurAYDUwts3+swbBf+oBuHEd/Fbes02Pjj+ZNNufhZhKRc2RsFrAqmQSQ6yxwQPEzuJUYQwKah3H5JtQwR5qk8lKihgq6yfkrYxJweuavxdDo+PAMxD0na5zS8+ZXfqW2pY9DSm8z5PL9WzEaiI1FjGXXeXe6SQbF3LFa/muRTtdi39Dcnna8Hp8eiKWmldWNwxDoyxwFhHYkEuAG/qgWC66rrrl5i44/I098pLaeYab0iaieSY5B56o4MAs0dtgFx7rPMm5G7CO2ODZejfQOFpqpB1n3EIP0WbC7tdu5dq6Gipwt7/I1r7M/CjbTyhjXPcbBoLj2AXPyW83hZNdLPB4xWV7Zuu5vtpJXSOdb6BaQ1gdyGEW5LgWT3tyZ3s1LRxjFfFnnjque/8AY9L1FqsdHHfbGXR9zHdX/rhXX0kt1S+xxrlibL9bJUCAEAITwKhAoQAgBACkAgC6ARQBHMBFiAQdxzHgjQK+bQFM7bCz7ow/lsteWkpl1ijNWSXcjnVWl/tH/wBkv+yr/Aaf+n9X/knzZepJptB08ZuyFgI2EjEe4uurYaaqHMYoxc5PuWKvMTnO0Frg4XBBBB2EEZgo8YCPBKVebkdItYAqmQSQsQKgGlAR5VkgVdY08FaiT27QbbU0IO6KMf8AQL0Na+BfQ58/mZhNZNRpGOc+lGOMkno7gPZfc2+Tm+fauffo3nMPsbNd6axIy/8A4ye+HoJrg7Ojk28hZaflWdMMu3R9TT6vaiySOD6odHGM+jv7R/J1vcHn2Lbp0TbzPp6FM70uInpLGAAACwAAAGwAbAAuoahRa9VGCimtteGx/jcGnyJWvqpbapFlKzNGI0zpKF9LSxxFocwnG36QOAgkjfcnbzXn4qXOT0GqnXKiGx/l6cGi9Gsvs52cJGv/ABsA/wAF2PD3/Da9zh6hcpmzXQNcAgBACDAt0AqARAKpAKACkAEAIAUARACAEAICPpKbBDI74WPd4NJWM3iLZMeqPE6CnFgvNSkzfyXVPTt4fNUOTMckpsLeAWOWMjujHAeCjLAOCAiVJWaBS1ueSuiZHt0EeFrW8AB4Cy9OlhGgzopIBAAQCoDJekh46CJpNg+dgJ4ANcSVo+ISxUX6ZZmc/SbomCmpqRsEbWjG4FwAxO9ntc7aeK4GntjYnjr3OnbHCK/0Zv8Aazt4sjP4XPH+S7Phz+ZfQ5+oXCPQF1DVBACAEAqAVACAEAIAKARSgKoAiAEBH0hXxwMxyvDGjeTtPADaTyCxnOMFmRMYuTwjLz+kOnBs2OZ442a0HsBdfxC1Hrq+yZctPIlaP16pJDZxdET/AHBYfiaSB3rOGsql3x9SJUSRI10rAyhmcDcPaGAg3v0hDcj2ErLUyxVJ/wC8mNSzNHl9E8cV56SZuNFxA8cQqWmY4JSxIFQDHoCDUlZxJIWjYOlqoWfFIy/YHXPkCtvTx3WRXuJPEWz2lejNEEAIBEAqAxPpQ/l044yO8cFh81oeIfIvqbGn6sqdbtDT01NSdPUulBc7DEbYYupfqu945ZZm3JciNcY5kkss2Y2uax2HejmS1W4fFC7yez91v+Hv42vYq1HynpK65pggBACAVAKgBSAQAoAKQCARQAQEXSdcyCJ8snusFzxJ2ADmTYd6xnNQi5MmMXJ4R49pfSslVIZJT9hv0WN4N/U71wrrpWyyzoQgorCIJkHFVGQ7JAE1Y8R9AHHoy4Pwbg4XzHDaVYpy27c8EYWcj6ZqokyCwjWAOgKggeJiN5UbUMDXVTuKbUMEOoqzwCzUBguPRxT9LVl9soWE/ed1W+WLwXR0Nf8AEz6FVzxE9TC7BqCqQIoAIAQGH9KNwynI3Pd44Foa/wCRfU2NP1ZQ6z6dmqqem6WFzMLnWky6OQ4LdUbefDmuYqJwhufR9DKmrZJ85Q70fO/jW845B+U/otrQ/wA38jO/5D1Rdg0hEAIAQCoBUAIAupyAsmAIoAIBUAIDEelKoIihj3Pe5x54GiwPe+/ctDXzxFI2NOuWyi1K1fZVPe+U+yitdt7Y3G5sTuaAM+5a2koVjcpdEW3WOPCLZ+u1E32bKYuiGVwyMNI4hh2jtstl6ulPao8Ffkz6thpzVSGUskpnCEOze3C7CARcOazLCdgLchnutnyNdrtJFZqeXnojq6Tw3VWPE1her/wY7TWiXU82Fzg4Foc0gWuLkZjcbhVafUK6G5LBhq9NLTz2SeQgas2apLasQPUAS3JCDlK08D4KU0CuqgVZHBJ6b6ONFdDS43Czpz0n3NjB4XP3l3NHXtrz68mpdLMsGrW2UggAoBFABAYv0px/w8TuE1vGN/7BaWuX8NfU2NP8zKbXLTMVRTUoiLeq6xaLXb7MixbuU6+UJ0xlB9/7GVG5SakiJqCf46P7Mn5VpaL+b+TLL/kPWF2TRBAIgFQAgC6AEAIBUAiAVACALpkGT9I+jHS0zZGC5gcXkb8BFn27LNPYCtTW1udeV2LqJYlgyWpenm00jhL/ACZQA4i5wuF7OsN1iQbclo6S5Vyal0ZsW17lx1JOs9XQtp44aQNc5jg4PDcwADfE8gYicslnqZUuvZAxqVm7dI1wLiAXWDiBfeL77XXhXjPHQ9/W8xWf0KzWExdE5r7EuHsxvxC2Y4AXW1o1Z5icei6nP8VsqVLU+r6epmYaZo3LsOTPJZJTYhwHgscsD7KCDm9ylAgVUiziiRmgNFmrqGx/RHWkPBg295yHet3TU+ZNLt3InLasnsTWgAACwGQG4AL0BpDkAIAUgQIAUAzHpHhxULz8D43/APYNP5lraxZpZdQ/jPNK6nibDC5o9oScTt9i3ZyCw1mnhVp47V36+vBv9i79HYvXN5RyH8o/yWpoV/E/I17/AJD1ddc0gQAgEQYBAKgBAKgAIBEAtkAIAQCqSDIaY1BhlcXwvMDjmQGh0d+TLjD3G3JaVuihJ5jwXxva4fJGoPR1Ew4qiUygZ4Q3o22HxHESR2ELGGhjHmTyZS1DfRGaq9b5DO4w2ELXWjZYWLAMIudue3bldcLU6LTznJxjjPodWnX6mtRW7OPX/cllSx1OkHXZDcMyysGNvmbucczs8sljptC4Jqvn1ZhqtTZqZJy7dC3ZqZV/2x+Nv7rYeit9vuam1nT/AIdV/APxtUfgbvb7jaxP+H1fwN/G390/A3e33G1nOTUus/tt/G1StFb7fcbWU2l9T62NheYSWjM4C1xA+yDfwWX4ayK5RODU6jaH9Xpw5w9pLZ7uIb9BvcM+0ldjSU+XXl9Wals9zNItsqBACAFIBQAUgg6bounp5ot743tH2i3qnuNlhOO6LRlB4kmeG+rO6Jshd1cZYGbwcJJJ4cLLmz8z8Mtz4zwdd1vy9/ubP0V0955pNzIwzve6/wAo1loY8tmlqX8KR6YukaYIAKARBkAgAoBUAqARAKEAiAcFKIBACgkQIQVOtziKKpINj0T/AMpVd/8ALl9DOv5keLUi8/I6DPof0fRgUUFgBdlzYbSSbntXRq4riZ1mnAWRacK4dXvCkhkWgHW7ijIRY2UGRynGRUrqRLoZmcdYrfj0OTZ8zGLIwEUdwClgAiAFAIVDAqkHg+njapqWjJoqJLDcOs7cuba/4c1/9HYrb8jHuv2PQfRMP4eY7+nPlFH+58Vbofk/M5+p+ZfQ2y3TXAIBUAhUEH//2Q=="/>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8" descr="C:\Users\sgreeros\Desktop\New PowerUp website\PowerUp-NewTag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60337"/>
            <a:ext cx="3046046" cy="1074696"/>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Users\sgreeros\AppData\Local\Microsoft\Windows\Temporary Internet Files\Content.IE5\A23OK6BL\20140114_PowerUp_00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791" y="1890347"/>
            <a:ext cx="4562471" cy="35016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253999" y="1591408"/>
            <a:ext cx="4863123" cy="6155531"/>
          </a:xfrm>
          <a:prstGeom prst="rect">
            <a:avLst/>
          </a:prstGeom>
          <a:noFill/>
        </p:spPr>
        <p:txBody>
          <a:bodyPr wrap="square" rtlCol="0">
            <a:spAutoFit/>
          </a:bodyPr>
          <a:lstStyle/>
          <a:p>
            <a:pPr marL="285750" indent="-285750">
              <a:buFont typeface="Arial" pitchFamily="34" charset="0"/>
              <a:buChar char="•"/>
            </a:pPr>
            <a:r>
              <a:rPr lang="en-US" sz="2600" dirty="0" smtClean="0">
                <a:latin typeface="Century Gothic" pitchFamily="34" charset="0"/>
              </a:rPr>
              <a:t>Drama free distribution for</a:t>
            </a:r>
          </a:p>
          <a:p>
            <a:r>
              <a:rPr lang="en-US" sz="2600" dirty="0" smtClean="0">
                <a:latin typeface="Century Gothic" pitchFamily="34" charset="0"/>
              </a:rPr>
              <a:t>   phase one</a:t>
            </a:r>
          </a:p>
          <a:p>
            <a:endParaRPr lang="en-US" sz="2600" dirty="0">
              <a:latin typeface="Century Gothic" pitchFamily="34" charset="0"/>
            </a:endParaRPr>
          </a:p>
          <a:p>
            <a:pPr marL="285750" indent="-285750">
              <a:buFont typeface="Arial" pitchFamily="34" charset="0"/>
              <a:buChar char="•"/>
            </a:pPr>
            <a:r>
              <a:rPr lang="en-US" sz="2600" dirty="0" smtClean="0">
                <a:latin typeface="Century Gothic" pitchFamily="34" charset="0"/>
              </a:rPr>
              <a:t>Positive coverage </a:t>
            </a:r>
          </a:p>
          <a:p>
            <a:r>
              <a:rPr lang="en-US" sz="2600" dirty="0">
                <a:latin typeface="Century Gothic" pitchFamily="34" charset="0"/>
              </a:rPr>
              <a:t> </a:t>
            </a:r>
            <a:r>
              <a:rPr lang="en-US" sz="2600" dirty="0" smtClean="0">
                <a:latin typeface="Century Gothic" pitchFamily="34" charset="0"/>
              </a:rPr>
              <a:t>  locally and nationally</a:t>
            </a:r>
          </a:p>
          <a:p>
            <a:endParaRPr lang="en-US" sz="2600" dirty="0">
              <a:latin typeface="Century Gothic" pitchFamily="34" charset="0"/>
            </a:endParaRPr>
          </a:p>
          <a:p>
            <a:pPr marL="285750" indent="-285750">
              <a:buFont typeface="Arial" pitchFamily="34" charset="0"/>
              <a:buChar char="•"/>
            </a:pPr>
            <a:r>
              <a:rPr lang="en-US" sz="2600" dirty="0" smtClean="0">
                <a:latin typeface="Century Gothic" pitchFamily="34" charset="0"/>
              </a:rPr>
              <a:t>Buy-in from stakeholders</a:t>
            </a:r>
          </a:p>
          <a:p>
            <a:pPr marL="285750" indent="-285750">
              <a:buFont typeface="Arial" pitchFamily="34" charset="0"/>
              <a:buChar char="•"/>
            </a:pPr>
            <a:endParaRPr lang="en-US" sz="2600" dirty="0">
              <a:latin typeface="Century Gothic" pitchFamily="34" charset="0"/>
            </a:endParaRPr>
          </a:p>
          <a:p>
            <a:pPr marL="285750" indent="-285750">
              <a:buFont typeface="Arial" pitchFamily="34" charset="0"/>
              <a:buChar char="•"/>
            </a:pPr>
            <a:r>
              <a:rPr lang="en-US" sz="2600" dirty="0" smtClean="0">
                <a:latin typeface="Century Gothic" pitchFamily="34" charset="0"/>
              </a:rPr>
              <a:t>Awards and recognition</a:t>
            </a:r>
          </a:p>
          <a:p>
            <a:pPr marL="285750" indent="-285750">
              <a:buFont typeface="Arial" pitchFamily="34" charset="0"/>
              <a:buChar char="•"/>
            </a:pPr>
            <a:endParaRPr lang="en-US" sz="2600" dirty="0">
              <a:latin typeface="Century Gothic" pitchFamily="34" charset="0"/>
            </a:endParaRPr>
          </a:p>
          <a:p>
            <a:pPr marL="285750" indent="-285750">
              <a:buFont typeface="Arial" pitchFamily="34" charset="0"/>
              <a:buChar char="•"/>
            </a:pPr>
            <a:r>
              <a:rPr lang="en-US" sz="2600" dirty="0" smtClean="0">
                <a:latin typeface="Century Gothic" pitchFamily="34" charset="0"/>
              </a:rPr>
              <a:t>Brand recognition</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722887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z="1800" dirty="0" smtClean="0"/>
              <a:t>Houston ISD</a:t>
            </a:r>
            <a:endParaRPr lang="en-US" sz="1800" dirty="0"/>
          </a:p>
        </p:txBody>
      </p:sp>
      <p:sp>
        <p:nvSpPr>
          <p:cNvPr id="9" name="Slide Number Placeholder 8"/>
          <p:cNvSpPr>
            <a:spLocks noGrp="1"/>
          </p:cNvSpPr>
          <p:nvPr>
            <p:ph type="sldNum" sz="quarter" idx="12"/>
          </p:nvPr>
        </p:nvSpPr>
        <p:spPr/>
        <p:txBody>
          <a:bodyPr/>
          <a:lstStyle/>
          <a:p>
            <a:r>
              <a:rPr lang="en-US" sz="1800" dirty="0" smtClean="0"/>
              <a:t>#</a:t>
            </a:r>
            <a:r>
              <a:rPr lang="en-US" sz="1800" dirty="0"/>
              <a:t>g</a:t>
            </a:r>
            <a:r>
              <a:rPr lang="en-US" sz="1800" dirty="0" smtClean="0"/>
              <a:t>reatallover</a:t>
            </a:r>
            <a:endParaRPr lang="en-US" sz="1800" dirty="0"/>
          </a:p>
        </p:txBody>
      </p:sp>
      <p:sp>
        <p:nvSpPr>
          <p:cNvPr id="4" name="AutoShape 2" descr="data:image/jpeg;base64,/9j/4AAQSkZJRgABAQAAAQABAAD/2wCEAAkGBxQSEhUUEhQVFBUUGBUUFBgXFxUXFBUUFRQXFxYXFRQYHCggGBwlHBQUITEhJSkrLi4uFx8zODMsNygtLiwBCgoKDg0OGhAQGywkHyQsLCwsLCwsLCwsLCwsLCwsLCwsLCwsLC0sLCwsLCwsLCwsLCwsLCwsLCwsLCwsLCwsLP/AABEIAMIBAwMBEQACEQEDEQH/xAAcAAABBQEBAQAAAAAAAAAAAAAAAQIEBQYDBwj/xABAEAABAwICBgYGCAYCAwAAAAABAAIDBBESIQUGMUFRYRMicYGRoQcUIzJSsUJicoKSssHRJDNDU8LSFqIVk/D/xAAaAQEAAgMBAAAAAAAAAAAAAAAAAQMCBAUG/8QAMxEAAgIBAwIEBAQGAwEAAAAAAAECAxEEEiExQQUTUWEiMnGRFIGhsSMzUsHR8BVC4WL/2gAMAwEAAhEDEQA/APWAwq/JrYEQAhAIAQAgK7ThHRG/K3bdW0/MUah/CV2itJYBhds3HgrrK88o16rtvDLj1+O18Q8VRsl6G150fUq6vTJxDo9g233q2NPHJRPUPPwj4dMFzmtw2uQL3UOlLkLUNvBN0jJkBxzPYFp2vjBv1ruQ2BaxadQsSByAEAhQD/XXNGWfarIyIfHQy+pmsL6yonbKGgxHK19ly3fzCmhubbfYqc+xuVtEAUAl1IOkbrZqGSmK+UlQlglvJzUmJ3p5NyxaM4ywScSxLMjQ/NT2Mc5Z2xLHBmRqqTdxWUUVzZEWZWCAEBGbWkblnsRWrGiXTPDxcquSwWwe46vi4KMmTQzo1OSMDCpMSu0jpHoyABcnnsVsK9xRbdt4RSVlW6Q57BsC2IxUTTnNyfJHwrIwCyAMKAVtwQRuQkP+TwvlcxzwxzDhIdkDYZ2J25lce+cVY456HVpn8KyWVHWskJDHNcRa9iDa+xU7k+jLVJMnBiGQuBMgXAmQcp3BoJcQANpOwJkhvBmNY9Z4oo3CNwe8izQMwDxJWErox6FbmUvo+hMcTpgetI8m/ENy+eJdHQQ/hNvuzRvm96x2N9DpoW6wN+S2HT6GUdT6nCs0sXCzBbid/cso1Jcsrne5cIixV0jRYO8c1Y4RZWrZLuW+h6vELOPWHyVFsMdDaosyuSzuqTYFQAgFvzQAx1ioZJ3FQFjtM96OUsgdsWSWDFyT6HNSYggCyArbK01zpDNgP6KHHJkpYJQ0kzZfNYeWyzz0V+kNLHYzxVsKvUosv9CD/wCTktu8FZ5USjz5kN5JNyblZlTeeomFSAwoBMKAXCmQFkB5N0mOR7/ic53i4leWuluk36tnTSwkjUaraS6CS5912TuXAquuzZLnoE8M9LpqlrwC0gg7CFv8PlF6kjlpDSLImlzjbgN55ALGclBZZEppFZTa0xEde7DwsT5hUx1EGueDHzCh1n1iErTHHfCfeJyJ5AcFXbepLbEwcsmFrXKuJCPRdXqfBTQj6jSe13WPzXp9NHbVFexz7HmbLHCrzAMKAMKAcwkG4yKdQngkCvky6x8lhsiWebL1NFBIHAEb1qyWGb8ZZWTqsTIZ0gva+fBThkbl0GyygC5KJZDkkjP1OkHuJsbN3di2owSRoTtk2S9EVoAwOPYVhZDui2m3HDLfGFRg2tyIFXpRrDYdbjbcrY1t9Smd6i+BRpZnPwTypD8RErH1Ljvt2K5RRquxs4uJO0qUkjBtsTCpIDCgDCgDCgDAgDCgDAgDAgOFe7DFI74WPPg0lYyeItmUVlo8eoZuS8xKJ08FxT1PLzVLiY4J8GkS3YXt7Db9VGJLoxgc6uDjclxPPNYuMn1IwxDUt4+SjaxhkaeZvFZJMYKeukBvmFdFGSPXaeKzGjg1o8AvVLhI5j6nTCpIDCgDAgAtQCYUBIpqp0ezZwWEoplkLHHoSn6VcRkAsfKRY9RIgPeSbkm/mrMLGCltt5GvcTtJPaUSDbY2ykgMKAW54nxUYJyxMKEBZSDvhQBhQYCyAMKAA1AcaqqjjF5HtYPrED5rCU4x5k8GSi30M9pHXGNuUDTIfiN2sHjmf/s1o3eIwjxDn9i6Onb6marNOVEvvSlo4R9QDwz8SubZrLp98fTg2I1QXY5U2lZ4zdsz+xzi9p7Q66xhqrYPiT/Pkl1xfVG10RrLDJGHSvjifctc1zw25G9tzmCu1Rq4WQzJpP0NOdLT45JelpmvpZyxzXDopM2kEe4d4V1kk4Nr0MYpqSyePUi87I6RawqpkEgLECoBCgI86yQKyf3h2j5q6HVEnuAavTHKFwoAwqABCkCYUAWQCYUJDCgDCgEwoBcCAC1AGBAGFAGFAdsKgBhQC4UAYUBmda9DSv8AaQyS5Cz42veAbfSY0G1+W/58/W02y+Otv3Wf2L6ppcNGJ9UBzvc777b81wnN55NrIopTyUbhkeKTiVG4ZHtgA5qNzIyOkiBGdu8A+R2pGTi8oZJtXqpjpRUweyfgc57ASGPaLglvw3AvbZnbJdqOnc6lbHh46f769StW4ltlyY2kK58jYLWEqpkEtkZO4rBtEHQUzjyUbkMj/VOJ8FG8jJxmphzKlSYyVVUwA3tsN/NXQfJJ7UwZBepyc0XCgDCgDCgDCgDCgDCgDChImFALhQBhQgMKEhhQgTChIuFCDrZQSFkyAsgFsgDCgKnSmr0M5xEFj/jbkT9obHfNat+jqu5aw/VFkbHEz9RqfMPckY8fWxMPkCFzp+FTXytP9C1XLuRnatVXwNPY9v62VL8Nv9F9yfNiOj1XqjtbG37T/wDUFTHw259cL8x5sS40dqixpDpndIRnhAszv3u+XJb1HhsIPM3n9iuVzfQ0E8IcxzeLS3xFl0X0wVLqeHUMQGR2heYk2dBsvaUDcFRIxZNaVgQKgAoCLOFKBTaQbkVfEyR7HouXHDE/4mMd4tBXp65Zin7GhJYbJNlnkgC1RkBZALhUgLIAsgCyZAllAFawnYEySk2OMRG4puRO1nQUh5LHejLymcXMIOayTMGmhtkAWTIOiAUBSAUAFIBCAQkEBGqa+KP+ZLGz7T2t+ZWErIx6vBKi30QU1dFJ/Lkjefqva75FIzjLow4tdSSsyBFAPFNLt6GrnZ8MjrdhOIeRC89qK2pyXub8eYpkmmqhzWo4sYJzKpvPwWG1kYY8VDePkVG1jAvTt4phjBxmkbxHipSYwRqXRxqJOjaQMiSdtgN9t+0KLblTDczZ0umlqLNkTf0tUaWmYwNdO+NoYwNAGO2y9zZoA333dy3tF45S62rFtaX3LtX4JdCSdfxJ/oYPTmsFZI8tkc6ED+my7LDm73neNirZa2dqzF8expvT+U9slz7lKCb3xOvxub+Kp3PrkywjQ6C1wnpyBITNFvDjd7Rxa85nsPktunWTg8S5RTOmMunB6bQ1bJo2yRuxMcLg/vwPJdaM1JbkabTTwyQsyAQCtbfIKMhLJKipRvVbn6F8a13OzGACwWDeSxJIehIIBMIQjBxlpweRWSlgwlBM5+p81O8x8ojKwpFKAAgFUkDJZQ0EuIaBtJIAHaSobS6krky+ltd4Y+rCDM7iMox97f3DvWjbr648R5/YujQ314MlpHWKqnvikLG/DH1R3kdY+K51mstn3x9C+NcUVPQhauSwOhG0ZHdx8UyDSau62SQuaydxkiNhidm+Pni2ubxB7uC6Gm1sovbPlfsUzqT5XU9IBXZNQ8r9J1D0dW2UbJmD8bOqfIsXK10MTUvU26JZjgoaZy5rLidGVgDooAIDlIFINtobR0ccbHMAxOaC5+1xxWJF9wvu5Lgam+yc2pdE+h63QaeuutSiuWupOvtytZUHRMfrTG+eqZDEwmTCBwvck3v8IF8+1d7wqmUq+Ocs8t4xZHzvTCLCm9HTy32lQGu4MZiAP2iRfwC9BHw/j4pHDeo9EUGsGrs1IRjs+Nxs17b2vwcD7p8e1at2mlV16FsLFPoXPo10kWyvpyeq8GRg4Pb71u0Z/dWxoLOXBleojxuPRwuoagpQDon4TdQ1kyjLDJBqxwWGwt81HSKYFYuLRlGaY8OUGWRUJGulA2lMMxckhvrDeKnayPMQw1Q5qdjMXaiGFaUFdp3SwpmCR0b3tvY4MPV4XuRkVTfcqo7mm0ZQjueDMzekH4Kc/eeB5BpWlLxJf9Y/qXLT+5XVWutU/wB3o4x9Vt3eLiR5LXl4ha+mEZqmKKOsqJJTeV7pD9Ykgdg2DuWpO2c/meS1JLoc2hVkjrIBEAoYTsCZIOvql/eWO4jJLl0pVtsGVD2tAAAs0gACw3XW1DW2LhyMdkO6IWsc9a+FhqCJYgcTJWtaW3tYguaAWnPY4DYtmydkoJy5XqTBQT+HqU9LItSSLCzhcqmQdwVAFtdQQO9Xcd3io3IZLjVuoEbnNkfZpHVuTgab57dl/wBFoa6pzSlBc9/U63hWsjVJwnLCfTPQsNIaxwRODS4vyJJZZwB3A57duxalWitnHKWPrwda3xSiuW3OfpyWWrVQyVklbhwgtLGX97ooiSSeBLy/Lg1q9d4PpPw1DcnlttnlvFNV+JuylhLgwejaCTSlQ9z5A11jJc3dhGIBrWNuLAXHgohGWom+cFUmq49DUaSEkGinR1ZxSFxjZchxd7S7DffZoxcbAXzW3bmGnan1KY4lZmJntQoy6ujt9Fsjj2YC35uC1NEs2ouv+Q9YBXZNEVACACgEQACQoJyK55O0phE5bEUmIIAQkexhOxRnASb6HQ0IeC2QAtIIIOwg7brCbTWGWRrfc8/1m1UdTEyRAyQbTvdH9ri363jxPD1OkcPih0/Y2UzOtjadnktHLGWBpRxKncyciClHFNzGR3qw33UbmMj2wtG5RlkZHoQAQARkoBo9QWEicEXiOEWObS6xxCx25Yb9y7Xhe7Es9P7lN3b1MdrXoI0lSQ3+VJd8R4C+bfuk27LKrVVeXP2fQvrnuicaWK+0rQlIybLOKFvBVNsxySQ1YgCEII0rVkiSqrIlbFko3vo+0iyWmNO4AOiBaR8Ub79bzIPdxXd0VqnXs9DWui1LJldI6uVdDJjgxuYL4JI7lwadz2jPtyINlqz09lUsw/QvjZCawyHK2trXtDmzSuGQu3CxvkGt7VW43XPnLMswgj0PVDVsUbCXkOmktjI91oGxjeXE7/BdLT6fylz1NW2ze/Y0C2SoVACACeKlgiV2kGRNxOOQIGVic+SotuhVHdItqpnZLbESl0jHIwPDgAb+8QDkbbLpXfXOKkmTZRZCW1r7Ehjw4XBBHLP5KxNPlFeHHhjgpIYqkgUBCSyY0DYqW2zZSS6D1BIIDJ6d1JjlJfARC85kW9m4/ZHuns8FpXaKE+Y8P9CcmN0hoOqg/mQuIH0mddvbduY7wFzbNLbDqvtyZFa2oBWvgYOgkCjAAvCYAhkCARj7mzQXE7AAST3BSouTwgXui9VJZSDN7JnDLpHd30e/Pkulp/Dpy5s4X6lUrUuhtqOkZEwMjaGtbsH7neea7VdcYR2xXBrttvLK3WzQ/rVO5gHXb14z9YDZ35jvVWoq82trv2Mq5bWeW6LBe5rNhc4Nz3Em2a83a9sXJ9jfrhvmoru8GwZoGwN3kn6Nm2F+a5L1+WvhO5/waw8z57cFYBxy/RdDK7Hn2mnhghAxzUQINRErEySJo6udSzslb9E9YfEw+83w8wFtUWuuSkhKO5YPZqeYPa17TdrgHNPEEXHkvRJprKNFrA9SAQAgAoAQFTrSy9OT8Lmnzt+q0PEo7tO/Zo3fDpYvXumVGrFNHJ0ge0OIwkX53v8AJeG8Utsq2uDxnJ6epKWcnLWWJkb2tY0N6tzbfckD5Kzwyyy2uUpvPJjaknhF9q40CnZbfiJ7cR/Ze38Pio6eODzGuk3fLJZLdNQVACAddQMnSKYhGkzKM2jr60eCx2GfmjzVDcFCgyXauwx1Ud2SyUEYu1kKrpY5f5kcb/tMa75hRKmElykzHzJFdJq3Sn+i0dmJv5SqXo6P6UT5kvU5HVWl/tf95P8AZR+Bo/p/cebL1OkerVK3+i0/aLnfmJWS0dC/6oeZL1LCnpmRi0bGsHBrQ35K6MIxWEsGLbfU7LMgFAAKQeT6ywCj0ljLcUbyJg3d1rhwHMOufBcDxHTtuUY8ZOlo7VGUZtZwy+ZrHC6MvabOFwGOyeTfLZcWPFeZ/A2qai+nquh6j/lqXU5Lr6PqZyoq3SPc85FxvYbOS61dahFRXY81dY7Zub7jMR4lZlQhJ4lAcZVKJK2qYrYsk9H9GGk+kp3QuN3QOsOOB9y3zDh3BdnRWbobfQ0744ln1NkVuFIIAsgEQCICt1jbenePs/nC09es6eX5fubeh/nx/wB7Ge0JpAQE4mZHa4DrDt3ELxev0M745Txjs+n/AIelrsURmmKvp3XbHYDIG13EDidls9is0OinRDDbf7EWWxb7Gm0CP4eMWtkR4OK9lov5ETzOs/nyLBbRrAgAFCcDkIAIBVJAtkAiARCQUACpAigASgHKSBEJEQGH9KtFeGKYbY34CfqyD/ZrfFaGuhmCl6Gxp3y0YOlcuPI2SfGVWDsAoA8QuO79FG5EZB1IeSjeiMkOooxxWcZk5O+rOkX0cj5WxvkaWFrrXw3uC0udawtbzW3p9Sqp8910EqpWRylwu+BdKa0Vc5N5TG34I7sA7x1j3lWWaqyffH0IjVGJTuaSbkkniSSfFa7k2WYLLRmnamnN45XEfA8l7D3HZ3WV1epsh0ZhKuMuqPSdWNZo6xtrYJWi72E7viYfpN8wurRqI2r3NOytw+herYKyBp+RzaaYtJDhG8gjIjI5gqnUNqqTXozKHzIwo1gmMTo5T0jXAAOPvtIIO0e8Mt+fNcN62cq3XLnJvURjG2MjX6N0jFDTxdLI1l2AgE5nsG0rrUWwrohueOCjUxbulhdyZS6WgkNmSsceGIX8Dmr4X1z+WSZQ4SXVE1WmIIAQnIqEDgpIFQCIBCVBIiAEAqAEBQ6zQ1E7eipo3vGJolc3YCbFrL35hx4CxORVlcoQeZsurrlLlI5VGs3quGKrjlbMGguwhrmuG5zXB1iCBfLfcLUv1dVcvZkuiWSw0Tp6Cpyif1hnhcC19uNjtHZdTVqK7flZXKuUepZq4wKTXOl6SinHBmMdsZD/APFUamOapfQzqeJo8poogvPSZutlzTxgblQ2zHJLAWJAIBrkBxipOle1gNsRtfhkSfIKJ2eXBz9C/T1O6yNaeMmso6URRiMHqi4zG0k3N/FcSyx2Tc31PZ6fTxqrVa5wZvW+igiiYWNax+KwDcrtAOK45HDnzXT8PttnN7nlYON4pp6aoRcFh+3oZ6j0dPMLxQyPHENOH8WxdqNM5fKmcJziurGVdLJCcMsb4ydmJpF+w7D3LGdcofMsEqSfQ509Q6J7ZYzhew4mn9DxB2Ec0hNwkpINJrDPZtDaTbUQMmbkHC5HwuGTgTyIK71dinFSRz5R2vBV6W1uo2AsdJ0t7tLYxjvfIjEOr5qqzU1L4W8/QzjVN8mJmoZbAthmEb3hkXSNa17i6+EFuK98jns8VxpaOecxTx2z1NhSXqcW7TjviGRB2i24g5jsWrLOcMybcnksdB6FNVIMiImm73bjb6IPE+S2tJpndLnp3K5z2o9LaF6E1BVICygChSBwKkgCgEKMkRQAQDZXkNJALiASALXNtwvldQ3hZBkJ9ewPdp33Fwcbg2xG42uudLxKK4UX+ZeqPcqqzXGpkyZgiB+EYnfid+yxq1N2osVcOM/ojPyoxWWRaLWSeHEGylpLi+7gHHEbAkPcDtDWg8bLvuit4TXTgmM5RWIkXSWkH1LsT7HC0MbZoa1rW7GtAytmfFaet0aspah1XK/v9/8ABO9uWZHCnje1zXtOFzSHNO8ELy8bdjTRm8dC/h1yrGk4oopQMyGB7H4RtNrm47AupVr5y7J/uUumHqW9JrjTVUb43ExPe1zQH2wnE0jqvGW/fYrajqq7E49H7mDplF5POKCQWGa4UkbTLuneqGjElhYkAgEIQEWVxBuDYjMEbQVOE1hmUZOLyupexaxRNgDnvJkDRibbrOeBuytmd/NcyWisduIrjPX0R6enxWpUJzeZJcru3/6TtERxaQDXujd0UT7gPAGOTDssCbtGLvPYV3fB/DJQm7LGmuiRyPFvE43RUIJrvycdO6+MgkMUMXS4Oq44sDARkWtsDe2zcuzbrFXLbFZOPChyWWyToTWGDSQfBJFZwbiLHHE0tuBia4WIIJHAi4Wdd0NQnFoidcq+UzAae0b6tUSQ3uG2LSdpa4XF+edu5cq+vy5uJtQlujki088r2inY57mufdsY2Oe6w2b9g25BFKbSgvsS0l8TPTtVdVI6Voe8B8+0u2hn1Y+HbtPkurp9Mq1l9TTstcuF0ImuuskUEkETg572yMmeG26jG328zfIcuxTffGDSZlVW2mzRy0cM1nujjkuAWuLWuuCLixIVsq4T5kkyrLXBJjjDQA0AAbAAAB2ALNJLhGORUAqkAhOUOQgFIFCECFQSCAEAFSCg0/q42YmSMhku/wCF/wBrgefzWhqtFG74lxL9/qWQs28MxNfQuiNpoyw7LkZHseMiuNKF1D7r3X+TZUk+hGbTsPHxKj8Vev8Au/uyR3q7efiVP4zUf1v7sDwQOxa7eeWC91Z0TJJKyUgsjYcQcci8jYGjhxOxdLQaWbmrHwl+pVZNJYI+vurAYDUwts3+swbBf+oBuHEd/Fbes02Pjj+ZNNufhZhKRc2RsFrAqmQSQ6yxwQPEzuJUYQwKah3H5JtQwR5qk8lKihgq6yfkrYxJweuavxdDo+PAMxD0na5zS8+ZXfqW2pY9DSm8z5PL9WzEaiI1FjGXXeXe6SQbF3LFa/muRTtdi39Dcnna8Hp8eiKWmldWNwxDoyxwFhHYkEuAG/qgWC66rrrl5i44/I098pLaeYab0iaieSY5B56o4MAs0dtgFx7rPMm5G7CO2ODZejfQOFpqpB1n3EIP0WbC7tdu5dq6Gipwt7/I1r7M/CjbTyhjXPcbBoLj2AXPyW83hZNdLPB4xWV7Zuu5vtpJXSOdb6BaQ1gdyGEW5LgWT3tyZ3s1LRxjFfFnnjque/8AY9L1FqsdHHfbGXR9zHdX/rhXX0kt1S+xxrlibL9bJUCAEAITwKhAoQAgBACkAgC6ARQBHMBFiAQdxzHgjQK+bQFM7bCz7ow/lsteWkpl1ijNWSXcjnVWl/tH/wBkv+yr/Aaf+n9X/knzZepJptB08ZuyFgI2EjEe4uurYaaqHMYoxc5PuWKvMTnO0Frg4XBBBB2EEZgo8YCPBKVebkdItYAqmQSQsQKgGlAR5VkgVdY08FaiT27QbbU0IO6KMf8AQL0Na+BfQ58/mZhNZNRpGOc+lGOMkno7gPZfc2+Tm+fauffo3nMPsbNd6axIy/8A4ye+HoJrg7Ojk28hZaflWdMMu3R9TT6vaiySOD6odHGM+jv7R/J1vcHn2Lbp0TbzPp6FM70uInpLGAAACwAAAGwAbAAuoahRa9VGCimtteGx/jcGnyJWvqpbapFlKzNGI0zpKF9LSxxFocwnG36QOAgkjfcnbzXn4qXOT0GqnXKiGx/l6cGi9Gsvs52cJGv/ABsA/wAF2PD3/Da9zh6hcpmzXQNcAgBACDAt0AqARAKpAKACkAEAIAUARACAEAICPpKbBDI74WPd4NJWM3iLZMeqPE6CnFgvNSkzfyXVPTt4fNUOTMckpsLeAWOWMjujHAeCjLAOCAiVJWaBS1ueSuiZHt0EeFrW8AB4Cy9OlhGgzopIBAAQCoDJekh46CJpNg+dgJ4ANcSVo+ISxUX6ZZmc/SbomCmpqRsEbWjG4FwAxO9ntc7aeK4GntjYnjr3OnbHCK/0Zv8Aazt4sjP4XPH+S7Phz+ZfQ5+oXCPQF1DVBACAEAqAVACAEAIAKARSgKoAiAEBH0hXxwMxyvDGjeTtPADaTyCxnOMFmRMYuTwjLz+kOnBs2OZ442a0HsBdfxC1Hrq+yZctPIlaP16pJDZxdET/AHBYfiaSB3rOGsql3x9SJUSRI10rAyhmcDcPaGAg3v0hDcj2ErLUyxVJ/wC8mNSzNHl9E8cV56SZuNFxA8cQqWmY4JSxIFQDHoCDUlZxJIWjYOlqoWfFIy/YHXPkCtvTx3WRXuJPEWz2lejNEEAIBEAqAxPpQ/l044yO8cFh81oeIfIvqbGn6sqdbtDT01NSdPUulBc7DEbYYupfqu945ZZm3JciNcY5kkss2Y2uax2HejmS1W4fFC7yez91v+Hv42vYq1HynpK65pggBACAVAKgBSAQAoAKQCARQAQEXSdcyCJ8snusFzxJ2ADmTYd6xnNQi5MmMXJ4R49pfSslVIZJT9hv0WN4N/U71wrrpWyyzoQgorCIJkHFVGQ7JAE1Y8R9AHHoy4Pwbg4XzHDaVYpy27c8EYWcj6ZqokyCwjWAOgKggeJiN5UbUMDXVTuKbUMEOoqzwCzUBguPRxT9LVl9soWE/ed1W+WLwXR0Nf8AEz6FVzxE9TC7BqCqQIoAIAQGH9KNwynI3Pd44Foa/wCRfU2NP1ZQ6z6dmqqem6WFzMLnWky6OQ4LdUbefDmuYqJwhufR9DKmrZJ85Q70fO/jW845B+U/otrQ/wA38jO/5D1Rdg0hEAIAQCoBUAIAupyAsmAIoAIBUAIDEelKoIihj3Pe5x54GiwPe+/ctDXzxFI2NOuWyi1K1fZVPe+U+yitdt7Y3G5sTuaAM+5a2koVjcpdEW3WOPCLZ+u1E32bKYuiGVwyMNI4hh2jtstl6ulPao8Ffkz6thpzVSGUskpnCEOze3C7CARcOazLCdgLchnutnyNdrtJFZqeXnojq6Tw3VWPE1her/wY7TWiXU82Fzg4Foc0gWuLkZjcbhVafUK6G5LBhq9NLTz2SeQgas2apLasQPUAS3JCDlK08D4KU0CuqgVZHBJ6b6ONFdDS43Czpz0n3NjB4XP3l3NHXtrz68mpdLMsGrW2UggAoBFABAYv0px/w8TuE1vGN/7BaWuX8NfU2NP8zKbXLTMVRTUoiLeq6xaLXb7MixbuU6+UJ0xlB9/7GVG5SakiJqCf46P7Mn5VpaL+b+TLL/kPWF2TRBAIgFQAgC6AEAIBUAiAVACALpkGT9I+jHS0zZGC5gcXkb8BFn27LNPYCtTW1udeV2LqJYlgyWpenm00jhL/ACZQA4i5wuF7OsN1iQbclo6S5Vyal0ZsW17lx1JOs9XQtp44aQNc5jg4PDcwADfE8gYicslnqZUuvZAxqVm7dI1wLiAXWDiBfeL77XXhXjPHQ9/W8xWf0KzWExdE5r7EuHsxvxC2Y4AXW1o1Z5icei6nP8VsqVLU+r6epmYaZo3LsOTPJZJTYhwHgscsD7KCDm9ylAgVUiziiRmgNFmrqGx/RHWkPBg295yHet3TU+ZNLt3InLasnsTWgAACwGQG4AL0BpDkAIAUgQIAUAzHpHhxULz8D43/APYNP5lraxZpZdQ/jPNK6nibDC5o9oScTt9i3ZyCw1mnhVp47V36+vBv9i79HYvXN5RyH8o/yWpoV/E/I17/AJD1ddc0gQAgEQYBAKgBAKgAIBEAtkAIAQCqSDIaY1BhlcXwvMDjmQGh0d+TLjD3G3JaVuihJ5jwXxva4fJGoPR1Ew4qiUygZ4Q3o22HxHESR2ELGGhjHmTyZS1DfRGaq9b5DO4w2ELXWjZYWLAMIudue3bldcLU6LTznJxjjPodWnX6mtRW7OPX/cllSx1OkHXZDcMyysGNvmbucczs8sljptC4Jqvn1ZhqtTZqZJy7dC3ZqZV/2x+Nv7rYeit9vuam1nT/AIdV/APxtUfgbvb7jaxP+H1fwN/G390/A3e33G1nOTUus/tt/G1StFb7fcbWU2l9T62NheYSWjM4C1xA+yDfwWX4ayK5RODU6jaH9Xpw5w9pLZ7uIb9BvcM+0ldjSU+XXl9Wals9zNItsqBACAFIBQAUgg6bounp5ot743tH2i3qnuNlhOO6LRlB4kmeG+rO6Jshd1cZYGbwcJJJ4cLLmz8z8Mtz4zwdd1vy9/ubP0V0955pNzIwzve6/wAo1loY8tmlqX8KR6YukaYIAKARBkAgAoBUAqARAKEAiAcFKIBACgkQIQVOtziKKpINj0T/AMpVd/8ALl9DOv5keLUi8/I6DPof0fRgUUFgBdlzYbSSbntXRq4riZ1mnAWRacK4dXvCkhkWgHW7ijIRY2UGRynGRUrqRLoZmcdYrfj0OTZ8zGLIwEUdwClgAiAFAIVDAqkHg+njapqWjJoqJLDcOs7cuba/4c1/9HYrb8jHuv2PQfRMP4eY7+nPlFH+58Vbofk/M5+p+ZfQ2y3TXAIBUAhUEH//2Q=="/>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SEhUUEhQVFBUUGBUUFBgXFxUXFBUUFRQXFxYXFRQYHCggGBwlHBQUITEhJSkrLi4uFx8zODMsNygtLiwBCgoKDg0OGhAQGywkHyQsLCwsLCwsLCwsLCwsLCwsLCwsLCwsLC0sLCwsLCwsLCwsLCwsLCwsLCwsLCwsLCwsLP/AABEIAMIBAwMBEQACEQEDEQH/xAAcAAABBQEBAQAAAAAAAAAAAAAAAQIEBQYDBwj/xABAEAABAwICBgYGCAYCAwAAAAABAAIDBBESIQUGMUFRYRMicYGRoQcUIzJSsUJicoKSssHRJDNDU8LSFqIVk/D/xAAaAQEAAgMBAAAAAAAAAAAAAAAAAQMCBAUG/8QAMxEAAgIBAwIEBAQGAwEAAAAAAAECAxEEEiExQQUTUWEiMnGRFIGhsSMzUsHR8BVC4WL/2gAMAwEAAhEDEQA/APWAwq/JrYEQAhAIAQAgK7ThHRG/K3bdW0/MUah/CV2itJYBhds3HgrrK88o16rtvDLj1+O18Q8VRsl6G150fUq6vTJxDo9g233q2NPHJRPUPPwj4dMFzmtw2uQL3UOlLkLUNvBN0jJkBxzPYFp2vjBv1ruQ2BaxadQsSByAEAhQD/XXNGWfarIyIfHQy+pmsL6yonbKGgxHK19ly3fzCmhubbfYqc+xuVtEAUAl1IOkbrZqGSmK+UlQlglvJzUmJ3p5NyxaM4ywScSxLMjQ/NT2Mc5Z2xLHBmRqqTdxWUUVzZEWZWCAEBGbWkblnsRWrGiXTPDxcquSwWwe46vi4KMmTQzo1OSMDCpMSu0jpHoyABcnnsVsK9xRbdt4RSVlW6Q57BsC2IxUTTnNyfJHwrIwCyAMKAVtwQRuQkP+TwvlcxzwxzDhIdkDYZ2J25lce+cVY456HVpn8KyWVHWskJDHNcRa9iDa+xU7k+jLVJMnBiGQuBMgXAmQcp3BoJcQANpOwJkhvBmNY9Z4oo3CNwe8izQMwDxJWErox6FbmUvo+hMcTpgetI8m/ENy+eJdHQQ/hNvuzRvm96x2N9DpoW6wN+S2HT6GUdT6nCs0sXCzBbid/cso1Jcsrne5cIixV0jRYO8c1Y4RZWrZLuW+h6vELOPWHyVFsMdDaosyuSzuqTYFQAgFvzQAx1ioZJ3FQFjtM96OUsgdsWSWDFyT6HNSYggCyArbK01zpDNgP6KHHJkpYJQ0kzZfNYeWyzz0V+kNLHYzxVsKvUosv9CD/wCTktu8FZ5USjz5kN5JNyblZlTeeomFSAwoBMKAXCmQFkB5N0mOR7/ic53i4leWuluk36tnTSwkjUaraS6CS5912TuXAquuzZLnoE8M9LpqlrwC0gg7CFv8PlF6kjlpDSLImlzjbgN55ALGclBZZEppFZTa0xEde7DwsT5hUx1EGueDHzCh1n1iErTHHfCfeJyJ5AcFXbepLbEwcsmFrXKuJCPRdXqfBTQj6jSe13WPzXp9NHbVFexz7HmbLHCrzAMKAMKAcwkG4yKdQngkCvky6x8lhsiWebL1NFBIHAEb1qyWGb8ZZWTqsTIZ0gva+fBThkbl0GyygC5KJZDkkjP1OkHuJsbN3di2owSRoTtk2S9EVoAwOPYVhZDui2m3HDLfGFRg2tyIFXpRrDYdbjbcrY1t9Smd6i+BRpZnPwTypD8RErH1Ljvt2K5RRquxs4uJO0qUkjBtsTCpIDCgDCgDCgDAgDCgDAgDAgOFe7DFI74WPPg0lYyeItmUVlo8eoZuS8xKJ08FxT1PLzVLiY4J8GkS3YXt7Db9VGJLoxgc6uDjclxPPNYuMn1IwxDUt4+SjaxhkaeZvFZJMYKeukBvmFdFGSPXaeKzGjg1o8AvVLhI5j6nTCpIDCgDAgAtQCYUBIpqp0ezZwWEoplkLHHoSn6VcRkAsfKRY9RIgPeSbkm/mrMLGCltt5GvcTtJPaUSDbY2ykgMKAW54nxUYJyxMKEBZSDvhQBhQYCyAMKAA1AcaqqjjF5HtYPrED5rCU4x5k8GSi30M9pHXGNuUDTIfiN2sHjmf/s1o3eIwjxDn9i6Onb6marNOVEvvSlo4R9QDwz8SubZrLp98fTg2I1QXY5U2lZ4zdsz+xzi9p7Q66xhqrYPiT/Pkl1xfVG10RrLDJGHSvjifctc1zw25G9tzmCu1Rq4WQzJpP0NOdLT45JelpmvpZyxzXDopM2kEe4d4V1kk4Nr0MYpqSyePUi87I6RawqpkEgLECoBCgI86yQKyf3h2j5q6HVEnuAavTHKFwoAwqABCkCYUAWQCYUJDCgDCgEwoBcCAC1AGBAGFAGFAdsKgBhQC4UAYUBmda9DSv8AaQyS5Cz42veAbfSY0G1+W/58/W02y+Otv3Wf2L6ppcNGJ9UBzvc777b81wnN55NrIopTyUbhkeKTiVG4ZHtgA5qNzIyOkiBGdu8A+R2pGTi8oZJtXqpjpRUweyfgc57ASGPaLglvw3AvbZnbJdqOnc6lbHh46f769StW4ltlyY2kK58jYLWEqpkEtkZO4rBtEHQUzjyUbkMj/VOJ8FG8jJxmphzKlSYyVVUwA3tsN/NXQfJJ7UwZBepyc0XCgDCgDCgDCgDCgDCgDChImFALhQBhQgMKEhhQgTChIuFCDrZQSFkyAsgFsgDCgKnSmr0M5xEFj/jbkT9obHfNat+jqu5aw/VFkbHEz9RqfMPckY8fWxMPkCFzp+FTXytP9C1XLuRnatVXwNPY9v62VL8Nv9F9yfNiOj1XqjtbG37T/wDUFTHw259cL8x5sS40dqixpDpndIRnhAszv3u+XJb1HhsIPM3n9iuVzfQ0E8IcxzeLS3xFl0X0wVLqeHUMQGR2heYk2dBsvaUDcFRIxZNaVgQKgAoCLOFKBTaQbkVfEyR7HouXHDE/4mMd4tBXp65Zin7GhJYbJNlnkgC1RkBZALhUgLIAsgCyZAllAFawnYEySk2OMRG4puRO1nQUh5LHejLymcXMIOayTMGmhtkAWTIOiAUBSAUAFIBCAQkEBGqa+KP+ZLGz7T2t+ZWErIx6vBKi30QU1dFJ/Lkjefqva75FIzjLow4tdSSsyBFAPFNLt6GrnZ8MjrdhOIeRC89qK2pyXub8eYpkmmqhzWo4sYJzKpvPwWG1kYY8VDePkVG1jAvTt4phjBxmkbxHipSYwRqXRxqJOjaQMiSdtgN9t+0KLblTDczZ0umlqLNkTf0tUaWmYwNdO+NoYwNAGO2y9zZoA333dy3tF45S62rFtaX3LtX4JdCSdfxJ/oYPTmsFZI8tkc6ED+my7LDm73neNirZa2dqzF8expvT+U9slz7lKCb3xOvxub+Kp3PrkywjQ6C1wnpyBITNFvDjd7Rxa85nsPktunWTg8S5RTOmMunB6bQ1bJo2yRuxMcLg/vwPJdaM1JbkabTTwyQsyAQCtbfIKMhLJKipRvVbn6F8a13OzGACwWDeSxJIehIIBMIQjBxlpweRWSlgwlBM5+p81O8x8ojKwpFKAAgFUkDJZQ0EuIaBtJIAHaSobS6krky+ltd4Y+rCDM7iMox97f3DvWjbr648R5/YujQ314MlpHWKqnvikLG/DH1R3kdY+K51mstn3x9C+NcUVPQhauSwOhG0ZHdx8UyDSau62SQuaydxkiNhidm+Pni2ubxB7uC6Gm1sovbPlfsUzqT5XU9IBXZNQ8r9J1D0dW2UbJmD8bOqfIsXK10MTUvU26JZjgoaZy5rLidGVgDooAIDlIFINtobR0ccbHMAxOaC5+1xxWJF9wvu5Lgam+yc2pdE+h63QaeuutSiuWupOvtytZUHRMfrTG+eqZDEwmTCBwvck3v8IF8+1d7wqmUq+Ocs8t4xZHzvTCLCm9HTy32lQGu4MZiAP2iRfwC9BHw/j4pHDeo9EUGsGrs1IRjs+Nxs17b2vwcD7p8e1at2mlV16FsLFPoXPo10kWyvpyeq8GRg4Pb71u0Z/dWxoLOXBleojxuPRwuoagpQDon4TdQ1kyjLDJBqxwWGwt81HSKYFYuLRlGaY8OUGWRUJGulA2lMMxckhvrDeKnayPMQw1Q5qdjMXaiGFaUFdp3SwpmCR0b3tvY4MPV4XuRkVTfcqo7mm0ZQjueDMzekH4Kc/eeB5BpWlLxJf9Y/qXLT+5XVWutU/wB3o4x9Vt3eLiR5LXl4ha+mEZqmKKOsqJJTeV7pD9Ykgdg2DuWpO2c/meS1JLoc2hVkjrIBEAoYTsCZIOvql/eWO4jJLl0pVtsGVD2tAAAs0gACw3XW1DW2LhyMdkO6IWsc9a+FhqCJYgcTJWtaW3tYguaAWnPY4DYtmydkoJy5XqTBQT+HqU9LItSSLCzhcqmQdwVAFtdQQO9Xcd3io3IZLjVuoEbnNkfZpHVuTgab57dl/wBFoa6pzSlBc9/U63hWsjVJwnLCfTPQsNIaxwRODS4vyJJZZwB3A57duxalWitnHKWPrwda3xSiuW3OfpyWWrVQyVklbhwgtLGX97ooiSSeBLy/Lg1q9d4PpPw1DcnlttnlvFNV+JuylhLgwejaCTSlQ9z5A11jJc3dhGIBrWNuLAXHgohGWom+cFUmq49DUaSEkGinR1ZxSFxjZchxd7S7DffZoxcbAXzW3bmGnan1KY4lZmJntQoy6ujt9Fsjj2YC35uC1NEs2ouv+Q9YBXZNEVACACgEQACQoJyK55O0phE5bEUmIIAQkexhOxRnASb6HQ0IeC2QAtIIIOwg7brCbTWGWRrfc8/1m1UdTEyRAyQbTvdH9ri363jxPD1OkcPih0/Y2UzOtjadnktHLGWBpRxKncyciClHFNzGR3qw33UbmMj2wtG5RlkZHoQAQARkoBo9QWEicEXiOEWObS6xxCx25Yb9y7Xhe7Es9P7lN3b1MdrXoI0lSQ3+VJd8R4C+bfuk27LKrVVeXP2fQvrnuicaWK+0rQlIybLOKFvBVNsxySQ1YgCEII0rVkiSqrIlbFko3vo+0iyWmNO4AOiBaR8Ub79bzIPdxXd0VqnXs9DWui1LJldI6uVdDJjgxuYL4JI7lwadz2jPtyINlqz09lUsw/QvjZCawyHK2trXtDmzSuGQu3CxvkGt7VW43XPnLMswgj0PVDVsUbCXkOmktjI91oGxjeXE7/BdLT6fylz1NW2ze/Y0C2SoVACACeKlgiV2kGRNxOOQIGVic+SotuhVHdItqpnZLbESl0jHIwPDgAb+8QDkbbLpXfXOKkmTZRZCW1r7Ehjw4XBBHLP5KxNPlFeHHhjgpIYqkgUBCSyY0DYqW2zZSS6D1BIIDJ6d1JjlJfARC85kW9m4/ZHuns8FpXaKE+Y8P9CcmN0hoOqg/mQuIH0mddvbduY7wFzbNLbDqvtyZFa2oBWvgYOgkCjAAvCYAhkCARj7mzQXE7AAST3BSouTwgXui9VJZSDN7JnDLpHd30e/Pkulp/Dpy5s4X6lUrUuhtqOkZEwMjaGtbsH7neea7VdcYR2xXBrttvLK3WzQ/rVO5gHXb14z9YDZ35jvVWoq82trv2Mq5bWeW6LBe5rNhc4Nz3Em2a83a9sXJ9jfrhvmoru8GwZoGwN3kn6Nm2F+a5L1+WvhO5/waw8z57cFYBxy/RdDK7Hn2mnhghAxzUQINRErEySJo6udSzslb9E9YfEw+83w8wFtUWuuSkhKO5YPZqeYPa17TdrgHNPEEXHkvRJprKNFrA9SAQAgAoAQFTrSy9OT8Lmnzt+q0PEo7tO/Zo3fDpYvXumVGrFNHJ0ge0OIwkX53v8AJeG8Utsq2uDxnJ6epKWcnLWWJkb2tY0N6tzbfckD5Kzwyyy2uUpvPJjaknhF9q40CnZbfiJ7cR/Ze38Pio6eODzGuk3fLJZLdNQVACAddQMnSKYhGkzKM2jr60eCx2GfmjzVDcFCgyXauwx1Ud2SyUEYu1kKrpY5f5kcb/tMa75hRKmElykzHzJFdJq3Sn+i0dmJv5SqXo6P6UT5kvU5HVWl/tf95P8AZR+Bo/p/cebL1OkerVK3+i0/aLnfmJWS0dC/6oeZL1LCnpmRi0bGsHBrQ35K6MIxWEsGLbfU7LMgFAAKQeT6ywCj0ljLcUbyJg3d1rhwHMOufBcDxHTtuUY8ZOlo7VGUZtZwy+ZrHC6MvabOFwGOyeTfLZcWPFeZ/A2qai+nquh6j/lqXU5Lr6PqZyoq3SPc85FxvYbOS61dahFRXY81dY7Zub7jMR4lZlQhJ4lAcZVKJK2qYrYsk9H9GGk+kp3QuN3QOsOOB9y3zDh3BdnRWbobfQ0744ln1NkVuFIIAsgEQCICt1jbenePs/nC09es6eX5fubeh/nx/wB7Ge0JpAQE4mZHa4DrDt3ELxev0M745Txjs+n/AIelrsURmmKvp3XbHYDIG13EDidls9is0OinRDDbf7EWWxb7Gm0CP4eMWtkR4OK9lov5ETzOs/nyLBbRrAgAFCcDkIAIBVJAtkAiARCQUACpAigASgHKSBEJEQGH9KtFeGKYbY34CfqyD/ZrfFaGuhmCl6Gxp3y0YOlcuPI2SfGVWDsAoA8QuO79FG5EZB1IeSjeiMkOooxxWcZk5O+rOkX0cj5WxvkaWFrrXw3uC0udawtbzW3p9Sqp8910EqpWRylwu+BdKa0Vc5N5TG34I7sA7x1j3lWWaqyffH0IjVGJTuaSbkkniSSfFa7k2WYLLRmnamnN45XEfA8l7D3HZ3WV1epsh0ZhKuMuqPSdWNZo6xtrYJWi72E7viYfpN8wurRqI2r3NOytw+herYKyBp+RzaaYtJDhG8gjIjI5gqnUNqqTXozKHzIwo1gmMTo5T0jXAAOPvtIIO0e8Mt+fNcN62cq3XLnJvURjG2MjX6N0jFDTxdLI1l2AgE5nsG0rrUWwrohueOCjUxbulhdyZS6WgkNmSsceGIX8Dmr4X1z+WSZQ4SXVE1WmIIAQnIqEDgpIFQCIBCVBIiAEAqAEBQ6zQ1E7eipo3vGJolc3YCbFrL35hx4CxORVlcoQeZsurrlLlI5VGs3quGKrjlbMGguwhrmuG5zXB1iCBfLfcLUv1dVcvZkuiWSw0Tp6Cpyif1hnhcC19uNjtHZdTVqK7flZXKuUepZq4wKTXOl6SinHBmMdsZD/APFUamOapfQzqeJo8poogvPSZutlzTxgblQ2zHJLAWJAIBrkBxipOle1gNsRtfhkSfIKJ2eXBz9C/T1O6yNaeMmso6URRiMHqi4zG0k3N/FcSyx2Tc31PZ6fTxqrVa5wZvW+igiiYWNax+KwDcrtAOK45HDnzXT8PttnN7nlYON4pp6aoRcFh+3oZ6j0dPMLxQyPHENOH8WxdqNM5fKmcJziurGVdLJCcMsb4ydmJpF+w7D3LGdcofMsEqSfQ509Q6J7ZYzhew4mn9DxB2Ec0hNwkpINJrDPZtDaTbUQMmbkHC5HwuGTgTyIK71dinFSRz5R2vBV6W1uo2AsdJ0t7tLYxjvfIjEOr5qqzU1L4W8/QzjVN8mJmoZbAthmEb3hkXSNa17i6+EFuK98jns8VxpaOecxTx2z1NhSXqcW7TjviGRB2i24g5jsWrLOcMybcnksdB6FNVIMiImm73bjb6IPE+S2tJpndLnp3K5z2o9LaF6E1BVICygChSBwKkgCgEKMkRQAQDZXkNJALiASALXNtwvldQ3hZBkJ9ewPdp33Fwcbg2xG42uudLxKK4UX+ZeqPcqqzXGpkyZgiB+EYnfid+yxq1N2osVcOM/ojPyoxWWRaLWSeHEGylpLi+7gHHEbAkPcDtDWg8bLvuit4TXTgmM5RWIkXSWkH1LsT7HC0MbZoa1rW7GtAytmfFaet0aspah1XK/v9/8ABO9uWZHCnje1zXtOFzSHNO8ELy8bdjTRm8dC/h1yrGk4oopQMyGB7H4RtNrm47AupVr5y7J/uUumHqW9JrjTVUb43ExPe1zQH2wnE0jqvGW/fYrajqq7E49H7mDplF5POKCQWGa4UkbTLuneqGjElhYkAgEIQEWVxBuDYjMEbQVOE1hmUZOLyupexaxRNgDnvJkDRibbrOeBuytmd/NcyWisduIrjPX0R6enxWpUJzeZJcru3/6TtERxaQDXujd0UT7gPAGOTDssCbtGLvPYV3fB/DJQm7LGmuiRyPFvE43RUIJrvycdO6+MgkMUMXS4Oq44sDARkWtsDe2zcuzbrFXLbFZOPChyWWyToTWGDSQfBJFZwbiLHHE0tuBia4WIIJHAi4Wdd0NQnFoidcq+UzAae0b6tUSQ3uG2LSdpa4XF+edu5cq+vy5uJtQlujki088r2inY57mufdsY2Oe6w2b9g25BFKbSgvsS0l8TPTtVdVI6Voe8B8+0u2hn1Y+HbtPkurp9Mq1l9TTstcuF0ImuuskUEkETg572yMmeG26jG328zfIcuxTffGDSZlVW2mzRy0cM1nujjkuAWuLWuuCLixIVsq4T5kkyrLXBJjjDQA0AAbAAAB2ALNJLhGORUAqkAhOUOQgFIFCECFQSCAEAFSCg0/q42YmSMhku/wCF/wBrgefzWhqtFG74lxL9/qWQs28MxNfQuiNpoyw7LkZHseMiuNKF1D7r3X+TZUk+hGbTsPHxKj8Vev8Au/uyR3q7efiVP4zUf1v7sDwQOxa7eeWC91Z0TJJKyUgsjYcQcci8jYGjhxOxdLQaWbmrHwl+pVZNJYI+vurAYDUwts3+swbBf+oBuHEd/Fbes02Pjj+ZNNufhZhKRc2RsFrAqmQSQ6yxwQPEzuJUYQwKah3H5JtQwR5qk8lKihgq6yfkrYxJweuavxdDo+PAMxD0na5zS8+ZXfqW2pY9DSm8z5PL9WzEaiI1FjGXXeXe6SQbF3LFa/muRTtdi39Dcnna8Hp8eiKWmldWNwxDoyxwFhHYkEuAG/qgWC66rrrl5i44/I098pLaeYab0iaieSY5B56o4MAs0dtgFx7rPMm5G7CO2ODZejfQOFpqpB1n3EIP0WbC7tdu5dq6Gipwt7/I1r7M/CjbTyhjXPcbBoLj2AXPyW83hZNdLPB4xWV7Zuu5vtpJXSOdb6BaQ1gdyGEW5LgWT3tyZ3s1LRxjFfFnnjque/8AY9L1FqsdHHfbGXR9zHdX/rhXX0kt1S+xxrlibL9bJUCAEAITwKhAoQAgBACkAgC6ARQBHMBFiAQdxzHgjQK+bQFM7bCz7ow/lsteWkpl1ijNWSXcjnVWl/tH/wBkv+yr/Aaf+n9X/knzZepJptB08ZuyFgI2EjEe4uurYaaqHMYoxc5PuWKvMTnO0Frg4XBBBB2EEZgo8YCPBKVebkdItYAqmQSQsQKgGlAR5VkgVdY08FaiT27QbbU0IO6KMf8AQL0Na+BfQ58/mZhNZNRpGOc+lGOMkno7gPZfc2+Tm+fauffo3nMPsbNd6axIy/8A4ye+HoJrg7Ojk28hZaflWdMMu3R9TT6vaiySOD6odHGM+jv7R/J1vcHn2Lbp0TbzPp6FM70uInpLGAAACwAAAGwAbAAuoahRa9VGCimtteGx/jcGnyJWvqpbapFlKzNGI0zpKF9LSxxFocwnG36QOAgkjfcnbzXn4qXOT0GqnXKiGx/l6cGi9Gsvs52cJGv/ABsA/wAF2PD3/Da9zh6hcpmzXQNcAgBACDAt0AqARAKpAKACkAEAIAUARACAEAICPpKbBDI74WPd4NJWM3iLZMeqPE6CnFgvNSkzfyXVPTt4fNUOTMckpsLeAWOWMjujHAeCjLAOCAiVJWaBS1ueSuiZHt0EeFrW8AB4Cy9OlhGgzopIBAAQCoDJekh46CJpNg+dgJ4ANcSVo+ISxUX6ZZmc/SbomCmpqRsEbWjG4FwAxO9ntc7aeK4GntjYnjr3OnbHCK/0Zv8Aazt4sjP4XPH+S7Phz+ZfQ5+oXCPQF1DVBACAEAqAVACAEAIAKARSgKoAiAEBH0hXxwMxyvDGjeTtPADaTyCxnOMFmRMYuTwjLz+kOnBs2OZ442a0HsBdfxC1Hrq+yZctPIlaP16pJDZxdET/AHBYfiaSB3rOGsql3x9SJUSRI10rAyhmcDcPaGAg3v0hDcj2ErLUyxVJ/wC8mNSzNHl9E8cV56SZuNFxA8cQqWmY4JSxIFQDHoCDUlZxJIWjYOlqoWfFIy/YHXPkCtvTx3WRXuJPEWz2lejNEEAIBEAqAxPpQ/l044yO8cFh81oeIfIvqbGn6sqdbtDT01NSdPUulBc7DEbYYupfqu945ZZm3JciNcY5kkss2Y2uax2HejmS1W4fFC7yez91v+Hv42vYq1HynpK65pggBACAVAKgBSAQAoAKQCARQAQEXSdcyCJ8snusFzxJ2ADmTYd6xnNQi5MmMXJ4R49pfSslVIZJT9hv0WN4N/U71wrrpWyyzoQgorCIJkHFVGQ7JAE1Y8R9AHHoy4Pwbg4XzHDaVYpy27c8EYWcj6ZqokyCwjWAOgKggeJiN5UbUMDXVTuKbUMEOoqzwCzUBguPRxT9LVl9soWE/ed1W+WLwXR0Nf8AEz6FVzxE9TC7BqCqQIoAIAQGH9KNwynI3Pd44Foa/wCRfU2NP1ZQ6z6dmqqem6WFzMLnWky6OQ4LdUbefDmuYqJwhufR9DKmrZJ85Q70fO/jW845B+U/otrQ/wA38jO/5D1Rdg0hEAIAQCoBUAIAupyAsmAIoAIBUAIDEelKoIihj3Pe5x54GiwPe+/ctDXzxFI2NOuWyi1K1fZVPe+U+yitdt7Y3G5sTuaAM+5a2koVjcpdEW3WOPCLZ+u1E32bKYuiGVwyMNI4hh2jtstl6ulPao8Ffkz6thpzVSGUskpnCEOze3C7CARcOazLCdgLchnutnyNdrtJFZqeXnojq6Tw3VWPE1her/wY7TWiXU82Fzg4Foc0gWuLkZjcbhVafUK6G5LBhq9NLTz2SeQgas2apLasQPUAS3JCDlK08D4KU0CuqgVZHBJ6b6ONFdDS43Czpz0n3NjB4XP3l3NHXtrz68mpdLMsGrW2UggAoBFABAYv0px/w8TuE1vGN/7BaWuX8NfU2NP8zKbXLTMVRTUoiLeq6xaLXb7MixbuU6+UJ0xlB9/7GVG5SakiJqCf46P7Mn5VpaL+b+TLL/kPWF2TRBAIgFQAgC6AEAIBUAiAVACALpkGT9I+jHS0zZGC5gcXkb8BFn27LNPYCtTW1udeV2LqJYlgyWpenm00jhL/ACZQA4i5wuF7OsN1iQbclo6S5Vyal0ZsW17lx1JOs9XQtp44aQNc5jg4PDcwADfE8gYicslnqZUuvZAxqVm7dI1wLiAXWDiBfeL77XXhXjPHQ9/W8xWf0KzWExdE5r7EuHsxvxC2Y4AXW1o1Z5icei6nP8VsqVLU+r6epmYaZo3LsOTPJZJTYhwHgscsD7KCDm9ylAgVUiziiRmgNFmrqGx/RHWkPBg295yHet3TU+ZNLt3InLasnsTWgAACwGQG4AL0BpDkAIAUgQIAUAzHpHhxULz8D43/APYNP5lraxZpZdQ/jPNK6nibDC5o9oScTt9i3ZyCw1mnhVp47V36+vBv9i79HYvXN5RyH8o/yWpoV/E/I17/AJD1ddc0gQAgEQYBAKgBAKgAIBEAtkAIAQCqSDIaY1BhlcXwvMDjmQGh0d+TLjD3G3JaVuihJ5jwXxva4fJGoPR1Ew4qiUygZ4Q3o22HxHESR2ELGGhjHmTyZS1DfRGaq9b5DO4w2ELXWjZYWLAMIudue3bldcLU6LTznJxjjPodWnX6mtRW7OPX/cllSx1OkHXZDcMyysGNvmbucczs8sljptC4Jqvn1ZhqtTZqZJy7dC3ZqZV/2x+Nv7rYeit9vuam1nT/AIdV/APxtUfgbvb7jaxP+H1fwN/G390/A3e33G1nOTUus/tt/G1StFb7fcbWU2l9T62NheYSWjM4C1xA+yDfwWX4ayK5RODU6jaH9Xpw5w9pLZ7uIb9BvcM+0ldjSU+XXl9Wals9zNItsqBACAFIBQAUgg6bounp5ot743tH2i3qnuNlhOO6LRlB4kmeG+rO6Jshd1cZYGbwcJJJ4cLLmz8z8Mtz4zwdd1vy9/ubP0V0955pNzIwzve6/wAo1loY8tmlqX8KR6YukaYIAKARBkAgAoBUAqARAKEAiAcFKIBACgkQIQVOtziKKpINj0T/AMpVd/8ALl9DOv5keLUi8/I6DPof0fRgUUFgBdlzYbSSbntXRq4riZ1mnAWRacK4dXvCkhkWgHW7ijIRY2UGRynGRUrqRLoZmcdYrfj0OTZ8zGLIwEUdwClgAiAFAIVDAqkHg+njapqWjJoqJLDcOs7cuba/4c1/9HYrb8jHuv2PQfRMP4eY7+nPlFH+58Vbofk/M5+p+ZfQ2y3TXAIBUAhUEH//2Q=="/>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8" descr="C:\Users\sgreeros\Desktop\New PowerUp website\PowerUp-NewTag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60338"/>
            <a:ext cx="3046046" cy="1074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406400" y="1513523"/>
            <a:ext cx="5932854" cy="4985980"/>
          </a:xfrm>
          <a:prstGeom prst="rect">
            <a:avLst/>
          </a:prstGeom>
          <a:noFill/>
        </p:spPr>
        <p:txBody>
          <a:bodyPr wrap="square" rtlCol="0">
            <a:spAutoFit/>
          </a:bodyPr>
          <a:lstStyle/>
          <a:p>
            <a:r>
              <a:rPr lang="en-US" sz="2600" b="1" dirty="0" smtClean="0">
                <a:latin typeface="Century Gothic" pitchFamily="34" charset="0"/>
              </a:rPr>
              <a:t>Multifaceted communications </a:t>
            </a:r>
            <a:r>
              <a:rPr lang="en-US" sz="2800" b="1" dirty="0" smtClean="0"/>
              <a:t>effort </a:t>
            </a:r>
          </a:p>
          <a:p>
            <a:pPr marL="457200" indent="-457200">
              <a:buFont typeface="Arial" pitchFamily="34" charset="0"/>
              <a:buChar char="•"/>
            </a:pPr>
            <a:r>
              <a:rPr lang="en-US" sz="2400" dirty="0" smtClean="0"/>
              <a:t>Social media</a:t>
            </a:r>
          </a:p>
          <a:p>
            <a:pPr marL="457200" indent="-457200">
              <a:buFont typeface="Arial" pitchFamily="34" charset="0"/>
              <a:buChar char="•"/>
            </a:pPr>
            <a:r>
              <a:rPr lang="en-US" sz="2400" dirty="0" smtClean="0"/>
              <a:t>Television</a:t>
            </a:r>
          </a:p>
          <a:p>
            <a:pPr marL="457200" indent="-457200">
              <a:buFont typeface="Arial" pitchFamily="34" charset="0"/>
              <a:buChar char="•"/>
            </a:pPr>
            <a:r>
              <a:rPr lang="en-US" sz="2400" dirty="0"/>
              <a:t>P</a:t>
            </a:r>
            <a:r>
              <a:rPr lang="en-US" sz="2400" dirty="0" smtClean="0"/>
              <a:t>arent workshops</a:t>
            </a:r>
          </a:p>
          <a:p>
            <a:pPr marL="457200" indent="-457200">
              <a:buFont typeface="Arial" pitchFamily="34" charset="0"/>
              <a:buChar char="•"/>
            </a:pPr>
            <a:r>
              <a:rPr lang="en-US" sz="2400" dirty="0"/>
              <a:t>T</a:t>
            </a:r>
            <a:r>
              <a:rPr lang="en-US" sz="2400" dirty="0" smtClean="0"/>
              <a:t>eacher blogs</a:t>
            </a:r>
          </a:p>
          <a:p>
            <a:pPr marL="457200" indent="-457200">
              <a:buFont typeface="Arial" pitchFamily="34" charset="0"/>
              <a:buChar char="•"/>
            </a:pPr>
            <a:r>
              <a:rPr lang="en-US" sz="2400" dirty="0"/>
              <a:t>O</a:t>
            </a:r>
            <a:r>
              <a:rPr lang="en-US" sz="2400" dirty="0" smtClean="0"/>
              <a:t>nline resources</a:t>
            </a:r>
          </a:p>
          <a:p>
            <a:pPr marL="457200" indent="-457200">
              <a:buFont typeface="Arial" pitchFamily="34" charset="0"/>
              <a:buChar char="•"/>
            </a:pPr>
            <a:r>
              <a:rPr lang="en-US" sz="2400" dirty="0"/>
              <a:t>W</a:t>
            </a:r>
            <a:r>
              <a:rPr lang="en-US" sz="2400" dirty="0" smtClean="0"/>
              <a:t>eb applications</a:t>
            </a:r>
          </a:p>
          <a:p>
            <a:pPr marL="457200" indent="-457200">
              <a:buFont typeface="Arial" pitchFamily="34" charset="0"/>
              <a:buChar char="•"/>
            </a:pPr>
            <a:r>
              <a:rPr lang="en-US" sz="2400" dirty="0" smtClean="0"/>
              <a:t>Electronic newsletters</a:t>
            </a:r>
          </a:p>
          <a:p>
            <a:pPr marL="457200" indent="-457200">
              <a:buFont typeface="Arial" pitchFamily="34" charset="0"/>
              <a:buChar char="•"/>
            </a:pPr>
            <a:r>
              <a:rPr lang="en-US" sz="2400" dirty="0" smtClean="0"/>
              <a:t>Emails</a:t>
            </a:r>
          </a:p>
          <a:p>
            <a:pPr marL="457200" indent="-457200">
              <a:buFont typeface="Arial" pitchFamily="34" charset="0"/>
              <a:buChar char="•"/>
            </a:pPr>
            <a:r>
              <a:rPr lang="en-US" sz="2400" dirty="0"/>
              <a:t>P</a:t>
            </a:r>
            <a:r>
              <a:rPr lang="en-US" sz="2400" dirty="0" smtClean="0"/>
              <a:t>rinted collateral</a:t>
            </a:r>
          </a:p>
          <a:p>
            <a:pPr marL="457200" indent="-457200">
              <a:buFont typeface="Arial" pitchFamily="34" charset="0"/>
              <a:buChar char="•"/>
            </a:pPr>
            <a:r>
              <a:rPr lang="en-US" sz="2400" dirty="0"/>
              <a:t>P</a:t>
            </a:r>
            <a:r>
              <a:rPr lang="en-US" sz="2400" dirty="0" smtClean="0"/>
              <a:t>ress conferences</a:t>
            </a:r>
          </a:p>
          <a:p>
            <a:pPr marL="457200" indent="-457200">
              <a:buFont typeface="Arial" pitchFamily="34" charset="0"/>
              <a:buChar char="•"/>
            </a:pPr>
            <a:r>
              <a:rPr lang="en-US" sz="2400" dirty="0"/>
              <a:t>M</a:t>
            </a:r>
            <a:r>
              <a:rPr lang="en-US" sz="2400" dirty="0" smtClean="0"/>
              <a:t>edia availabilities  </a:t>
            </a:r>
            <a:endParaRPr lang="en-US" sz="2400" dirty="0"/>
          </a:p>
          <a:p>
            <a:endParaRPr lang="en-US" sz="2600" dirty="0">
              <a:latin typeface="Century Gothic" pitchFamily="34" charset="0"/>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513070" y="2069891"/>
            <a:ext cx="3173730" cy="1665605"/>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2" name="Picture 11" descr="C:\Users\sgreeros\Desktop\PowerUp bann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2827" y="2165397"/>
            <a:ext cx="1958878" cy="1386719"/>
          </a:xfrm>
          <a:prstGeom prst="rect">
            <a:avLst/>
          </a:prstGeom>
          <a:noFill/>
          <a:ln>
            <a:solidFill>
              <a:srgbClr val="00B0F0"/>
            </a:solidFill>
          </a:ln>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bwMode="auto">
          <a:xfrm>
            <a:off x="5783240" y="4006513"/>
            <a:ext cx="2980055" cy="460375"/>
          </a:xfrm>
          <a:prstGeom prst="rect">
            <a:avLst/>
          </a:prstGeom>
          <a:noFill/>
          <a:ln>
            <a:noFill/>
          </a:ln>
        </p:spPr>
      </p:pic>
      <p:pic>
        <p:nvPicPr>
          <p:cNvPr id="14" name="Picture 13"/>
          <p:cNvPicPr/>
          <p:nvPr/>
        </p:nvPicPr>
        <p:blipFill>
          <a:blip r:embed="rId7"/>
          <a:stretch>
            <a:fillRect/>
          </a:stretch>
        </p:blipFill>
        <p:spPr>
          <a:xfrm>
            <a:off x="3843681" y="3349893"/>
            <a:ext cx="1939559" cy="2022207"/>
          </a:xfrm>
          <a:prstGeom prst="rect">
            <a:avLst/>
          </a:prstGeom>
          <a:ln>
            <a:solidFill>
              <a:srgbClr val="00B0F0"/>
            </a:solidFill>
          </a:ln>
        </p:spPr>
      </p:pic>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6081005" y="4554415"/>
            <a:ext cx="2384524" cy="1477468"/>
          </a:xfrm>
          <a:prstGeom prst="rect">
            <a:avLst/>
          </a:prstGeom>
          <a:ln>
            <a:solidFill>
              <a:srgbClr val="00B0F0"/>
            </a:solidFill>
          </a:ln>
        </p:spPr>
      </p:pic>
    </p:spTree>
    <p:extLst>
      <p:ext uri="{BB962C8B-B14F-4D97-AF65-F5344CB8AC3E}">
        <p14:creationId xmlns:p14="http://schemas.microsoft.com/office/powerpoint/2010/main" val="21732686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Past District Initiatives</a:t>
            </a:r>
            <a:endParaRPr lang="en-US" dirty="0"/>
          </a:p>
        </p:txBody>
      </p:sp>
      <p:sp>
        <p:nvSpPr>
          <p:cNvPr id="4" name="Footer Placeholder 3"/>
          <p:cNvSpPr>
            <a:spLocks noGrp="1"/>
          </p:cNvSpPr>
          <p:nvPr>
            <p:ph type="ftr" sz="quarter" idx="11"/>
          </p:nvPr>
        </p:nvSpPr>
        <p:spPr/>
        <p:txBody>
          <a:bodyPr/>
          <a:lstStyle/>
          <a:p>
            <a:r>
              <a:rPr lang="en-US" sz="1800" dirty="0" smtClean="0"/>
              <a:t>Houston ISD</a:t>
            </a:r>
          </a:p>
        </p:txBody>
      </p:sp>
      <p:sp>
        <p:nvSpPr>
          <p:cNvPr id="5" name="Slide Number Placeholder 4"/>
          <p:cNvSpPr>
            <a:spLocks noGrp="1"/>
          </p:cNvSpPr>
          <p:nvPr>
            <p:ph type="sldNum" sz="quarter" idx="12"/>
          </p:nvPr>
        </p:nvSpPr>
        <p:spPr/>
        <p:txBody>
          <a:bodyPr/>
          <a:lstStyle/>
          <a:p>
            <a:r>
              <a:rPr lang="en-US" dirty="0" smtClean="0"/>
              <a:t>#</a:t>
            </a:r>
            <a:r>
              <a:rPr lang="en-US" sz="1800" dirty="0" smtClean="0"/>
              <a:t>greatallover</a:t>
            </a:r>
            <a:endParaRPr lang="en-US" sz="1800" dirty="0"/>
          </a:p>
        </p:txBody>
      </p:sp>
      <p:sp>
        <p:nvSpPr>
          <p:cNvPr id="17" name="Title 5"/>
          <p:cNvSpPr txBox="1">
            <a:spLocks/>
          </p:cNvSpPr>
          <p:nvPr/>
        </p:nvSpPr>
        <p:spPr>
          <a:xfrm>
            <a:off x="476512" y="1673523"/>
            <a:ext cx="2279855" cy="1322343"/>
          </a:xfrm>
          <a:prstGeom prst="rect">
            <a:avLst/>
          </a:prstGeo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entury Gothic"/>
              <a:ea typeface="ＭＳ Ｐゴシック" charset="0"/>
              <a:cs typeface="Century Gothic"/>
            </a:endParaRP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151" name="Picture 7" descr="PPC in a sil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352" y="1506855"/>
            <a:ext cx="7070836" cy="4689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18846" y="4862145"/>
            <a:ext cx="2558562" cy="461665"/>
          </a:xfrm>
          <a:prstGeom prst="rect">
            <a:avLst/>
          </a:prstGeom>
          <a:noFill/>
        </p:spPr>
        <p:txBody>
          <a:bodyPr wrap="square" rtlCol="0">
            <a:spAutoFit/>
          </a:bodyPr>
          <a:lstStyle/>
          <a:p>
            <a:r>
              <a:rPr lang="en-US" sz="2400" b="1" dirty="0" smtClean="0">
                <a:solidFill>
                  <a:srgbClr val="FFFF00"/>
                </a:solidFill>
              </a:rPr>
              <a:t>Communications</a:t>
            </a:r>
            <a:endParaRPr lang="en-US" sz="2400" b="1" dirty="0">
              <a:solidFill>
                <a:srgbClr val="FFFF00"/>
              </a:solidFill>
            </a:endParaRPr>
          </a:p>
        </p:txBody>
      </p:sp>
      <p:sp>
        <p:nvSpPr>
          <p:cNvPr id="9" name="TextBox 8"/>
          <p:cNvSpPr txBox="1"/>
          <p:nvPr/>
        </p:nvSpPr>
        <p:spPr>
          <a:xfrm>
            <a:off x="3877408" y="5046811"/>
            <a:ext cx="2356338" cy="461665"/>
          </a:xfrm>
          <a:prstGeom prst="rect">
            <a:avLst/>
          </a:prstGeom>
          <a:noFill/>
        </p:spPr>
        <p:txBody>
          <a:bodyPr wrap="square" rtlCol="0">
            <a:spAutoFit/>
          </a:bodyPr>
          <a:lstStyle/>
          <a:p>
            <a:r>
              <a:rPr lang="en-US" sz="2400" b="1" dirty="0" smtClean="0">
                <a:solidFill>
                  <a:srgbClr val="FFFF00"/>
                </a:solidFill>
              </a:rPr>
              <a:t>Everyone else</a:t>
            </a:r>
            <a:endParaRPr lang="en-US" sz="2400" b="1" dirty="0">
              <a:solidFill>
                <a:srgbClr val="FFFF00"/>
              </a:solidFill>
            </a:endParaRPr>
          </a:p>
        </p:txBody>
      </p:sp>
    </p:spTree>
    <p:extLst>
      <p:ext uri="{BB962C8B-B14F-4D97-AF65-F5344CB8AC3E}">
        <p14:creationId xmlns:p14="http://schemas.microsoft.com/office/powerpoint/2010/main" val="243582399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1425</TotalTime>
  <Words>919</Words>
  <Application>Microsoft Office PowerPoint</Application>
  <PresentationFormat>On-screen Show (4:3)</PresentationFormat>
  <Paragraphs>194</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ＭＳ Ｐゴシック</vt:lpstr>
      <vt:lpstr>Arial</vt:lpstr>
      <vt:lpstr>Calibri</vt:lpstr>
      <vt:lpstr>Century Gothic</vt:lpstr>
      <vt:lpstr>Wingdings</vt:lpstr>
      <vt:lpstr>Office Theme</vt:lpstr>
      <vt:lpstr>Custom Design</vt:lpstr>
      <vt:lpstr>PowerPoint Presentation</vt:lpstr>
      <vt:lpstr>PowerPoint Presentation</vt:lpstr>
      <vt:lpstr>Sarah Greer Osborne General Manager of Communications </vt:lpstr>
      <vt:lpstr>Bold New Initiatives</vt:lpstr>
      <vt:lpstr>Laptops for All</vt:lpstr>
      <vt:lpstr>One Year Later</vt:lpstr>
      <vt:lpstr>PowerPoint Presentation</vt:lpstr>
      <vt:lpstr>PowerPoint Presentation</vt:lpstr>
      <vt:lpstr>Past District Initiatives</vt:lpstr>
      <vt:lpstr>Time for Communications</vt:lpstr>
      <vt:lpstr>Cross Functional Work Stream</vt:lpstr>
      <vt:lpstr>Flower Power</vt:lpstr>
      <vt:lpstr>Get in the Sandbox</vt:lpstr>
      <vt:lpstr>Tools you bring to the box</vt:lpstr>
      <vt:lpstr> </vt:lpstr>
      <vt:lpstr>Rules of the Sandbox</vt:lpstr>
      <vt:lpstr>Positive Outcomes</vt:lpstr>
      <vt:lpstr>Unexpected Outcomes</vt:lpstr>
      <vt:lpstr>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 School Presentation</dc:title>
  <dc:creator>tjohns44</dc:creator>
  <cp:lastModifiedBy>Greer Osborne, Sarah A</cp:lastModifiedBy>
  <cp:revision>144</cp:revision>
  <cp:lastPrinted>2013-11-20T19:14:58Z</cp:lastPrinted>
  <dcterms:created xsi:type="dcterms:W3CDTF">2013-11-18T17:08:42Z</dcterms:created>
  <dcterms:modified xsi:type="dcterms:W3CDTF">2014-07-12T03:51:55Z</dcterms:modified>
</cp:coreProperties>
</file>