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6" r:id="rId3"/>
    <p:sldId id="311" r:id="rId4"/>
    <p:sldId id="314" r:id="rId5"/>
    <p:sldId id="315" r:id="rId6"/>
    <p:sldId id="316" r:id="rId7"/>
    <p:sldId id="313" r:id="rId8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BA335"/>
    <a:srgbClr val="0095CE"/>
    <a:srgbClr val="B15AAB"/>
    <a:srgbClr val="DF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724" autoAdjust="0"/>
  </p:normalViewPr>
  <p:slideViewPr>
    <p:cSldViewPr snapToGrid="0">
      <p:cViewPr>
        <p:scale>
          <a:sx n="100" d="100"/>
          <a:sy n="100" d="100"/>
        </p:scale>
        <p:origin x="-156" y="-72"/>
      </p:cViewPr>
      <p:guideLst>
        <p:guide orient="horz" pos="253"/>
        <p:guide pos="2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80" y="-3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261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36F0B-E3D5-40A5-864B-4E32F0B92DA8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93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261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B7D21D-5216-4191-8768-DAE56757FE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39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Before I talk about what we are doing in community to support EET, let me talk about this work engagement.  </a:t>
            </a:r>
          </a:p>
          <a:p>
            <a:pPr lvl="1"/>
            <a:r>
              <a:rPr lang="en-US" noProof="0" dirty="0" smtClean="0"/>
              <a:t>The work first came to have wide spread use among organizations when Gallup published research about employee engagement as a best practice.  Gallup introduced its Q12 as an employee engagement assessment tool and organizations starting measuring employee engagement instead of satisfaction. </a:t>
            </a:r>
          </a:p>
          <a:p>
            <a:pPr lvl="1"/>
            <a:r>
              <a:rPr lang="en-US" noProof="0" dirty="0" smtClean="0"/>
              <a:t>From there Gallup developed its </a:t>
            </a:r>
            <a:r>
              <a:rPr lang="en-US" noProof="0" dirty="0" err="1" smtClean="0"/>
              <a:t>Q13</a:t>
            </a:r>
            <a:r>
              <a:rPr lang="en-US" noProof="0" dirty="0" smtClean="0"/>
              <a:t> which measures customer engagement and recently Gallup has partnered with </a:t>
            </a:r>
            <a:r>
              <a:rPr lang="en-US" noProof="0" dirty="0" err="1" smtClean="0"/>
              <a:t>Americ’s</a:t>
            </a:r>
            <a:r>
              <a:rPr lang="en-US" noProof="0" dirty="0" smtClean="0"/>
              <a:t> Promise to pilot its </a:t>
            </a:r>
            <a:r>
              <a:rPr lang="en-US" noProof="0" dirty="0" err="1" smtClean="0"/>
              <a:t>Q20</a:t>
            </a:r>
            <a:r>
              <a:rPr lang="en-US" noProof="0" dirty="0" smtClean="0"/>
              <a:t>, its student assessment tool.  </a:t>
            </a:r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Through all this research and assessment, engagement has always referred to…..  (go to </a:t>
            </a:r>
            <a:r>
              <a:rPr lang="en-US" noProof="0" smtClean="0"/>
              <a:t>definition above.) </a:t>
            </a:r>
            <a:endParaRPr lang="en-US" noProof="0" dirty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fld id="{61BF9643-5104-4CBA-814F-C648680916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00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99151-0716-4223-9A2B-46C27DD62122}" type="slidenum">
              <a:rPr lang="en-US" smtClean="0">
                <a:ea typeface="MS PGothic" pitchFamily="34" charset="-128"/>
              </a:rPr>
              <a:pPr/>
              <a:t>1</a:t>
            </a:fld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DAVID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There has been a great deal of interest, excitement and questions about the first year of our Empowering Effective Teachers initiative. 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Today is a chance for us to talk about our</a:t>
            </a:r>
            <a:r>
              <a:rPr lang="en-US" baseline="0" dirty="0" smtClean="0"/>
              <a:t> progress in the first year, and how the initiative is moving forward – and </a:t>
            </a:r>
            <a:r>
              <a:rPr lang="en-US" dirty="0" smtClean="0"/>
              <a:t>to get your feedback and answer your questions.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5581" y="8831267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3" tIns="46587" rIns="93173" bIns="46587" anchor="b"/>
          <a:lstStyle/>
          <a:p>
            <a:pPr algn="r"/>
            <a:fld id="{3C8650EE-5C37-4E83-B603-6AE815CB5B74}" type="slidenum">
              <a:rPr lang="en-US" sz="1200"/>
              <a:pPr algn="r"/>
              <a:t>2</a:t>
            </a:fld>
            <a:endParaRPr lang="en-US" sz="12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dirty="0" smtClean="0"/>
              <a:t>ANNA</a:t>
            </a:r>
          </a:p>
          <a:p>
            <a:pPr eaLnBrk="1" hangingPunct="1"/>
            <a:r>
              <a:rPr lang="en-US" altLang="ja-JP" dirty="0" smtClean="0"/>
              <a:t>The evaluation system introduced</a:t>
            </a:r>
            <a:r>
              <a:rPr lang="en-US" altLang="ja-JP" baseline="0" dirty="0" smtClean="0"/>
              <a:t> this year in HCPS is a big departure from what was done in the past. More balanced, with the input from peers. More meaningful. </a:t>
            </a:r>
          </a:p>
          <a:p>
            <a:pPr eaLnBrk="1" hangingPunct="1"/>
            <a:r>
              <a:rPr lang="en-US" altLang="ja-JP" baseline="0" dirty="0" smtClean="0"/>
              <a:t>The peer evaluators have completed 23,000 observation cycles.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5FBD9-7AE3-4678-AEE8-9947424AB58E}" type="slidenum">
              <a:rPr lang="en-US" smtClean="0">
                <a:ea typeface="MS PGothic" pitchFamily="34" charset="-128"/>
              </a:rPr>
              <a:pPr/>
              <a:t>3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ja-JP" b="1" smtClean="0"/>
              <a:t> </a:t>
            </a:r>
            <a:r>
              <a:rPr lang="en-US" altLang="ja-JP" smtClean="0"/>
              <a:t>The induction process will provide more mentoring support to new teachers to help them realize their potential.</a:t>
            </a:r>
          </a:p>
          <a:p>
            <a:pPr eaLnBrk="1" hangingPunct="1">
              <a:buFontTx/>
              <a:buChar char="•"/>
            </a:pPr>
            <a:r>
              <a:rPr lang="en-US" altLang="ja-JP" smtClean="0"/>
              <a:t> Goal is to reduce the district’s high attrition rate among new teachers and accelerate their professional development.</a:t>
            </a:r>
          </a:p>
          <a:p>
            <a:pPr eaLnBrk="1" hangingPunct="1">
              <a:buFontTx/>
              <a:buChar char="•"/>
            </a:pPr>
            <a:r>
              <a:rPr lang="en-US" altLang="ja-JP" smtClean="0"/>
              <a:t> Mentors, selected from among the district’s most effective teachers, will work with new teachers on a weekly basis for their first two years to help them improve their instructional skills.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9B7F6A-713C-4957-B995-354F4C161A3E}" type="slidenum">
              <a:rPr lang="en-US" smtClean="0">
                <a:ea typeface="MS PGothic" pitchFamily="34" charset="-128"/>
              </a:rPr>
              <a:pPr/>
              <a:t>4</a:t>
            </a:fld>
            <a:endParaRPr lang="en-US" dirty="0" smtClean="0">
              <a:ea typeface="MS PGothic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ja-JP" b="1" dirty="0" smtClean="0"/>
              <a:t>Jessica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The induction process will provide more mentoring support to new teachers to help them realize their potential.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 Goal is to reduce the district’s high attrition rate among new teachers and accelerate their professional development.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 Mentors, selected from among the district’s most effective teachers, will work with new teachers on a weekly basis for their first two years to help them improve their instructional skills.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1500" dirty="0"/>
              <a:t>Whereas mentors serve first and second year teachers, peer evaluators observe and evaluate experienced teachers.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9B7F6A-713C-4957-B995-354F4C161A3E}" type="slidenum">
              <a:rPr lang="en-US" smtClean="0">
                <a:ea typeface="MS PGothic" pitchFamily="34" charset="-128"/>
              </a:rPr>
              <a:pPr/>
              <a:t>5</a:t>
            </a:fld>
            <a:endParaRPr lang="en-US" dirty="0" smtClean="0">
              <a:ea typeface="MS PGothic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ja-JP" b="1" dirty="0" smtClean="0"/>
              <a:t>Jessica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The induction process will provide more mentoring support to new teachers to help them realize their potential.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 Goal is to reduce the district’s high attrition rate among new teachers and accelerate their professional development.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altLang="ja-JP" sz="1500" dirty="0"/>
              <a:t> Mentors, selected from among the district’s most effective teachers, will work with new teachers on a weekly basis for their first two years to help them improve their instructional skills.</a:t>
            </a:r>
          </a:p>
          <a:p>
            <a:pPr algn="l" rtl="0" eaLnBrk="1" fontAlgn="base" hangingPunct="1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1500" dirty="0"/>
              <a:t>Whereas mentors serve first and second year teachers, peer evaluators observe and evaluate experienced teachers.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93160-BD9C-4786-AF21-92AF79018898}" type="slidenum">
              <a:rPr lang="en-US" smtClean="0">
                <a:ea typeface="MS PGothic" pitchFamily="34" charset="-128"/>
              </a:rPr>
              <a:pPr/>
              <a:t>6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eaLnBrk="1" hangingPunct="1">
              <a:buFontTx/>
              <a:buChar char="•"/>
            </a:pPr>
            <a:endParaRPr lang="en-US" sz="11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0DA4B-7B0A-4FD5-804B-4DAB42EBAD46}" type="slidenum">
              <a:rPr lang="en-US" smtClean="0">
                <a:ea typeface="MS PGothic" pitchFamily="34" charset="-128"/>
              </a:rPr>
              <a:pPr/>
              <a:t>7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smtClean="0"/>
              <a:t>ANNA</a:t>
            </a:r>
          </a:p>
          <a:p>
            <a:pPr eaLnBrk="1" hangingPunct="1"/>
            <a:r>
              <a:rPr lang="en-US" altLang="ja-JP" dirty="0" smtClean="0"/>
              <a:t>And now, I’d welcome any comments or questions….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8DF5C-7C6E-4761-BF1F-6D4D48ED9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675CB-F3DF-431C-866D-55514F7DF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A68C0-2BA8-47EB-8DA7-07F083EA7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A424D-9898-4887-8EAA-86885A7A8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55B81-E081-45B5-BA84-17E0CA9B4E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67D8B-6543-4D8C-A50E-6340BF1E6A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75E2A-4951-473D-AD84-96A289252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E4F16-CF49-4452-91EC-09116D4A1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FBAB7-E723-4370-8AD1-9D7B8D2E95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44F67-0E62-4050-9CE8-5DEABFD40D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666A9-B324-485A-9388-894862F9E8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3246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ＭＳ Ｐゴシック" pitchFamily="28" charset="-128"/>
              </a:defRPr>
            </a:lvl1pPr>
          </a:lstStyle>
          <a:p>
            <a:pPr>
              <a:defRPr/>
            </a:pPr>
            <a:fld id="{16B33AB0-7BC9-4D7A-8613-D2985029B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2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MS PGothic" pitchFamily="34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MS PGothic" pitchFamily="34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MS PGothic" pitchFamily="34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MS PGothic" pitchFamily="34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ＭＳ Ｐゴシック" pitchFamily="2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ＭＳ Ｐゴシック" pitchFamily="2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ＭＳ Ｐゴシック" pitchFamily="2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rebuchet MS Bold" pitchFamily="-128" charset="0"/>
          <a:ea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Font typeface="Times" pitchFamily="1" charset="0"/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90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reatteachers@sdhc.k12.fl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mailto:David.steele@sdhc.k12.fl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ckgds-v1-1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EETLogo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44688" y="1200150"/>
            <a:ext cx="5208587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77050" y="1200150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Three cornerstones: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FF0000"/>
                </a:solidFill>
              </a:rPr>
              <a:t>Student Achievement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FF0000"/>
                </a:solidFill>
              </a:rPr>
              <a:t>Developing Teachers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FF0000"/>
                </a:solidFill>
              </a:rPr>
              <a:t>When students achieve, we all win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bckgds-v1-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6675" y="838200"/>
            <a:ext cx="8991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Teacher Evaluations: Multiple Measures Increase Accuracy</a:t>
            </a:r>
            <a:endParaRPr lang="en-US" dirty="0" smtClean="0">
              <a:ea typeface="+mj-ea"/>
            </a:endParaRPr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rebuchet MS" pitchFamily="34" charset="0"/>
              </a:rPr>
              <a:t>Teacher evaluations more balanced, meaningful</a:t>
            </a:r>
            <a:endParaRPr lang="en-US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62469" name="Picture 6" descr="teacher-comp-pi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2293938"/>
            <a:ext cx="2716212" cy="271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4264025" y="1409700"/>
            <a:ext cx="2235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latin typeface="Trebuchet MS" pitchFamily="34" charset="0"/>
              </a:rPr>
              <a:t>Principal's Written Evaluation Based Upon Charlotte Danielson’s Frameworks</a:t>
            </a:r>
          </a:p>
        </p:txBody>
      </p:sp>
      <p:sp>
        <p:nvSpPr>
          <p:cNvPr id="62471" name="Text Box 8"/>
          <p:cNvSpPr txBox="1">
            <a:spLocks noChangeArrowheads="1"/>
          </p:cNvSpPr>
          <p:nvPr/>
        </p:nvSpPr>
        <p:spPr bwMode="auto">
          <a:xfrm>
            <a:off x="6915150" y="4879975"/>
            <a:ext cx="22288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latin typeface="Trebuchet MS" pitchFamily="34" charset="0"/>
              </a:rPr>
              <a:t>Gains in Student Achievement Based Upon the Calculation of an Experienced Consultant</a:t>
            </a:r>
            <a:endParaRPr lang="en-US" sz="1400" dirty="0">
              <a:solidFill>
                <a:schemeClr val="folHlink"/>
              </a:solidFill>
              <a:latin typeface="Trebuchet MS Bold" pitchFamily="1" charset="0"/>
            </a:endParaRPr>
          </a:p>
        </p:txBody>
      </p:sp>
      <p:sp>
        <p:nvSpPr>
          <p:cNvPr id="62472" name="Text Box 9"/>
          <p:cNvSpPr txBox="1">
            <a:spLocks noChangeArrowheads="1"/>
          </p:cNvSpPr>
          <p:nvPr/>
        </p:nvSpPr>
        <p:spPr bwMode="auto">
          <a:xfrm>
            <a:off x="6858000" y="1406525"/>
            <a:ext cx="228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 dirty="0">
                <a:solidFill>
                  <a:srgbClr val="FF0000"/>
                </a:solidFill>
                <a:latin typeface="Trebuchet MS" pitchFamily="34" charset="0"/>
              </a:rPr>
              <a:t>Mentor/Peer Evaluator's Written Evaluation Based Upon Charlotte Danielson’s Frameworks</a:t>
            </a:r>
            <a:endParaRPr lang="en-US" sz="1400" b="1" dirty="0">
              <a:solidFill>
                <a:srgbClr val="FF0000"/>
              </a:solidFill>
              <a:latin typeface="Trebuchet MS Bold" pitchFamily="1" charset="0"/>
            </a:endParaRPr>
          </a:p>
        </p:txBody>
      </p:sp>
      <p:sp>
        <p:nvSpPr>
          <p:cNvPr id="62473" name="Text Box 10"/>
          <p:cNvSpPr txBox="1">
            <a:spLocks noChangeArrowheads="1"/>
          </p:cNvSpPr>
          <p:nvPr/>
        </p:nvSpPr>
        <p:spPr bwMode="auto">
          <a:xfrm>
            <a:off x="3132138" y="23368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Trebuchet MS Bold" pitchFamily="1" charset="0"/>
              </a:rPr>
              <a:t>30%</a:t>
            </a:r>
          </a:p>
        </p:txBody>
      </p:sp>
      <p:sp>
        <p:nvSpPr>
          <p:cNvPr id="62474" name="Text Box 11"/>
          <p:cNvSpPr txBox="1">
            <a:spLocks noChangeArrowheads="1"/>
          </p:cNvSpPr>
          <p:nvPr/>
        </p:nvSpPr>
        <p:spPr bwMode="auto">
          <a:xfrm>
            <a:off x="5122863" y="2892425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Trebuchet MS Bold" pitchFamily="1" charset="0"/>
              </a:rPr>
              <a:t>30%</a:t>
            </a:r>
          </a:p>
        </p:txBody>
      </p:sp>
      <p:sp>
        <p:nvSpPr>
          <p:cNvPr id="62475" name="Text Box 12"/>
          <p:cNvSpPr txBox="1">
            <a:spLocks noChangeArrowheads="1"/>
          </p:cNvSpPr>
          <p:nvPr/>
        </p:nvSpPr>
        <p:spPr bwMode="auto">
          <a:xfrm>
            <a:off x="1497012" y="4987925"/>
            <a:ext cx="12080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Bold" pitchFamily="1" charset="0"/>
              </a:rPr>
              <a:t>Before</a:t>
            </a:r>
            <a:r>
              <a:rPr lang="en-US" dirty="0" smtClean="0">
                <a:solidFill>
                  <a:schemeClr val="bg1"/>
                </a:solidFill>
                <a:latin typeface="Trebuchet MS Bold" pitchFamily="1" charset="0"/>
              </a:rPr>
              <a:t>0</a:t>
            </a:r>
            <a:r>
              <a:rPr lang="en-US" dirty="0">
                <a:solidFill>
                  <a:schemeClr val="bg1"/>
                </a:solidFill>
                <a:latin typeface="Trebuchet MS Bold" pitchFamily="1" charset="0"/>
              </a:rPr>
              <a:t>%</a:t>
            </a:r>
          </a:p>
        </p:txBody>
      </p:sp>
      <p:sp>
        <p:nvSpPr>
          <p:cNvPr id="62476" name="Line 13"/>
          <p:cNvSpPr>
            <a:spLocks noChangeShapeType="1"/>
          </p:cNvSpPr>
          <p:nvPr/>
        </p:nvSpPr>
        <p:spPr bwMode="auto">
          <a:xfrm>
            <a:off x="5391150" y="2327275"/>
            <a:ext cx="24765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477" name="Line 14"/>
          <p:cNvSpPr>
            <a:spLocks noChangeShapeType="1"/>
          </p:cNvSpPr>
          <p:nvPr/>
        </p:nvSpPr>
        <p:spPr bwMode="auto">
          <a:xfrm>
            <a:off x="6572250" y="4787900"/>
            <a:ext cx="2825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478" name="Line 15"/>
          <p:cNvSpPr>
            <a:spLocks noChangeShapeType="1"/>
          </p:cNvSpPr>
          <p:nvPr/>
        </p:nvSpPr>
        <p:spPr bwMode="auto">
          <a:xfrm flipH="1">
            <a:off x="6970713" y="2479675"/>
            <a:ext cx="320675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6405563" y="3182938"/>
            <a:ext cx="776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30</a:t>
            </a:r>
            <a:r>
              <a:rPr lang="en-US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5491163" y="3973513"/>
            <a:ext cx="79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40%</a:t>
            </a:r>
          </a:p>
        </p:txBody>
      </p:sp>
      <p:graphicFrame>
        <p:nvGraphicFramePr>
          <p:cNvPr id="62486" name="Object 22"/>
          <p:cNvGraphicFramePr>
            <a:graphicFrameLocks noChangeAspect="1"/>
          </p:cNvGraphicFramePr>
          <p:nvPr/>
        </p:nvGraphicFramePr>
        <p:xfrm>
          <a:off x="3105150" y="5370513"/>
          <a:ext cx="171450" cy="14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art" r:id="rId6" imgW="5943600" imgH="2400300" progId="MSGraph.Chart.8">
                  <p:embed followColorScheme="full"/>
                </p:oleObj>
              </mc:Choice>
              <mc:Fallback>
                <p:oleObj name="Chart" r:id="rId6" imgW="5943600" imgH="2400300" progId="MSGraph.Chart.8">
                  <p:embed followColorScheme="full"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5370513"/>
                        <a:ext cx="171450" cy="14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1479550" y="30495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695325" y="2314575"/>
            <a:ext cx="2762250" cy="27051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161925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496888" y="1516063"/>
            <a:ext cx="16779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latin typeface="Trebuchet MS" pitchFamily="34" charset="0"/>
              </a:rPr>
              <a:t>Principal’s Written</a:t>
            </a:r>
          </a:p>
          <a:p>
            <a:r>
              <a:rPr lang="en-US" sz="1400" dirty="0">
                <a:latin typeface="Trebuchet MS" pitchFamily="34" charset="0"/>
              </a:rPr>
              <a:t>Evaluation</a:t>
            </a:r>
          </a:p>
        </p:txBody>
      </p:sp>
      <p:sp>
        <p:nvSpPr>
          <p:cNvPr id="62495" name="Line 13"/>
          <p:cNvSpPr>
            <a:spLocks noChangeShapeType="1"/>
          </p:cNvSpPr>
          <p:nvPr/>
        </p:nvSpPr>
        <p:spPr bwMode="auto">
          <a:xfrm>
            <a:off x="1628775" y="2108200"/>
            <a:ext cx="1524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496" name="AutoShape 32"/>
          <p:cNvSpPr>
            <a:spLocks noChangeArrowheads="1"/>
          </p:cNvSpPr>
          <p:nvPr/>
        </p:nvSpPr>
        <p:spPr bwMode="auto">
          <a:xfrm>
            <a:off x="3676650" y="3362325"/>
            <a:ext cx="1000125" cy="457200"/>
          </a:xfrm>
          <a:prstGeom prst="rightArrow">
            <a:avLst>
              <a:gd name="adj1" fmla="val 50000"/>
              <a:gd name="adj2" fmla="val 546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31907" y="5000625"/>
            <a:ext cx="1040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After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/>
      <p:bldP spid="62476" grpId="0" animBg="1"/>
      <p:bldP spid="62477" grpId="0" animBg="1"/>
      <p:bldP spid="62478" grpId="0" animBg="1"/>
      <p:bldP spid="62496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teacher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7188" y="2528888"/>
            <a:ext cx="3603625" cy="361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" descr="bckgds-v1-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247649" y="838200"/>
            <a:ext cx="8793163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Induction for New Teachers….our most significant change</a:t>
            </a:r>
            <a:endParaRPr lang="en-US" dirty="0" smtClean="0">
              <a:ea typeface="+mj-ea"/>
            </a:endParaRP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8975" y="1371600"/>
            <a:ext cx="7632700" cy="3981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Provide more mentoring support to new teachers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 smtClean="0"/>
              <a:t>Goal: keep promising new teachers in the district and help them accelerate their professional development. </a:t>
            </a:r>
            <a:r>
              <a:rPr lang="en-US" altLang="ja-JP" sz="2000" b="1" dirty="0" smtClean="0">
                <a:solidFill>
                  <a:srgbClr val="00B0F0"/>
                </a:solidFill>
              </a:rPr>
              <a:t>86%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of last year’s first year teachers returned compared to </a:t>
            </a:r>
            <a:r>
              <a:rPr lang="en-US" altLang="ja-JP" sz="2000" b="1" dirty="0" smtClean="0">
                <a:solidFill>
                  <a:srgbClr val="00B0F0"/>
                </a:solidFill>
              </a:rPr>
              <a:t>72%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the year before!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Mentors are being selected from among the </a:t>
            </a:r>
            <a:br>
              <a:rPr lang="en-US" altLang="ja-JP" sz="2000" dirty="0" smtClean="0"/>
            </a:br>
            <a:r>
              <a:rPr lang="en-US" altLang="ja-JP" sz="2000" dirty="0" smtClean="0"/>
              <a:t>district’s most effective teachers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Mentors will work with and guide new                            teachers on a weekly basis for their                                         first two years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b="1" dirty="0" smtClean="0">
                <a:solidFill>
                  <a:srgbClr val="00B050"/>
                </a:solidFill>
              </a:rPr>
              <a:t>Close partnership with the New</a:t>
            </a:r>
            <a:br>
              <a:rPr lang="en-US" altLang="ja-JP" sz="2000" b="1" dirty="0" smtClean="0">
                <a:solidFill>
                  <a:srgbClr val="00B050"/>
                </a:solidFill>
              </a:rPr>
            </a:br>
            <a:r>
              <a:rPr lang="en-US" altLang="ja-JP" sz="2000" b="1" dirty="0" smtClean="0">
                <a:solidFill>
                  <a:srgbClr val="00B050"/>
                </a:solidFill>
              </a:rPr>
              <a:t>Teacher Center has accelerated</a:t>
            </a:r>
            <a:br>
              <a:rPr lang="en-US" altLang="ja-JP" sz="2000" b="1" dirty="0" smtClean="0">
                <a:solidFill>
                  <a:srgbClr val="00B050"/>
                </a:solidFill>
              </a:rPr>
            </a:br>
            <a:r>
              <a:rPr lang="en-US" altLang="ja-JP" sz="2000" b="1" dirty="0" smtClean="0">
                <a:solidFill>
                  <a:srgbClr val="00B050"/>
                </a:solidFill>
              </a:rPr>
              <a:t>our effectiveness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Trebuchet MS" pitchFamily="1" charset="0"/>
              </a:rPr>
              <a:t>Supporting teachers as professionals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bckgds-v1-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After two years……</a:t>
            </a:r>
            <a:endParaRPr lang="en-US" dirty="0" smtClean="0">
              <a:ea typeface="+mj-ea"/>
            </a:endParaRP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3250" y="1781175"/>
            <a:ext cx="7632700" cy="318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Provided more mentoring support to new teachers: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altLang="ja-JP" sz="2000" b="1" dirty="0" smtClean="0">
                <a:solidFill>
                  <a:srgbClr val="FF0000"/>
                </a:solidFill>
              </a:rPr>
              <a:t>86% </a:t>
            </a:r>
            <a:r>
              <a:rPr lang="en-US" altLang="ja-JP" sz="2000" b="1" dirty="0" smtClean="0">
                <a:solidFill>
                  <a:srgbClr val="00B0F0"/>
                </a:solidFill>
              </a:rPr>
              <a:t>of last year’s first year teachers returned, compared to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72% </a:t>
            </a:r>
            <a:r>
              <a:rPr lang="en-US" altLang="ja-JP" sz="2000" b="1" dirty="0" smtClean="0">
                <a:solidFill>
                  <a:srgbClr val="00B0F0"/>
                </a:solidFill>
              </a:rPr>
              <a:t>the year before!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Successfully implemented new teacher and principal evaluations.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Peer evaluators received largely positive input from teachers.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Better aligned professional development with the Danielson</a:t>
            </a:r>
            <a:br>
              <a:rPr lang="en-US" altLang="ja-JP" sz="2000" dirty="0" smtClean="0"/>
            </a:br>
            <a:r>
              <a:rPr lang="en-US" altLang="ja-JP" sz="2000" dirty="0" smtClean="0"/>
              <a:t>Framework.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Made changes as needed with input from teachers.</a:t>
            </a:r>
          </a:p>
          <a:p>
            <a:pPr eaLnBrk="1" hangingPunct="1">
              <a:lnSpc>
                <a:spcPct val="90000"/>
              </a:lnSpc>
            </a:pPr>
            <a:endParaRPr lang="en-US" altLang="ja-JP" sz="2000" dirty="0" smtClean="0"/>
          </a:p>
          <a:p>
            <a:pPr eaLnBrk="1" hangingPunct="1">
              <a:lnSpc>
                <a:spcPct val="90000"/>
              </a:lnSpc>
            </a:pPr>
            <a:endParaRPr lang="en-US" altLang="ja-JP" sz="2000" dirty="0" smtClean="0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Trebuchet MS" pitchFamily="1" charset="0"/>
              </a:rPr>
              <a:t>Supporting teachers as professionals</a:t>
            </a:r>
          </a:p>
        </p:txBody>
      </p:sp>
    </p:spTree>
    <p:extLst>
      <p:ext uri="{BB962C8B-B14F-4D97-AF65-F5344CB8AC3E}">
        <p14:creationId xmlns:p14="http://schemas.microsoft.com/office/powerpoint/2010/main" val="20821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bckgds-v1-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0075" y="609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Lessons 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learned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, Modifications made along the way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9450" y="1352550"/>
            <a:ext cx="7632700" cy="3524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Expanded the evaluation process to include new groups such as counselors, media specialists, adult education teachers, pre-K teachers, and technology  resource specialists.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Increased the number of mentors to 70 so that second year teachers would receive support.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Increased the number of peers to 123 in order to lower their caseloads.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Reviewed and modified the teacher evaluation rubric.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Changed the observation schedule to include informal observations.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 smtClean="0"/>
              <a:t>Changed weighting of peer and principal evaluations.</a:t>
            </a:r>
          </a:p>
          <a:p>
            <a:pPr eaLnBrk="1" hangingPunct="1">
              <a:lnSpc>
                <a:spcPct val="90000"/>
              </a:lnSpc>
            </a:pPr>
            <a:endParaRPr lang="en-US" altLang="ja-JP" sz="2000" dirty="0" smtClean="0"/>
          </a:p>
          <a:p>
            <a:pPr eaLnBrk="1" hangingPunct="1">
              <a:lnSpc>
                <a:spcPct val="90000"/>
              </a:lnSpc>
            </a:pPr>
            <a:endParaRPr lang="en-US" altLang="ja-JP" sz="2000" dirty="0" smtClean="0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Trebuchet MS" pitchFamily="1" charset="0"/>
              </a:rPr>
              <a:t>Supporting teachers as professionals</a:t>
            </a:r>
          </a:p>
        </p:txBody>
      </p:sp>
    </p:spTree>
    <p:extLst>
      <p:ext uri="{BB962C8B-B14F-4D97-AF65-F5344CB8AC3E}">
        <p14:creationId xmlns:p14="http://schemas.microsoft.com/office/powerpoint/2010/main" val="10728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1026" descr="bckgds-v1-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19075" y="895350"/>
            <a:ext cx="8686800" cy="9525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New Directions from the MET Project</a:t>
            </a:r>
          </a:p>
        </p:txBody>
      </p:sp>
      <p:sp>
        <p:nvSpPr>
          <p:cNvPr id="15365" name="Text Box 1028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rebuchet MS" pitchFamily="1" charset="0"/>
              </a:rPr>
              <a:t>Measures of Effective Teaching</a:t>
            </a:r>
            <a:endParaRPr lang="en-US" sz="1400" dirty="0">
              <a:solidFill>
                <a:schemeClr val="bg1"/>
              </a:solidFill>
              <a:latin typeface="Trebuchet MS" pitchFamily="1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950" y="1673363"/>
            <a:ext cx="76104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sz="2000" dirty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 Video Captures and Teacher Reflections</a:t>
            </a:r>
          </a:p>
          <a:p>
            <a:pPr algn="l">
              <a:buFont typeface="Arial" pitchFamily="34" charset="0"/>
              <a:buChar char="•"/>
            </a:pPr>
            <a:endParaRPr lang="en-US" sz="2000" dirty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 Student Surveys for Professional Development</a:t>
            </a:r>
          </a:p>
          <a:p>
            <a:pPr algn="l"/>
            <a:endParaRPr lang="en-US" sz="2400" dirty="0"/>
          </a:p>
          <a:p>
            <a:pPr algn="l"/>
            <a:endParaRPr lang="en-US" dirty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lvl="1" algn="l"/>
            <a:endParaRPr lang="en-US" dirty="0" smtClean="0"/>
          </a:p>
          <a:p>
            <a:pPr lvl="1" algn="l"/>
            <a:endParaRPr lang="en-US" dirty="0" smtClean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809625"/>
            <a:ext cx="7772400" cy="4638675"/>
          </a:xfrm>
        </p:spPr>
        <p:txBody>
          <a:bodyPr/>
          <a:lstStyle/>
          <a:p>
            <a:pPr eaLnBrk="1" hangingPunct="1">
              <a:buFont typeface="Times" pitchFamily="1" charset="0"/>
              <a:buNone/>
            </a:pPr>
            <a:r>
              <a:rPr lang="en-US" sz="3200" dirty="0" smtClean="0"/>
              <a:t>Email us at: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hlinkClick r:id="rId3"/>
              </a:rPr>
              <a:t>greatteachers@sdhc.k12.fl.us</a:t>
            </a:r>
            <a:endParaRPr lang="en-US" sz="32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  <a:buFont typeface="Times" pitchFamily="1" charset="0"/>
              <a:buNone/>
            </a:pPr>
            <a:r>
              <a:rPr lang="en-US" sz="3200" b="1" dirty="0" smtClean="0"/>
              <a:t>Or visit us on the website: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 smtClean="0"/>
              <a:t>empoweringteachers.mysdhc.org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200" dirty="0" smtClean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 smtClean="0">
                <a:hlinkClick r:id="rId4"/>
              </a:rPr>
              <a:t>David.steele@sdhc.k12.fl.us</a:t>
            </a:r>
            <a:endParaRPr lang="en-US" sz="3200" dirty="0" smtClean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 smtClean="0"/>
              <a:t>Danni.resnick@sdhc.k12.fl.us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200" dirty="0" smtClean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200" dirty="0" smtClean="0"/>
          </a:p>
          <a:p>
            <a:pPr eaLnBrk="1" hangingPunct="1">
              <a:buFont typeface="Times" pitchFamily="1" charset="0"/>
              <a:buNone/>
            </a:pPr>
            <a:endParaRPr lang="en-US" sz="2000" dirty="0" smtClean="0"/>
          </a:p>
        </p:txBody>
      </p:sp>
      <p:pic>
        <p:nvPicPr>
          <p:cNvPr id="16387" name="Picture 6" descr="bckgds-v1-4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913438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2057400" y="62484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Trebuchet MS" pitchFamily="1" charset="0"/>
              </a:rPr>
              <a:t>When students succeed, we all win</a:t>
            </a:r>
          </a:p>
        </p:txBody>
      </p:sp>
    </p:spTree>
    <p:extLst>
      <p:ext uri="{BB962C8B-B14F-4D97-AF65-F5344CB8AC3E}">
        <p14:creationId xmlns:p14="http://schemas.microsoft.com/office/powerpoint/2010/main" val="37626688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3F78"/>
      </a:accent1>
      <a:accent2>
        <a:srgbClr val="556421"/>
      </a:accent2>
      <a:accent3>
        <a:srgbClr val="FFFFFF"/>
      </a:accent3>
      <a:accent4>
        <a:srgbClr val="000000"/>
      </a:accent4>
      <a:accent5>
        <a:srgbClr val="BFAFBE"/>
      </a:accent5>
      <a:accent6>
        <a:srgbClr val="4C5A1D"/>
      </a:accent6>
      <a:hlink>
        <a:srgbClr val="016990"/>
      </a:hlink>
      <a:folHlink>
        <a:srgbClr val="C5960C"/>
      </a:folHlink>
    </a:clrScheme>
    <a:fontScheme name="Blank Presentation">
      <a:majorFont>
        <a:latin typeface="Trebuchet MS Bold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699</Words>
  <Application>Microsoft Office PowerPoint</Application>
  <PresentationFormat>On-screen Show (4:3)</PresentationFormat>
  <Paragraphs>92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 Presentation</vt:lpstr>
      <vt:lpstr>Chart</vt:lpstr>
      <vt:lpstr>PowerPoint Presentation</vt:lpstr>
      <vt:lpstr>Teacher Evaluations: Multiple Measures Increase Accuracy</vt:lpstr>
      <vt:lpstr>Induction for New Teachers….our most significant change</vt:lpstr>
      <vt:lpstr>After two years……</vt:lpstr>
      <vt:lpstr>Lessons learned, Modifications made along the way</vt:lpstr>
      <vt:lpstr>New Directions from the MET Project</vt:lpstr>
      <vt:lpstr>PowerPoint Presentation</vt:lpstr>
    </vt:vector>
  </TitlesOfParts>
  <Company>Robin Bania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Bania</dc:creator>
  <cp:lastModifiedBy>Tonya Harris</cp:lastModifiedBy>
  <cp:revision>371</cp:revision>
  <cp:lastPrinted>2010-03-25T16:42:38Z</cp:lastPrinted>
  <dcterms:created xsi:type="dcterms:W3CDTF">2010-03-19T14:29:38Z</dcterms:created>
  <dcterms:modified xsi:type="dcterms:W3CDTF">2012-07-26T16:50:58Z</dcterms:modified>
</cp:coreProperties>
</file>