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6" r:id="rId1"/>
    <p:sldMasterId id="2147483908" r:id="rId2"/>
  </p:sldMasterIdLst>
  <p:notesMasterIdLst>
    <p:notesMasterId r:id="rId14"/>
  </p:notesMasterIdLst>
  <p:handoutMasterIdLst>
    <p:handoutMasterId r:id="rId15"/>
  </p:handoutMasterIdLst>
  <p:sldIdLst>
    <p:sldId id="256" r:id="rId3"/>
    <p:sldId id="262" r:id="rId4"/>
    <p:sldId id="257" r:id="rId5"/>
    <p:sldId id="267" r:id="rId6"/>
    <p:sldId id="303" r:id="rId7"/>
    <p:sldId id="268" r:id="rId8"/>
    <p:sldId id="285" r:id="rId9"/>
    <p:sldId id="287" r:id="rId10"/>
    <p:sldId id="288" r:id="rId11"/>
    <p:sldId id="282" r:id="rId12"/>
    <p:sldId id="286" r:id="rId1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00FFCC"/>
    <a:srgbClr val="00CC99"/>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autoAdjust="0"/>
    <p:restoredTop sz="94840" autoAdjust="0"/>
  </p:normalViewPr>
  <p:slideViewPr>
    <p:cSldViewPr snapToGrid="0">
      <p:cViewPr varScale="1">
        <p:scale>
          <a:sx n="69" d="100"/>
          <a:sy n="69" d="100"/>
        </p:scale>
        <p:origin x="-816" y="-108"/>
      </p:cViewPr>
      <p:guideLst>
        <p:guide orient="horz" pos="2160"/>
        <p:guide pos="2880"/>
      </p:guideLst>
    </p:cSldViewPr>
  </p:slideViewPr>
  <p:outlineViewPr>
    <p:cViewPr>
      <p:scale>
        <a:sx n="33" d="100"/>
        <a:sy n="33" d="100"/>
      </p:scale>
      <p:origin x="6"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72" cy="464184"/>
          </a:xfrm>
          <a:prstGeom prst="rect">
            <a:avLst/>
          </a:prstGeom>
        </p:spPr>
        <p:txBody>
          <a:bodyPr vert="horz" lIns="93172" tIns="46586" rIns="93172" bIns="46586" rtlCol="0"/>
          <a:lstStyle>
            <a:lvl1pPr algn="l">
              <a:lnSpc>
                <a:spcPct val="80000"/>
              </a:lnSpc>
              <a:spcBef>
                <a:spcPct val="20000"/>
              </a:spcBef>
              <a:defRPr sz="1200"/>
            </a:lvl1pPr>
          </a:lstStyle>
          <a:p>
            <a:pPr>
              <a:defRPr/>
            </a:pPr>
            <a:endParaRPr lang="en-US"/>
          </a:p>
        </p:txBody>
      </p:sp>
      <p:sp>
        <p:nvSpPr>
          <p:cNvPr id="3" name="Date Placeholder 2"/>
          <p:cNvSpPr>
            <a:spLocks noGrp="1"/>
          </p:cNvSpPr>
          <p:nvPr>
            <p:ph type="dt" sz="quarter" idx="1"/>
          </p:nvPr>
        </p:nvSpPr>
        <p:spPr>
          <a:xfrm>
            <a:off x="3970436" y="0"/>
            <a:ext cx="3038372" cy="464184"/>
          </a:xfrm>
          <a:prstGeom prst="rect">
            <a:avLst/>
          </a:prstGeom>
        </p:spPr>
        <p:txBody>
          <a:bodyPr vert="horz" lIns="93172" tIns="46586" rIns="93172" bIns="46586" rtlCol="0"/>
          <a:lstStyle>
            <a:lvl1pPr algn="r">
              <a:lnSpc>
                <a:spcPct val="80000"/>
              </a:lnSpc>
              <a:spcBef>
                <a:spcPct val="20000"/>
              </a:spcBef>
              <a:defRPr sz="1200"/>
            </a:lvl1pPr>
          </a:lstStyle>
          <a:p>
            <a:pPr>
              <a:defRPr/>
            </a:pPr>
            <a:fld id="{D14A6FE6-C4E1-4911-B778-C03A0532FDB4}" type="datetimeFigureOut">
              <a:rPr lang="en-US"/>
              <a:pPr>
                <a:defRPr/>
              </a:pPr>
              <a:t>7/26/2012</a:t>
            </a:fld>
            <a:endParaRPr lang="en-US"/>
          </a:p>
        </p:txBody>
      </p:sp>
      <p:sp>
        <p:nvSpPr>
          <p:cNvPr id="4" name="Footer Placeholder 3"/>
          <p:cNvSpPr>
            <a:spLocks noGrp="1"/>
          </p:cNvSpPr>
          <p:nvPr>
            <p:ph type="ftr" sz="quarter" idx="2"/>
          </p:nvPr>
        </p:nvSpPr>
        <p:spPr>
          <a:xfrm>
            <a:off x="0" y="8830627"/>
            <a:ext cx="3038372" cy="464184"/>
          </a:xfrm>
          <a:prstGeom prst="rect">
            <a:avLst/>
          </a:prstGeom>
        </p:spPr>
        <p:txBody>
          <a:bodyPr vert="horz" lIns="93172" tIns="46586" rIns="93172" bIns="46586" rtlCol="0" anchor="b"/>
          <a:lstStyle>
            <a:lvl1pPr algn="l">
              <a:lnSpc>
                <a:spcPct val="80000"/>
              </a:lnSpc>
              <a:spcBef>
                <a:spcPct val="20000"/>
              </a:spcBef>
              <a:defRPr sz="1200"/>
            </a:lvl1pPr>
          </a:lstStyle>
          <a:p>
            <a:pPr>
              <a:defRPr/>
            </a:pPr>
            <a:endParaRPr lang="en-US"/>
          </a:p>
        </p:txBody>
      </p:sp>
      <p:sp>
        <p:nvSpPr>
          <p:cNvPr id="5" name="Slide Number Placeholder 4"/>
          <p:cNvSpPr>
            <a:spLocks noGrp="1"/>
          </p:cNvSpPr>
          <p:nvPr>
            <p:ph type="sldNum" sz="quarter" idx="3"/>
          </p:nvPr>
        </p:nvSpPr>
        <p:spPr>
          <a:xfrm>
            <a:off x="3970436" y="8830627"/>
            <a:ext cx="3038372" cy="464184"/>
          </a:xfrm>
          <a:prstGeom prst="rect">
            <a:avLst/>
          </a:prstGeom>
        </p:spPr>
        <p:txBody>
          <a:bodyPr vert="horz" lIns="93172" tIns="46586" rIns="93172" bIns="46586" rtlCol="0" anchor="b"/>
          <a:lstStyle>
            <a:lvl1pPr algn="r">
              <a:lnSpc>
                <a:spcPct val="80000"/>
              </a:lnSpc>
              <a:spcBef>
                <a:spcPct val="20000"/>
              </a:spcBef>
              <a:defRPr sz="1200"/>
            </a:lvl1pPr>
          </a:lstStyle>
          <a:p>
            <a:pPr>
              <a:defRPr/>
            </a:pPr>
            <a:fld id="{1605456B-F1A8-41E1-A791-C4CF7E1B3C61}" type="slidenum">
              <a:rPr lang="en-US"/>
              <a:pPr>
                <a:defRPr/>
              </a:pPr>
              <a:t>‹#›</a:t>
            </a:fld>
            <a:endParaRPr lang="en-US"/>
          </a:p>
        </p:txBody>
      </p:sp>
    </p:spTree>
    <p:extLst>
      <p:ext uri="{BB962C8B-B14F-4D97-AF65-F5344CB8AC3E}">
        <p14:creationId xmlns:p14="http://schemas.microsoft.com/office/powerpoint/2010/main" val="32013499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3038372" cy="464184"/>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nSpc>
                <a:spcPct val="100000"/>
              </a:lnSpc>
              <a:spcBef>
                <a:spcPct val="0"/>
              </a:spcBef>
              <a:defRPr sz="1200"/>
            </a:lvl1pPr>
          </a:lstStyle>
          <a:p>
            <a:pPr>
              <a:defRPr/>
            </a:pPr>
            <a:endParaRPr lang="en-US"/>
          </a:p>
        </p:txBody>
      </p:sp>
      <p:sp>
        <p:nvSpPr>
          <p:cNvPr id="61443" name="Rectangle 3"/>
          <p:cNvSpPr>
            <a:spLocks noGrp="1" noChangeArrowheads="1"/>
          </p:cNvSpPr>
          <p:nvPr>
            <p:ph type="dt" idx="1"/>
          </p:nvPr>
        </p:nvSpPr>
        <p:spPr bwMode="auto">
          <a:xfrm>
            <a:off x="3970436" y="0"/>
            <a:ext cx="3038372" cy="464184"/>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a:lnSpc>
                <a:spcPct val="100000"/>
              </a:lnSpc>
              <a:spcBef>
                <a:spcPct val="0"/>
              </a:spcBef>
              <a:defRPr sz="1200"/>
            </a:lvl1pPr>
          </a:lstStyle>
          <a:p>
            <a:pPr>
              <a:defRPr/>
            </a:pPr>
            <a:endParaRPr lang="en-US"/>
          </a:p>
        </p:txBody>
      </p:sp>
      <p:sp>
        <p:nvSpPr>
          <p:cNvPr id="24580"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61445" name="Rectangle 5"/>
          <p:cNvSpPr>
            <a:spLocks noGrp="1" noChangeArrowheads="1"/>
          </p:cNvSpPr>
          <p:nvPr>
            <p:ph type="body" sz="quarter" idx="3"/>
          </p:nvPr>
        </p:nvSpPr>
        <p:spPr bwMode="auto">
          <a:xfrm>
            <a:off x="701040" y="4416108"/>
            <a:ext cx="5608320" cy="4182427"/>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446" name="Rectangle 6"/>
          <p:cNvSpPr>
            <a:spLocks noGrp="1" noChangeArrowheads="1"/>
          </p:cNvSpPr>
          <p:nvPr>
            <p:ph type="ftr" sz="quarter" idx="4"/>
          </p:nvPr>
        </p:nvSpPr>
        <p:spPr bwMode="auto">
          <a:xfrm>
            <a:off x="0" y="8830627"/>
            <a:ext cx="3038372" cy="464184"/>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nSpc>
                <a:spcPct val="100000"/>
              </a:lnSpc>
              <a:spcBef>
                <a:spcPct val="0"/>
              </a:spcBef>
              <a:defRPr sz="1200"/>
            </a:lvl1pPr>
          </a:lstStyle>
          <a:p>
            <a:pPr>
              <a:defRPr/>
            </a:pPr>
            <a:endParaRPr lang="en-US"/>
          </a:p>
        </p:txBody>
      </p:sp>
      <p:sp>
        <p:nvSpPr>
          <p:cNvPr id="61447" name="Rectangle 7"/>
          <p:cNvSpPr>
            <a:spLocks noGrp="1" noChangeArrowheads="1"/>
          </p:cNvSpPr>
          <p:nvPr>
            <p:ph type="sldNum" sz="quarter" idx="5"/>
          </p:nvPr>
        </p:nvSpPr>
        <p:spPr bwMode="auto">
          <a:xfrm>
            <a:off x="3970436" y="8830627"/>
            <a:ext cx="3038372" cy="464184"/>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a:lnSpc>
                <a:spcPct val="100000"/>
              </a:lnSpc>
              <a:spcBef>
                <a:spcPct val="0"/>
              </a:spcBef>
              <a:defRPr sz="1200"/>
            </a:lvl1pPr>
          </a:lstStyle>
          <a:p>
            <a:pPr>
              <a:defRPr/>
            </a:pPr>
            <a:fld id="{1D310250-F5BE-40C6-A45B-045A97644754}" type="slidenum">
              <a:rPr lang="en-US"/>
              <a:pPr>
                <a:defRPr/>
              </a:pPr>
              <a:t>‹#›</a:t>
            </a:fld>
            <a:endParaRPr lang="en-US"/>
          </a:p>
        </p:txBody>
      </p:sp>
    </p:spTree>
    <p:extLst>
      <p:ext uri="{BB962C8B-B14F-4D97-AF65-F5344CB8AC3E}">
        <p14:creationId xmlns:p14="http://schemas.microsoft.com/office/powerpoint/2010/main" val="16367066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A5EB02B2-DA43-4A80-AD41-01AD58C53D2A}" type="slidenum">
              <a:rPr lang="en-US" smtClean="0"/>
              <a:pPr/>
              <a:t>1</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buFontTx/>
              <a:buChar char="•"/>
            </a:pPr>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D310250-F5BE-40C6-A45B-045A97644754}"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0F9D8419-2941-4A8C-B15C-2774CB8D4C55}" type="slidenum">
              <a:rPr lang="en-US" smtClean="0"/>
              <a:pPr/>
              <a:t>11</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buFontTx/>
              <a:buChar char="•"/>
            </a:pP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FE6F402E-F500-4C28-AEE3-990550C43818}" type="slidenum">
              <a:rPr lang="en-US" smtClean="0"/>
              <a:pPr/>
              <a:t>2</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buFontTx/>
              <a:buChar char="•"/>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19B59074-2C2A-4F75-A334-43E50CA908E8}" type="slidenum">
              <a:rPr lang="en-US" smtClean="0"/>
              <a:pPr/>
              <a:t>3</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buFontTx/>
              <a:buChar char="•"/>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582CE2D-4124-4D15-B2FF-DC70870B3805}" type="slidenum">
              <a:rPr lang="en-US" smtClean="0"/>
              <a:pPr/>
              <a:t>4</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endParaRPr lang="en-US" sz="1200" kern="1200" dirty="0">
              <a:solidFill>
                <a:schemeClr val="tx1"/>
              </a:solidFill>
              <a:latin typeface="Arial" charset="0"/>
              <a:ea typeface="+mn-ea"/>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D310250-F5BE-40C6-A45B-045A97644754}"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D611B6CF-7E0D-4D76-8838-7006E6EF3E61}" type="slidenum">
              <a:rPr lang="en-US" smtClean="0"/>
              <a:pPr/>
              <a:t>6</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buFontTx/>
              <a:buNone/>
            </a:pP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1C4678C9-D271-4911-8724-234BD7C70511}" type="slidenum">
              <a:rPr lang="en-US" smtClean="0"/>
              <a:pPr/>
              <a:t>7</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buFontTx/>
              <a:buChar char="•"/>
            </a:pPr>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FC0B5E0C-31AD-47E5-84A1-61A7C20257D5}" type="slidenum">
              <a:rPr lang="en-US" smtClean="0"/>
              <a:pPr/>
              <a:t>8</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marL="228600" indent="-228600" eaLnBrk="1" hangingPunct="1">
              <a:buFontTx/>
              <a:buNone/>
            </a:pP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73C2C2C1-5AD7-499A-A154-6939AA561334}" type="slidenum">
              <a:rPr lang="en-US" smtClean="0"/>
              <a:pPr/>
              <a:t>9</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buFontTx/>
              <a:buNone/>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normAutofit/>
          </a:bodyPr>
          <a:lstStyle>
            <a:lvl1pPr marL="0" indent="0" algn="ctr">
              <a:buNone/>
              <a:defRPr sz="1800" b="1" cap="none" spc="250" baseline="0">
                <a:solidFill>
                  <a:schemeClr val="tx1"/>
                </a:solidFill>
                <a:latin typeface="Calibri" pitchFamily="34" charset="0"/>
                <a:ea typeface="Batang" pitchFamily="18" charset="-127"/>
                <a:cs typeface="Calibri"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sp>
        <p:nvSpPr>
          <p:cNvPr id="28" name="Date Placeholder 27"/>
          <p:cNvSpPr>
            <a:spLocks noGrp="1"/>
          </p:cNvSpPr>
          <p:nvPr>
            <p:ph type="dt" sz="half" idx="10"/>
          </p:nvPr>
        </p:nvSpPr>
        <p:spPr/>
        <p:txBody>
          <a:bodyPr/>
          <a:lstStyle/>
          <a:p>
            <a:pPr>
              <a:defRPr/>
            </a:pPr>
            <a:endParaRPr lang="en-US"/>
          </a:p>
        </p:txBody>
      </p:sp>
      <p:sp>
        <p:nvSpPr>
          <p:cNvPr id="17" name="Footer Placeholder 16"/>
          <p:cNvSpPr>
            <a:spLocks noGrp="1"/>
          </p:cNvSpPr>
          <p:nvPr>
            <p:ph type="ftr" sz="quarter" idx="11"/>
          </p:nvPr>
        </p:nvSpPr>
        <p:spPr/>
        <p:txBody>
          <a:bodyPr/>
          <a:lstStyle/>
          <a:p>
            <a:pPr>
              <a:defRPr/>
            </a:pP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a:defRPr/>
            </a:pPr>
            <a:fld id="{7FC8252C-8257-49A2-AA53-79927A5936D2}" type="slidenum">
              <a:rPr lang="en-US" smtClean="0"/>
              <a:pPr>
                <a:defRPr/>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dirty="0"/>
          </a:p>
        </p:txBody>
      </p:sp>
      <p:pic>
        <p:nvPicPr>
          <p:cNvPr id="1026" name="Picture 2"/>
          <p:cNvPicPr>
            <a:picLocks noChangeAspect="1" noChangeArrowheads="1"/>
          </p:cNvPicPr>
          <p:nvPr/>
        </p:nvPicPr>
        <p:blipFill>
          <a:blip r:embed="rId2" cstate="print"/>
          <a:srcRect/>
          <a:stretch>
            <a:fillRect/>
          </a:stretch>
        </p:blipFill>
        <p:spPr bwMode="auto">
          <a:xfrm>
            <a:off x="47625" y="6200775"/>
            <a:ext cx="9048750" cy="581025"/>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pPr>
              <a:defRPr/>
            </a:pPr>
            <a:fld id="{68DB10FE-2CAD-4AF6-BFE2-BE1A07D2A9C0}" type="slidenum">
              <a:rPr lang="en-US" smtClean="0"/>
              <a:pPr>
                <a:defRPr/>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8" name="Date Placeholder 27"/>
          <p:cNvSpPr>
            <a:spLocks noGrp="1"/>
          </p:cNvSpPr>
          <p:nvPr>
            <p:ph type="dt" sz="half" idx="10"/>
          </p:nvPr>
        </p:nvSpPr>
        <p:spPr/>
        <p:txBody>
          <a:bodyPr/>
          <a:lstStyle/>
          <a:p>
            <a:pPr>
              <a:defRPr/>
            </a:pPr>
            <a:endParaRPr lang="en-US"/>
          </a:p>
        </p:txBody>
      </p:sp>
      <p:sp>
        <p:nvSpPr>
          <p:cNvPr id="17" name="Footer Placeholder 16"/>
          <p:cNvSpPr>
            <a:spLocks noGrp="1"/>
          </p:cNvSpPr>
          <p:nvPr>
            <p:ph type="ftr" sz="quarter" idx="11"/>
          </p:nvPr>
        </p:nvSpPr>
        <p:spPr/>
        <p:txBody>
          <a:bodyPr/>
          <a:lstStyle/>
          <a:p>
            <a:pPr>
              <a:defRPr/>
            </a:pP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211173"/>
            <a:ext cx="457200" cy="441325"/>
          </a:xfrm>
        </p:spPr>
        <p:txBody>
          <a:bodyPr/>
          <a:lstStyle>
            <a:lvl1pPr>
              <a:defRPr>
                <a:solidFill>
                  <a:schemeClr val="accent3">
                    <a:shade val="75000"/>
                  </a:schemeClr>
                </a:solidFill>
              </a:defRPr>
            </a:lvl1pPr>
          </a:lstStyle>
          <a:p>
            <a:pPr>
              <a:defRPr/>
            </a:pPr>
            <a:fld id="{7FC8252C-8257-49A2-AA53-79927A5936D2}" type="slidenum">
              <a:rPr lang="en-US" smtClean="0"/>
              <a:pPr>
                <a:defRPr/>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dirty="0"/>
          </a:p>
        </p:txBody>
      </p:sp>
      <p:pic>
        <p:nvPicPr>
          <p:cNvPr id="1026" name="Picture 2"/>
          <p:cNvPicPr>
            <a:picLocks noChangeAspect="1" noChangeArrowheads="1"/>
          </p:cNvPicPr>
          <p:nvPr/>
        </p:nvPicPr>
        <p:blipFill>
          <a:blip r:embed="rId2" cstate="print"/>
          <a:srcRect/>
          <a:stretch>
            <a:fillRect/>
          </a:stretch>
        </p:blipFill>
        <p:spPr bwMode="auto">
          <a:xfrm>
            <a:off x="0" y="7356475"/>
            <a:ext cx="8827475" cy="581025"/>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defRPr>
            </a:lvl1pPr>
          </a:lstStyle>
          <a:p>
            <a:r>
              <a:rPr kumimoji="0" lang="en-US" smtClean="0"/>
              <a:t>Click to edit Master title style</a:t>
            </a:r>
            <a:endParaRPr kumimoji="0"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361688" y="1026372"/>
            <a:ext cx="457200" cy="441325"/>
          </a:xfrm>
        </p:spPr>
        <p:txBody>
          <a:bodyPr/>
          <a:lstStyle>
            <a:lvl1pPr>
              <a:defRPr>
                <a:latin typeface="+mj-lt"/>
              </a:defRPr>
            </a:lvl1pPr>
          </a:lstStyle>
          <a:p>
            <a:pPr>
              <a:defRPr/>
            </a:pPr>
            <a:fld id="{33189936-AD4D-4FF6-9BBC-4EB492F06042}" type="slidenum">
              <a:rPr lang="en-US" smtClean="0"/>
              <a:pPr>
                <a:defRPr/>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bg1">
            <a:alpha val="3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defRPr>
            </a:lvl1pPr>
          </a:lstStyle>
          <a:p>
            <a:r>
              <a:rPr kumimoji="0" lang="en-US" smtClean="0"/>
              <a:t>Click to edit Master title style</a:t>
            </a:r>
            <a:endParaRPr kumimoji="0"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361688" y="1026372"/>
            <a:ext cx="457200" cy="441325"/>
          </a:xfrm>
        </p:spPr>
        <p:txBody>
          <a:bodyPr/>
          <a:lstStyle/>
          <a:p>
            <a:pPr>
              <a:defRPr/>
            </a:pPr>
            <a:fld id="{7FC8252C-8257-49A2-AA53-79927A5936D2}" type="slidenum">
              <a:rPr lang="en-US" smtClean="0"/>
              <a:pPr>
                <a:defRPr/>
              </a:pPr>
              <a:t>‹#›</a:t>
            </a:fld>
            <a:endParaRPr lang="en-US"/>
          </a:p>
        </p:txBody>
      </p:sp>
      <p:sp>
        <p:nvSpPr>
          <p:cNvPr id="8" name="Content Placeholder 7"/>
          <p:cNvSpPr>
            <a:spLocks noGrp="1"/>
          </p:cNvSpPr>
          <p:nvPr>
            <p:ph sz="quarter" idx="1"/>
          </p:nvPr>
        </p:nvSpPr>
        <p:spPr>
          <a:xfrm>
            <a:off x="301752" y="1527048"/>
            <a:ext cx="8503920" cy="4572000"/>
          </a:xfrm>
          <a:noFill/>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pic>
        <p:nvPicPr>
          <p:cNvPr id="7" name="Picture 3"/>
          <p:cNvPicPr>
            <a:picLocks noChangeAspect="1" noChangeArrowheads="1"/>
          </p:cNvPicPr>
          <p:nvPr/>
        </p:nvPicPr>
        <p:blipFill>
          <a:blip r:embed="rId2" cstate="print"/>
          <a:srcRect/>
          <a:stretch>
            <a:fillRect/>
          </a:stretch>
        </p:blipFill>
        <p:spPr bwMode="auto">
          <a:xfrm>
            <a:off x="47625" y="6200775"/>
            <a:ext cx="9048750" cy="581025"/>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normAutofit/>
          </a:bodyPr>
          <a:lstStyle>
            <a:lvl1pPr marL="0" indent="0" algn="ctr">
              <a:buNone/>
              <a:defRPr sz="1800" b="1" cap="none" spc="250" baseline="0">
                <a:solidFill>
                  <a:schemeClr val="tx2"/>
                </a:solidFill>
                <a:latin typeface="Calibri" pitchFamily="34" charset="0"/>
                <a:cs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pPr>
              <a:defRPr/>
            </a:pPr>
            <a:endParaRPr lang="en-US"/>
          </a:p>
        </p:txBody>
      </p:sp>
      <p:sp>
        <p:nvSpPr>
          <p:cNvPr id="4" name="Date Placeholder 3"/>
          <p:cNvSpPr>
            <a:spLocks noGrp="1"/>
          </p:cNvSpPr>
          <p:nvPr>
            <p:ph type="dt" sz="half" idx="10"/>
          </p:nvPr>
        </p:nvSpPr>
        <p:spPr/>
        <p:txBody>
          <a:bodyPr/>
          <a:lstStyle/>
          <a:p>
            <a:pPr>
              <a:defRPr/>
            </a:pPr>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a:defRPr/>
            </a:pPr>
            <a:fld id="{FC8716A8-41A1-4567-8855-C243335B05F0}" type="slidenum">
              <a:rPr lang="en-US" smtClean="0"/>
              <a:pPr>
                <a:defRPr/>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pic>
        <p:nvPicPr>
          <p:cNvPr id="2050" name="Picture 2"/>
          <p:cNvPicPr>
            <a:picLocks noChangeAspect="1" noChangeArrowheads="1"/>
          </p:cNvPicPr>
          <p:nvPr/>
        </p:nvPicPr>
        <p:blipFill>
          <a:blip r:embed="rId2" cstate="print"/>
          <a:srcRect/>
          <a:stretch>
            <a:fillRect/>
          </a:stretch>
        </p:blipFill>
        <p:spPr bwMode="auto">
          <a:xfrm>
            <a:off x="47625" y="6172200"/>
            <a:ext cx="9048750" cy="581025"/>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3A20DEB-B6D7-4977-9EAE-B02D0507517A}" type="slidenum">
              <a:rPr lang="en-US" smtClean="0"/>
              <a:pPr>
                <a:defRPr/>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1_Two Content">
    <p:bg>
      <p:bgPr>
        <a:solidFill>
          <a:schemeClr val="bg1">
            <a:alpha val="3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dirty="0"/>
          </a:p>
        </p:txBody>
      </p:sp>
      <p:sp>
        <p:nvSpPr>
          <p:cNvPr id="5" name="Date Placeholder 4"/>
          <p:cNvSpPr>
            <a:spLocks noGrp="1"/>
          </p:cNvSpPr>
          <p:nvPr>
            <p:ph type="dt" sz="half" idx="10"/>
          </p:nvPr>
        </p:nvSpPr>
        <p:spPr>
          <a:xfrm>
            <a:off x="5791200" y="6409944"/>
            <a:ext cx="3044952" cy="365760"/>
          </a:xfr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FC8252C-8257-49A2-AA53-79927A5936D2}" type="slidenum">
              <a:rPr lang="en-US" smtClean="0"/>
              <a:pPr>
                <a:defRPr/>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a:xfrm>
            <a:off x="304800" y="6409944"/>
            <a:ext cx="3581400" cy="365760"/>
          </a:xfrm>
        </p:spPr>
        <p:txBody>
          <a:bodyPr/>
          <a:lstStyle/>
          <a:p>
            <a:pPr>
              <a:defRPr/>
            </a:pP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defRPr/>
            </a:pPr>
            <a:fld id="{601EA269-68FD-4335-852C-A852F8C6E2F3}" type="slidenum">
              <a:rPr lang="en-US" smtClean="0"/>
              <a:pPr>
                <a:defRPr/>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pic>
        <p:nvPicPr>
          <p:cNvPr id="3074" name="Picture 2"/>
          <p:cNvPicPr>
            <a:picLocks noChangeAspect="1" noChangeArrowheads="1"/>
          </p:cNvPicPr>
          <p:nvPr/>
        </p:nvPicPr>
        <p:blipFill>
          <a:blip r:embed="rId2" cstate="print"/>
          <a:srcRect/>
          <a:stretch>
            <a:fillRect/>
          </a:stretch>
        </p:blipFill>
        <p:spPr bwMode="auto">
          <a:xfrm>
            <a:off x="47625" y="6172200"/>
            <a:ext cx="9048750" cy="581025"/>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343400" y="1036020"/>
            <a:ext cx="457200" cy="441325"/>
          </a:xfrm>
        </p:spPr>
        <p:txBody>
          <a:bodyPr/>
          <a:lstStyle/>
          <a:p>
            <a:pPr>
              <a:defRPr/>
            </a:pPr>
            <a:fld id="{7786C81D-5CEF-4276-A3F5-70E44E3C3F40}" type="slidenum">
              <a:rPr lang="en-US" smtClean="0"/>
              <a:pPr>
                <a:defRPr/>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pPr>
              <a:defRPr/>
            </a:pPr>
            <a:fld id="{FA2BE5BE-ACED-4EBC-8F72-2756832E1E55}" type="slidenum">
              <a:rPr lang="en-US" smtClean="0"/>
              <a:pPr>
                <a:defRPr/>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defRPr>
            </a:lvl1pPr>
          </a:lstStyle>
          <a:p>
            <a:r>
              <a:rPr kumimoji="0" lang="en-US" smtClean="0"/>
              <a:t>Click to edit Master title style</a:t>
            </a:r>
            <a:endParaRPr kumimoji="0"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361688" y="1026372"/>
            <a:ext cx="457200" cy="441325"/>
          </a:xfrm>
        </p:spPr>
        <p:txBody>
          <a:bodyPr/>
          <a:lstStyle/>
          <a:p>
            <a:pPr>
              <a:defRPr/>
            </a:pPr>
            <a:fld id="{33189936-AD4D-4FF6-9BBC-4EB492F06042}" type="slidenum">
              <a:rPr lang="en-US" smtClean="0"/>
              <a:pPr>
                <a:defRPr/>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B8D4390-C417-4E38-96AB-37751FE15218}"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pPr>
              <a:defRPr/>
            </a:pPr>
            <a:fld id="{68DB10FE-2CAD-4AF6-BFE2-BE1A07D2A9C0}" type="slidenum">
              <a:rPr lang="en-US" smtClean="0"/>
              <a:pPr>
                <a:defRPr/>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1_Title and Content">
    <p:bg>
      <p:bgPr>
        <a:solidFill>
          <a:schemeClr val="bg1">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defRPr>
            </a:lvl1pPr>
          </a:lstStyle>
          <a:p>
            <a:r>
              <a:rPr kumimoji="0" lang="en-US" smtClean="0"/>
              <a:t>Click to edit Master title style</a:t>
            </a:r>
            <a:endParaRPr kumimoji="0"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361688" y="1026372"/>
            <a:ext cx="457200" cy="441325"/>
          </a:xfrm>
        </p:spPr>
        <p:txBody>
          <a:bodyPr/>
          <a:lstStyle/>
          <a:p>
            <a:pPr>
              <a:defRPr/>
            </a:pPr>
            <a:fld id="{7FC8252C-8257-49A2-AA53-79927A5936D2}" type="slidenum">
              <a:rPr lang="en-US" smtClean="0"/>
              <a:pPr>
                <a:defRPr/>
              </a:pPr>
              <a:t>‹#›</a:t>
            </a:fld>
            <a:endParaRPr lang="en-US"/>
          </a:p>
        </p:txBody>
      </p:sp>
      <p:sp>
        <p:nvSpPr>
          <p:cNvPr id="8" name="Content Placeholder 7"/>
          <p:cNvSpPr>
            <a:spLocks noGrp="1"/>
          </p:cNvSpPr>
          <p:nvPr>
            <p:ph sz="quarter" idx="1"/>
          </p:nvPr>
        </p:nvSpPr>
        <p:spPr>
          <a:xfrm>
            <a:off x="301752" y="1527048"/>
            <a:ext cx="8503920" cy="4572000"/>
          </a:xfrm>
          <a:solidFill>
            <a:schemeClr val="accent4">
              <a:lumMod val="40000"/>
              <a:lumOff val="60000"/>
            </a:schemeClr>
          </a:solidFill>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pic>
        <p:nvPicPr>
          <p:cNvPr id="7" name="Picture 3"/>
          <p:cNvPicPr>
            <a:picLocks noChangeAspect="1" noChangeArrowheads="1"/>
          </p:cNvPicPr>
          <p:nvPr/>
        </p:nvPicPr>
        <p:blipFill>
          <a:blip r:embed="rId2" cstate="print"/>
          <a:srcRect/>
          <a:stretch>
            <a:fillRect/>
          </a:stretch>
        </p:blipFill>
        <p:spPr bwMode="auto">
          <a:xfrm>
            <a:off x="47625" y="6200775"/>
            <a:ext cx="9048750" cy="581025"/>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normAutofit/>
          </a:bodyPr>
          <a:lstStyle>
            <a:lvl1pPr marL="0" indent="0" algn="ctr">
              <a:buNone/>
              <a:defRPr sz="1800" b="1" cap="none" spc="250" baseline="0">
                <a:solidFill>
                  <a:schemeClr val="tx2"/>
                </a:solidFill>
                <a:latin typeface="Calibri" pitchFamily="34" charset="0"/>
                <a:cs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pPr>
              <a:defRPr/>
            </a:pPr>
            <a:endParaRPr lang="en-US"/>
          </a:p>
        </p:txBody>
      </p:sp>
      <p:sp>
        <p:nvSpPr>
          <p:cNvPr id="4" name="Date Placeholder 3"/>
          <p:cNvSpPr>
            <a:spLocks noGrp="1"/>
          </p:cNvSpPr>
          <p:nvPr>
            <p:ph type="dt" sz="half" idx="10"/>
          </p:nvPr>
        </p:nvSpPr>
        <p:spPr/>
        <p:txBody>
          <a:bodyPr/>
          <a:lstStyle/>
          <a:p>
            <a:pPr>
              <a:defRPr/>
            </a:pPr>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a:defRPr/>
            </a:pPr>
            <a:fld id="{FC8716A8-41A1-4567-8855-C243335B05F0}" type="slidenum">
              <a:rPr lang="en-US" smtClean="0"/>
              <a:pPr>
                <a:defRPr/>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pic>
        <p:nvPicPr>
          <p:cNvPr id="2050" name="Picture 2"/>
          <p:cNvPicPr>
            <a:picLocks noChangeAspect="1" noChangeArrowheads="1"/>
          </p:cNvPicPr>
          <p:nvPr/>
        </p:nvPicPr>
        <p:blipFill>
          <a:blip r:embed="rId2" cstate="print"/>
          <a:srcRect/>
          <a:stretch>
            <a:fillRect/>
          </a:stretch>
        </p:blipFill>
        <p:spPr bwMode="auto">
          <a:xfrm>
            <a:off x="47625" y="6172200"/>
            <a:ext cx="9048750" cy="581025"/>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bg>
      <p:bgPr>
        <a:solidFill>
          <a:schemeClr val="bg1">
            <a:alpha val="3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3A20DEB-B6D7-4977-9EAE-B02D0507517A}" type="slidenum">
              <a:rPr lang="en-US" smtClean="0"/>
              <a:pPr>
                <a:defRPr/>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a:xfrm>
            <a:off x="304800" y="6409944"/>
            <a:ext cx="3581400" cy="365760"/>
          </a:xfrm>
        </p:spPr>
        <p:txBody>
          <a:bodyPr/>
          <a:lstStyle/>
          <a:p>
            <a:pPr>
              <a:defRPr/>
            </a:pP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defRPr/>
            </a:pPr>
            <a:fld id="{601EA269-68FD-4335-852C-A852F8C6E2F3}" type="slidenum">
              <a:rPr lang="en-US" smtClean="0"/>
              <a:pPr>
                <a:defRPr/>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pic>
        <p:nvPicPr>
          <p:cNvPr id="3074" name="Picture 2"/>
          <p:cNvPicPr>
            <a:picLocks noChangeAspect="1" noChangeArrowheads="1"/>
          </p:cNvPicPr>
          <p:nvPr/>
        </p:nvPicPr>
        <p:blipFill>
          <a:blip r:embed="rId2" cstate="print"/>
          <a:srcRect/>
          <a:stretch>
            <a:fillRect/>
          </a:stretch>
        </p:blipFill>
        <p:spPr bwMode="auto">
          <a:xfrm>
            <a:off x="47625" y="6172200"/>
            <a:ext cx="9048750" cy="581025"/>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bg>
      <p:bgPr>
        <a:solidFill>
          <a:schemeClr val="bg1">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343400" y="1036020"/>
            <a:ext cx="457200" cy="441325"/>
          </a:xfrm>
        </p:spPr>
        <p:txBody>
          <a:bodyPr/>
          <a:lstStyle/>
          <a:p>
            <a:pPr>
              <a:defRPr/>
            </a:pPr>
            <a:fld id="{7786C81D-5CEF-4276-A3F5-70E44E3C3F40}" type="slidenum">
              <a:rPr lang="en-US" smtClean="0"/>
              <a:pPr>
                <a:defRPr/>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pPr>
              <a:defRPr/>
            </a:pPr>
            <a:fld id="{FA2BE5BE-ACED-4EBC-8F72-2756832E1E55}" type="slidenum">
              <a:rPr lang="en-US" smtClean="0"/>
              <a:pPr>
                <a:defRPr/>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B8D4390-C417-4E38-96AB-37751FE15218}"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alpha val="30000"/>
          </a:schemeClr>
        </a:solidFill>
        <a:effectLst/>
      </p:bgPr>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defRPr/>
            </a:pPr>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defRPr/>
            </a:pPr>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defRPr/>
            </a:pPr>
            <a:fld id="{7FC8252C-8257-49A2-AA53-79927A5936D2}" type="slidenum">
              <a:rPr lang="en-US" smtClean="0"/>
              <a:pPr>
                <a:defRPr/>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pic>
        <p:nvPicPr>
          <p:cNvPr id="4099" name="Picture 3"/>
          <p:cNvPicPr>
            <a:picLocks noChangeAspect="1" noChangeArrowheads="1"/>
          </p:cNvPicPr>
          <p:nvPr/>
        </p:nvPicPr>
        <p:blipFill>
          <a:blip r:embed="rId12" cstate="print"/>
          <a:srcRect/>
          <a:stretch>
            <a:fillRect/>
          </a:stretch>
        </p:blipFill>
        <p:spPr bwMode="auto">
          <a:xfrm>
            <a:off x="47625" y="6200775"/>
            <a:ext cx="9048750" cy="5810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Lst>
  <p:transition>
    <p:fade thruBlk="1"/>
  </p:transition>
  <p:timing>
    <p:tnLst>
      <p:par>
        <p:cTn id="1" dur="indefinite" restart="never" nodeType="tmRoot"/>
      </p:par>
    </p:tnLst>
  </p:timing>
  <p:hf hdr="0" ftr="0" dt="0"/>
  <p:txStyles>
    <p:titleStyle>
      <a:lvl1pPr algn="ctr" rtl="0" eaLnBrk="1" latinLnBrk="0" hangingPunct="1">
        <a:spcBef>
          <a:spcPct val="0"/>
        </a:spcBef>
        <a:buNone/>
        <a:defRPr kumimoji="0" sz="3300" kern="1200">
          <a:solidFill>
            <a:schemeClr val="accent1"/>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4">
            <a:alpha val="30000"/>
          </a:schemeClr>
        </a:solidFill>
        <a:effectLst/>
      </p:bgPr>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defRPr/>
            </a:pPr>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defRPr/>
            </a:pPr>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defRPr/>
            </a:pPr>
            <a:fld id="{7FC8252C-8257-49A2-AA53-79927A5936D2}" type="slidenum">
              <a:rPr lang="en-US" smtClean="0"/>
              <a:pPr>
                <a:defRPr/>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Lst>
  <p:transition>
    <p:fade thruBlk="1"/>
  </p:transition>
  <p:timing>
    <p:tnLst>
      <p:par>
        <p:cTn id="1" dur="indefinite" restart="never" nodeType="tmRoot"/>
      </p:par>
    </p:tnLst>
  </p:timing>
  <p:hf hdr="0" ftr="0" dt="0"/>
  <p:txStyles>
    <p:titleStyle>
      <a:lvl1pPr algn="ctr" rtl="0" eaLnBrk="1" latinLnBrk="0" hangingPunct="1">
        <a:spcBef>
          <a:spcPct val="0"/>
        </a:spcBef>
        <a:buNone/>
        <a:defRPr kumimoji="0" sz="3300" kern="1200">
          <a:solidFill>
            <a:schemeClr val="accent1"/>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einhardt.nyu.edu/ranycs/" TargetMode="External"/><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1507253" y="2879743"/>
            <a:ext cx="6263839" cy="3149600"/>
          </a:xfrm>
        </p:spPr>
        <p:txBody>
          <a:bodyPr>
            <a:normAutofit/>
          </a:bodyPr>
          <a:lstStyle/>
          <a:p>
            <a:pPr eaLnBrk="1" hangingPunct="1">
              <a:spcBef>
                <a:spcPct val="0"/>
              </a:spcBef>
            </a:pPr>
            <a:r>
              <a:rPr lang="en-US" sz="2400" b="0" dirty="0" smtClean="0">
                <a:latin typeface="+mn-lt"/>
              </a:rPr>
              <a:t>Building Evidence to Inform Education Policy and Practice: Managing a Balancing Act</a:t>
            </a:r>
          </a:p>
          <a:p>
            <a:pPr eaLnBrk="1" hangingPunct="1">
              <a:spcBef>
                <a:spcPct val="0"/>
              </a:spcBef>
            </a:pPr>
            <a:endParaRPr lang="en-US" sz="2400" b="0" dirty="0" smtClean="0">
              <a:latin typeface="+mn-lt"/>
            </a:endParaRPr>
          </a:p>
          <a:p>
            <a:pPr eaLnBrk="1" hangingPunct="1">
              <a:spcBef>
                <a:spcPct val="0"/>
              </a:spcBef>
            </a:pPr>
            <a:r>
              <a:rPr lang="en-US" sz="2400" b="0" dirty="0" smtClean="0">
                <a:latin typeface="+mn-lt"/>
              </a:rPr>
              <a:t>July13, 2012</a:t>
            </a:r>
          </a:p>
          <a:p>
            <a:pPr eaLnBrk="1" hangingPunct="1">
              <a:spcBef>
                <a:spcPct val="0"/>
              </a:spcBef>
            </a:pPr>
            <a:endParaRPr lang="en-US" sz="2400" b="0" dirty="0" smtClean="0">
              <a:latin typeface="+mn-lt"/>
            </a:endParaRPr>
          </a:p>
          <a:p>
            <a:pPr eaLnBrk="1" hangingPunct="1">
              <a:spcBef>
                <a:spcPct val="0"/>
              </a:spcBef>
            </a:pPr>
            <a:r>
              <a:rPr lang="en-US" sz="2400" b="0" dirty="0" smtClean="0">
                <a:latin typeface="+mn-lt"/>
              </a:rPr>
              <a:t>Adriana Villavicencio</a:t>
            </a:r>
          </a:p>
          <a:p>
            <a:pPr eaLnBrk="1" hangingPunct="1">
              <a:spcBef>
                <a:spcPct val="0"/>
              </a:spcBef>
            </a:pPr>
            <a:r>
              <a:rPr lang="en-US" sz="2400" b="0" dirty="0" smtClean="0">
                <a:latin typeface="+mn-lt"/>
              </a:rPr>
              <a:t>Research Associate</a:t>
            </a:r>
          </a:p>
        </p:txBody>
      </p:sp>
      <p:sp>
        <p:nvSpPr>
          <p:cNvPr id="3074" name="Rectangle 2"/>
          <p:cNvSpPr>
            <a:spLocks noGrp="1" noChangeArrowheads="1"/>
          </p:cNvSpPr>
          <p:nvPr>
            <p:ph type="ctrTitle"/>
          </p:nvPr>
        </p:nvSpPr>
        <p:spPr>
          <a:xfrm>
            <a:off x="814388" y="1158986"/>
            <a:ext cx="7429500" cy="1143000"/>
          </a:xfrm>
        </p:spPr>
        <p:txBody>
          <a:bodyPr>
            <a:normAutofit fontScale="90000"/>
          </a:bodyPr>
          <a:lstStyle/>
          <a:p>
            <a:pPr eaLnBrk="1" hangingPunct="1"/>
            <a:r>
              <a:rPr lang="en-US" b="1" dirty="0" smtClean="0"/>
              <a:t>The Research Alliance for </a:t>
            </a:r>
            <a:br>
              <a:rPr lang="en-US" b="1" dirty="0" smtClean="0"/>
            </a:br>
            <a:r>
              <a:rPr lang="en-US" b="1" dirty="0" smtClean="0"/>
              <a:t>New York City Schools at NYU</a:t>
            </a:r>
          </a:p>
        </p:txBody>
      </p:sp>
      <p:sp>
        <p:nvSpPr>
          <p:cNvPr id="4" name="Slide Number Placeholder 3"/>
          <p:cNvSpPr>
            <a:spLocks noGrp="1"/>
          </p:cNvSpPr>
          <p:nvPr>
            <p:ph type="sldNum" sz="quarter" idx="12"/>
          </p:nvPr>
        </p:nvSpPr>
        <p:spPr/>
        <p:txBody>
          <a:bodyPr/>
          <a:lstStyle/>
          <a:p>
            <a:pPr>
              <a:defRPr/>
            </a:pPr>
            <a:fld id="{7FC8252C-8257-49A2-AA53-79927A5936D2}" type="slidenum">
              <a:rPr lang="en-US" smtClean="0"/>
              <a:pPr>
                <a:defRPr/>
              </a:pPr>
              <a:t>1</a:t>
            </a:fld>
            <a:endParaRPr lang="en-US"/>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algn="ctr" eaLnBrk="1" hangingPunct="1"/>
            <a:r>
              <a:rPr lang="en-US" dirty="0" smtClean="0"/>
              <a:t>Research Alliance for New York City Schools</a:t>
            </a:r>
          </a:p>
        </p:txBody>
      </p:sp>
      <p:sp>
        <p:nvSpPr>
          <p:cNvPr id="4" name="Slide Number Placeholder 3"/>
          <p:cNvSpPr>
            <a:spLocks noGrp="1"/>
          </p:cNvSpPr>
          <p:nvPr>
            <p:ph type="sldNum" sz="quarter" idx="12"/>
          </p:nvPr>
        </p:nvSpPr>
        <p:spPr/>
        <p:txBody>
          <a:bodyPr/>
          <a:lstStyle/>
          <a:p>
            <a:pPr>
              <a:defRPr/>
            </a:pPr>
            <a:fld id="{33189936-AD4D-4FF6-9BBC-4EB492F06042}" type="slidenum">
              <a:rPr lang="en-US" smtClean="0"/>
              <a:pPr>
                <a:defRPr/>
              </a:pPr>
              <a:t>10</a:t>
            </a:fld>
            <a:endParaRPr lang="en-US"/>
          </a:p>
        </p:txBody>
      </p:sp>
      <p:sp>
        <p:nvSpPr>
          <p:cNvPr id="23555" name="Content Placeholder 2"/>
          <p:cNvSpPr>
            <a:spLocks noGrp="1"/>
          </p:cNvSpPr>
          <p:nvPr>
            <p:ph sz="quarter" idx="4294967295"/>
          </p:nvPr>
        </p:nvSpPr>
        <p:spPr>
          <a:xfrm>
            <a:off x="1008184" y="1906693"/>
            <a:ext cx="7010400" cy="3879850"/>
          </a:xfrm>
        </p:spPr>
        <p:txBody>
          <a:bodyPr>
            <a:normAutofit lnSpcReduction="10000"/>
          </a:bodyPr>
          <a:lstStyle/>
          <a:p>
            <a:pPr algn="ctr" eaLnBrk="1" hangingPunct="1">
              <a:buFontTx/>
              <a:buNone/>
            </a:pPr>
            <a:r>
              <a:rPr lang="en-US" dirty="0" smtClean="0"/>
              <a:t>New York University</a:t>
            </a:r>
          </a:p>
          <a:p>
            <a:pPr algn="ctr" eaLnBrk="1" hangingPunct="1">
              <a:buFontTx/>
              <a:buNone/>
            </a:pPr>
            <a:r>
              <a:rPr lang="en-US" dirty="0" smtClean="0"/>
              <a:t>285 Mercer Street, 3rd Floor</a:t>
            </a:r>
          </a:p>
          <a:p>
            <a:pPr algn="ctr" eaLnBrk="1" hangingPunct="1">
              <a:buFontTx/>
              <a:buNone/>
            </a:pPr>
            <a:r>
              <a:rPr lang="en-US" dirty="0" smtClean="0"/>
              <a:t>New York, NY  10003</a:t>
            </a:r>
          </a:p>
          <a:p>
            <a:pPr algn="ctr" eaLnBrk="1" hangingPunct="1">
              <a:buFontTx/>
              <a:buNone/>
            </a:pPr>
            <a:r>
              <a:rPr lang="en-US" dirty="0" smtClean="0"/>
              <a:t>212-992-7697</a:t>
            </a:r>
          </a:p>
          <a:p>
            <a:pPr algn="ctr" eaLnBrk="1" hangingPunct="1">
              <a:buFontTx/>
              <a:buNone/>
            </a:pPr>
            <a:r>
              <a:rPr lang="en-US" dirty="0" smtClean="0">
                <a:hlinkClick r:id="rId3"/>
              </a:rPr>
              <a:t>http://steinhardt.nyu.edu/ranycs/</a:t>
            </a:r>
            <a:endParaRPr lang="en-US" dirty="0" smtClean="0"/>
          </a:p>
          <a:p>
            <a:pPr algn="ctr" eaLnBrk="1" hangingPunct="1">
              <a:buFontTx/>
              <a:buNone/>
            </a:pPr>
            <a:endParaRPr lang="en-US" dirty="0" smtClean="0"/>
          </a:p>
          <a:p>
            <a:pPr algn="ctr" eaLnBrk="1" hangingPunct="1">
              <a:buFontTx/>
              <a:buNone/>
            </a:pPr>
            <a:r>
              <a:rPr lang="en-US" dirty="0" smtClean="0"/>
              <a:t>Adriana Villavicencio: arv228@nyu.edu</a:t>
            </a:r>
          </a:p>
          <a:p>
            <a:pPr eaLnBrk="1" hangingPunct="1">
              <a:buFontTx/>
              <a:buNone/>
            </a:pPr>
            <a:r>
              <a:rPr lang="en-US" dirty="0" smtClean="0"/>
              <a:t> </a:t>
            </a:r>
          </a:p>
          <a:p>
            <a:pPr eaLnBrk="1" hangingPunct="1"/>
            <a:endParaRPr lang="en-US" dirty="0" smtClean="0"/>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8"/>
          <p:cNvSpPr>
            <a:spLocks noGrp="1" noChangeArrowheads="1"/>
          </p:cNvSpPr>
          <p:nvPr>
            <p:ph type="title"/>
          </p:nvPr>
        </p:nvSpPr>
        <p:spPr>
          <a:xfrm>
            <a:off x="301752" y="228599"/>
            <a:ext cx="8534400" cy="794657"/>
          </a:xfrm>
        </p:spPr>
        <p:txBody>
          <a:bodyPr>
            <a:normAutofit fontScale="90000"/>
          </a:bodyPr>
          <a:lstStyle/>
          <a:p>
            <a:pPr eaLnBrk="1" hangingPunct="1"/>
            <a:r>
              <a:rPr lang="en-US" dirty="0" smtClean="0"/>
              <a:t/>
            </a:r>
            <a:br>
              <a:rPr lang="en-US" dirty="0" smtClean="0"/>
            </a:br>
            <a:r>
              <a:rPr lang="en-US" b="1" dirty="0" smtClean="0"/>
              <a:t>Modes of Research: </a:t>
            </a:r>
            <a:r>
              <a:rPr lang="en-US" b="1" dirty="0" smtClean="0">
                <a:solidFill>
                  <a:srgbClr val="FF0000"/>
                </a:solidFill>
                <a:latin typeface="Times New Roman" pitchFamily="18" charset="0"/>
                <a:cs typeface="Times New Roman" pitchFamily="18" charset="0"/>
              </a:rPr>
              <a:t/>
            </a:r>
            <a:br>
              <a:rPr lang="en-US" b="1" dirty="0" smtClean="0">
                <a:solidFill>
                  <a:srgbClr val="FF0000"/>
                </a:solidFill>
                <a:latin typeface="Times New Roman" pitchFamily="18" charset="0"/>
                <a:cs typeface="Times New Roman" pitchFamily="18" charset="0"/>
              </a:rPr>
            </a:br>
            <a:r>
              <a:rPr lang="en-US" b="1" dirty="0" smtClean="0">
                <a:latin typeface="Times New Roman" pitchFamily="18" charset="0"/>
                <a:cs typeface="Times New Roman" pitchFamily="18" charset="0"/>
              </a:rPr>
              <a:t>Multi-method and interdisciplinary</a:t>
            </a:r>
            <a:endParaRPr lang="en-US" b="1" dirty="0" smtClean="0"/>
          </a:p>
        </p:txBody>
      </p:sp>
      <p:sp>
        <p:nvSpPr>
          <p:cNvPr id="4" name="Slide Number Placeholder 3"/>
          <p:cNvSpPr>
            <a:spLocks noGrp="1"/>
          </p:cNvSpPr>
          <p:nvPr>
            <p:ph type="sldNum" sz="quarter" idx="12"/>
          </p:nvPr>
        </p:nvSpPr>
        <p:spPr/>
        <p:txBody>
          <a:bodyPr/>
          <a:lstStyle/>
          <a:p>
            <a:pPr>
              <a:defRPr/>
            </a:pPr>
            <a:fld id="{33189936-AD4D-4FF6-9BBC-4EB492F06042}" type="slidenum">
              <a:rPr lang="en-US" smtClean="0"/>
              <a:pPr>
                <a:defRPr/>
              </a:pPr>
              <a:t>11</a:t>
            </a:fld>
            <a:endParaRPr lang="en-US"/>
          </a:p>
        </p:txBody>
      </p:sp>
      <p:sp>
        <p:nvSpPr>
          <p:cNvPr id="9219" name="Rectangle 9"/>
          <p:cNvSpPr>
            <a:spLocks noGrp="1" noChangeArrowheads="1"/>
          </p:cNvSpPr>
          <p:nvPr>
            <p:ph sz="quarter" idx="4294967295"/>
          </p:nvPr>
        </p:nvSpPr>
        <p:spPr>
          <a:xfrm>
            <a:off x="1138848" y="1613201"/>
            <a:ext cx="7010400" cy="4616777"/>
          </a:xfrm>
        </p:spPr>
        <p:txBody>
          <a:bodyPr/>
          <a:lstStyle/>
          <a:p>
            <a:pPr eaLnBrk="1" hangingPunct="1"/>
            <a:r>
              <a:rPr lang="en-US" sz="2000" dirty="0" smtClean="0">
                <a:cs typeface="Times New Roman" pitchFamily="18" charset="0"/>
              </a:rPr>
              <a:t>Descriptive: </a:t>
            </a:r>
          </a:p>
          <a:p>
            <a:pPr lvl="1" eaLnBrk="1" hangingPunct="1"/>
            <a:r>
              <a:rPr lang="en-US" sz="2000" dirty="0" smtClean="0">
                <a:cs typeface="Times New Roman" pitchFamily="18" charset="0"/>
              </a:rPr>
              <a:t>Mapping and profiling policies, practices and outcomes</a:t>
            </a:r>
          </a:p>
          <a:p>
            <a:pPr eaLnBrk="1" hangingPunct="1"/>
            <a:r>
              <a:rPr lang="en-US" sz="2000" dirty="0" smtClean="0">
                <a:cs typeface="Times New Roman" pitchFamily="18" charset="0"/>
              </a:rPr>
              <a:t>Correlation:  </a:t>
            </a:r>
          </a:p>
          <a:p>
            <a:pPr lvl="1" eaLnBrk="1" hangingPunct="1"/>
            <a:r>
              <a:rPr lang="en-US" sz="2000" dirty="0" smtClean="0">
                <a:cs typeface="Times New Roman" pitchFamily="18" charset="0"/>
              </a:rPr>
              <a:t>Examining associations the emerge from “naturally occurring” variation</a:t>
            </a:r>
          </a:p>
          <a:p>
            <a:pPr eaLnBrk="1" hangingPunct="1"/>
            <a:r>
              <a:rPr lang="en-US" sz="2000" dirty="0" smtClean="0">
                <a:cs typeface="Times New Roman" pitchFamily="18" charset="0"/>
              </a:rPr>
              <a:t>Evaluation: </a:t>
            </a:r>
          </a:p>
          <a:p>
            <a:pPr lvl="1" eaLnBrk="1" hangingPunct="1"/>
            <a:r>
              <a:rPr lang="en-US" sz="2000" dirty="0" smtClean="0">
                <a:cs typeface="Times New Roman" pitchFamily="18" charset="0"/>
              </a:rPr>
              <a:t>Assessing the impact of existing policies, programs, and interventions</a:t>
            </a:r>
          </a:p>
          <a:p>
            <a:pPr eaLnBrk="1" hangingPunct="1"/>
            <a:r>
              <a:rPr lang="en-US" sz="2000" dirty="0" smtClean="0">
                <a:cs typeface="Times New Roman" pitchFamily="18" charset="0"/>
              </a:rPr>
              <a:t>Demonstration:</a:t>
            </a:r>
            <a:r>
              <a:rPr lang="en-US" dirty="0" smtClean="0">
                <a:cs typeface="Times New Roman" pitchFamily="18" charset="0"/>
              </a:rPr>
              <a:t> </a:t>
            </a:r>
          </a:p>
          <a:p>
            <a:pPr lvl="1" eaLnBrk="1" hangingPunct="1"/>
            <a:r>
              <a:rPr lang="en-US" sz="2000" dirty="0" smtClean="0">
                <a:cs typeface="Times New Roman" pitchFamily="18" charset="0"/>
              </a:rPr>
              <a:t>Developing, designing or scaling interventions in order to conduct rigorous studies of implementation, impact and cost</a:t>
            </a:r>
          </a:p>
          <a:p>
            <a:pPr eaLnBrk="1" hangingPunct="1">
              <a:buFontTx/>
              <a:buNone/>
            </a:pPr>
            <a:endParaRPr lang="en-US" dirty="0" smtClean="0">
              <a:cs typeface="Times New Roman" pitchFamily="18" charset="0"/>
            </a:endParaRPr>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9"/>
          <p:cNvSpPr>
            <a:spLocks noGrp="1" noChangeArrowheads="1"/>
          </p:cNvSpPr>
          <p:nvPr>
            <p:ph type="title"/>
          </p:nvPr>
        </p:nvSpPr>
        <p:spPr/>
        <p:txBody>
          <a:bodyPr/>
          <a:lstStyle/>
          <a:p>
            <a:pPr eaLnBrk="1" hangingPunct="1"/>
            <a:r>
              <a:rPr lang="en-US" b="1" dirty="0" smtClean="0"/>
              <a:t>Mission</a:t>
            </a:r>
          </a:p>
        </p:txBody>
      </p:sp>
      <p:sp>
        <p:nvSpPr>
          <p:cNvPr id="4099" name="Rectangle 10"/>
          <p:cNvSpPr>
            <a:spLocks noGrp="1" noChangeArrowheads="1"/>
          </p:cNvSpPr>
          <p:nvPr>
            <p:ph sz="quarter" idx="1"/>
          </p:nvPr>
        </p:nvSpPr>
        <p:spPr/>
        <p:txBody>
          <a:bodyPr>
            <a:normAutofit/>
          </a:bodyPr>
          <a:lstStyle/>
          <a:p>
            <a:pPr marL="0" indent="0" eaLnBrk="1" hangingPunct="1">
              <a:buFontTx/>
              <a:buNone/>
            </a:pPr>
            <a:endParaRPr lang="en-US" sz="2400" dirty="0" smtClean="0"/>
          </a:p>
          <a:p>
            <a:pPr marL="0" indent="0" eaLnBrk="1" hangingPunct="1">
              <a:buFontTx/>
              <a:buNone/>
            </a:pPr>
            <a:r>
              <a:rPr lang="en-US" sz="2400" dirty="0" smtClean="0"/>
              <a:t>The Research Alliance for New York City Schools conducts rigorous studies on topics that matter to the city’s public schools. We strive to advance equity and excellence in education by providing non-partisan evidence about policies and practices that promote students' development and academic success.</a:t>
            </a:r>
          </a:p>
        </p:txBody>
      </p:sp>
      <p:sp>
        <p:nvSpPr>
          <p:cNvPr id="4" name="Slide Number Placeholder 3"/>
          <p:cNvSpPr>
            <a:spLocks noGrp="1"/>
          </p:cNvSpPr>
          <p:nvPr>
            <p:ph type="sldNum" sz="quarter" idx="12"/>
          </p:nvPr>
        </p:nvSpPr>
        <p:spPr/>
        <p:txBody>
          <a:bodyPr/>
          <a:lstStyle/>
          <a:p>
            <a:pPr>
              <a:defRPr/>
            </a:pPr>
            <a:fld id="{33189936-AD4D-4FF6-9BBC-4EB492F06042}" type="slidenum">
              <a:rPr lang="en-US" smtClean="0"/>
              <a:pPr>
                <a:defRPr/>
              </a:pPr>
              <a:t>2</a:t>
            </a:fld>
            <a:endParaRPr lang="en-US"/>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noChangeArrowheads="1"/>
          </p:cNvSpPr>
          <p:nvPr>
            <p:ph type="title"/>
          </p:nvPr>
        </p:nvSpPr>
        <p:spPr/>
        <p:txBody>
          <a:bodyPr>
            <a:normAutofit/>
          </a:bodyPr>
          <a:lstStyle/>
          <a:p>
            <a:pPr eaLnBrk="1" hangingPunct="1"/>
            <a:r>
              <a:rPr lang="en-US" sz="2700" b="1" dirty="0" smtClean="0"/>
              <a:t>Core Functions</a:t>
            </a:r>
          </a:p>
        </p:txBody>
      </p:sp>
      <p:sp>
        <p:nvSpPr>
          <p:cNvPr id="5123" name="Rectangle 11"/>
          <p:cNvSpPr>
            <a:spLocks noGrp="1" noChangeArrowheads="1"/>
          </p:cNvSpPr>
          <p:nvPr>
            <p:ph sz="quarter" idx="4294967295"/>
          </p:nvPr>
        </p:nvSpPr>
        <p:spPr>
          <a:xfrm>
            <a:off x="371776" y="1527175"/>
            <a:ext cx="8504238" cy="4572000"/>
          </a:xfrm>
        </p:spPr>
        <p:txBody>
          <a:bodyPr>
            <a:normAutofit/>
          </a:bodyPr>
          <a:lstStyle/>
          <a:p>
            <a:pPr eaLnBrk="1" hangingPunct="1"/>
            <a:r>
              <a:rPr lang="en-US" sz="2400" dirty="0" smtClean="0">
                <a:cs typeface="Times New Roman" pitchFamily="18" charset="0"/>
              </a:rPr>
              <a:t>Conducting rigorous and applied research for and about the New York City schools;</a:t>
            </a:r>
          </a:p>
          <a:p>
            <a:pPr eaLnBrk="1" hangingPunct="1"/>
            <a:r>
              <a:rPr lang="en-US" sz="2400" dirty="0" smtClean="0">
                <a:cs typeface="Times New Roman" pitchFamily="18" charset="0"/>
              </a:rPr>
              <a:t>Building and maintaining a longitudinal data archive to support rigorous research; and</a:t>
            </a:r>
          </a:p>
          <a:p>
            <a:pPr eaLnBrk="1" hangingPunct="1"/>
            <a:r>
              <a:rPr lang="en-US" sz="2400" dirty="0" smtClean="0">
                <a:cs typeface="Times New Roman" pitchFamily="18" charset="0"/>
              </a:rPr>
              <a:t>Communicating and disseminating the results of research in accessible and transparent terms to a broad audience of policymakers, practitioners, parents, and other stakeholders.</a:t>
            </a:r>
          </a:p>
        </p:txBody>
      </p:sp>
      <p:sp>
        <p:nvSpPr>
          <p:cNvPr id="4" name="Slide Number Placeholder 3"/>
          <p:cNvSpPr>
            <a:spLocks noGrp="1"/>
          </p:cNvSpPr>
          <p:nvPr>
            <p:ph type="sldNum" sz="quarter" idx="12"/>
          </p:nvPr>
        </p:nvSpPr>
        <p:spPr/>
        <p:txBody>
          <a:bodyPr/>
          <a:lstStyle/>
          <a:p>
            <a:pPr>
              <a:defRPr/>
            </a:pPr>
            <a:fld id="{7786C81D-5CEF-4276-A3F5-70E44E3C3F40}" type="slidenum">
              <a:rPr lang="en-US" smtClean="0"/>
              <a:pPr>
                <a:defRPr/>
              </a:pPr>
              <a:t>3</a:t>
            </a:fld>
            <a:endParaRPr lang="en-US"/>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Grp="1" noChangeArrowheads="1"/>
          </p:cNvSpPr>
          <p:nvPr>
            <p:ph type="title"/>
          </p:nvPr>
        </p:nvSpPr>
        <p:spPr/>
        <p:txBody>
          <a:bodyPr>
            <a:normAutofit/>
          </a:bodyPr>
          <a:lstStyle/>
          <a:p>
            <a:pPr eaLnBrk="1" hangingPunct="1"/>
            <a:r>
              <a:rPr lang="en-US" sz="2700" b="1" dirty="0" smtClean="0"/>
              <a:t>Organizational Structure</a:t>
            </a:r>
          </a:p>
        </p:txBody>
      </p:sp>
      <p:sp>
        <p:nvSpPr>
          <p:cNvPr id="6147" name="Rectangle 6"/>
          <p:cNvSpPr>
            <a:spLocks noGrp="1" noChangeArrowheads="1"/>
          </p:cNvSpPr>
          <p:nvPr>
            <p:ph sz="quarter" idx="4294967295"/>
          </p:nvPr>
        </p:nvSpPr>
        <p:spPr>
          <a:xfrm>
            <a:off x="311499" y="1529999"/>
            <a:ext cx="8470760" cy="5313362"/>
          </a:xfrm>
        </p:spPr>
        <p:txBody>
          <a:bodyPr>
            <a:normAutofit/>
          </a:bodyPr>
          <a:lstStyle/>
          <a:p>
            <a:pPr eaLnBrk="1" hangingPunct="1"/>
            <a:r>
              <a:rPr lang="en-US" sz="2000" dirty="0" smtClean="0">
                <a:cs typeface="Times New Roman" pitchFamily="18" charset="0"/>
              </a:rPr>
              <a:t>Legal and Administrative Status</a:t>
            </a:r>
          </a:p>
          <a:p>
            <a:pPr lvl="1" eaLnBrk="1" hangingPunct="1"/>
            <a:r>
              <a:rPr lang="en-US" sz="2000" dirty="0" smtClean="0">
                <a:cs typeface="Times New Roman" pitchFamily="18" charset="0"/>
              </a:rPr>
              <a:t>NYU Research Center; Administrative unit within Steinhardt.</a:t>
            </a:r>
          </a:p>
          <a:p>
            <a:pPr lvl="1" eaLnBrk="1" hangingPunct="1"/>
            <a:r>
              <a:rPr lang="en-US" sz="2000" dirty="0" smtClean="0">
                <a:cs typeface="Times New Roman" pitchFamily="18" charset="0"/>
              </a:rPr>
              <a:t>Founding Charter sets relationship with NYU and role of Governance Board.</a:t>
            </a:r>
          </a:p>
          <a:p>
            <a:pPr eaLnBrk="1" hangingPunct="1"/>
            <a:r>
              <a:rPr lang="en-US" sz="2000" dirty="0" smtClean="0">
                <a:cs typeface="Times New Roman" pitchFamily="18" charset="0"/>
              </a:rPr>
              <a:t>Oversight</a:t>
            </a:r>
          </a:p>
          <a:p>
            <a:pPr lvl="1" eaLnBrk="1" hangingPunct="1"/>
            <a:r>
              <a:rPr lang="en-US" sz="2000" dirty="0" smtClean="0">
                <a:cs typeface="Times New Roman" pitchFamily="18" charset="0"/>
              </a:rPr>
              <a:t>Direct oversight by NYU Provost</a:t>
            </a:r>
          </a:p>
          <a:p>
            <a:pPr lvl="1" eaLnBrk="1" hangingPunct="1"/>
            <a:r>
              <a:rPr lang="en-US" sz="2000" dirty="0" smtClean="0">
                <a:cs typeface="Times New Roman" pitchFamily="18" charset="0"/>
              </a:rPr>
              <a:t>Administrative support through Steinhardt</a:t>
            </a:r>
          </a:p>
          <a:p>
            <a:pPr lvl="1" eaLnBrk="1" hangingPunct="1"/>
            <a:r>
              <a:rPr lang="en-US" sz="2000" dirty="0" smtClean="0">
                <a:cs typeface="Times New Roman" pitchFamily="18" charset="0"/>
              </a:rPr>
              <a:t>Governance Board with guidance and advisory function</a:t>
            </a:r>
          </a:p>
          <a:p>
            <a:pPr lvl="1" eaLnBrk="1" hangingPunct="1"/>
            <a:r>
              <a:rPr lang="en-US" sz="2000" dirty="0" smtClean="0">
                <a:cs typeface="Times New Roman" pitchFamily="18" charset="0"/>
              </a:rPr>
              <a:t>Executive Director responsible for day-to-day operation</a:t>
            </a:r>
          </a:p>
          <a:p>
            <a:pPr eaLnBrk="1" hangingPunct="1"/>
            <a:r>
              <a:rPr lang="en-US" sz="2000" dirty="0" smtClean="0">
                <a:cs typeface="Times New Roman" pitchFamily="18" charset="0"/>
              </a:rPr>
              <a:t>Current staff of 9 full-time, 3 part-time, 3 IES-PIRT fellows, and Research Interns; plans for growth to 15-17 full-time staff.</a:t>
            </a:r>
          </a:p>
          <a:p>
            <a:pPr eaLnBrk="1" hangingPunct="1"/>
            <a:r>
              <a:rPr lang="en-US" sz="2000" dirty="0" smtClean="0">
                <a:cs typeface="Times New Roman" pitchFamily="18" charset="0"/>
              </a:rPr>
              <a:t>Evolving partnerships with individuals and organizations to execute projects and disseminate findings</a:t>
            </a:r>
          </a:p>
        </p:txBody>
      </p:sp>
      <p:sp>
        <p:nvSpPr>
          <p:cNvPr id="4" name="Slide Number Placeholder 3"/>
          <p:cNvSpPr>
            <a:spLocks noGrp="1"/>
          </p:cNvSpPr>
          <p:nvPr>
            <p:ph type="sldNum" sz="quarter" idx="12"/>
          </p:nvPr>
        </p:nvSpPr>
        <p:spPr/>
        <p:txBody>
          <a:bodyPr/>
          <a:lstStyle/>
          <a:p>
            <a:pPr>
              <a:defRPr/>
            </a:pPr>
            <a:fld id="{7786C81D-5CEF-4276-A3F5-70E44E3C3F40}" type="slidenum">
              <a:rPr lang="en-US" smtClean="0"/>
              <a:pPr>
                <a:defRPr/>
              </a:pPr>
              <a:t>4</a:t>
            </a:fld>
            <a:endParaRPr lang="en-US"/>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Partnerships</a:t>
            </a:r>
            <a:endParaRPr lang="en-US" dirty="0"/>
          </a:p>
        </p:txBody>
      </p:sp>
      <p:sp>
        <p:nvSpPr>
          <p:cNvPr id="3" name="Slide Number Placeholder 2"/>
          <p:cNvSpPr>
            <a:spLocks noGrp="1"/>
          </p:cNvSpPr>
          <p:nvPr>
            <p:ph type="sldNum" sz="quarter" idx="12"/>
          </p:nvPr>
        </p:nvSpPr>
        <p:spPr/>
        <p:txBody>
          <a:bodyPr/>
          <a:lstStyle/>
          <a:p>
            <a:pPr>
              <a:defRPr/>
            </a:pPr>
            <a:fld id="{7786C81D-5CEF-4276-A3F5-70E44E3C3F40}" type="slidenum">
              <a:rPr lang="en-US" smtClean="0"/>
              <a:pPr>
                <a:defRPr/>
              </a:pPr>
              <a:t>5</a:t>
            </a:fld>
            <a:endParaRPr lang="en-US" dirty="0"/>
          </a:p>
        </p:txBody>
      </p:sp>
      <p:sp>
        <p:nvSpPr>
          <p:cNvPr id="4" name="TextBox 3"/>
          <p:cNvSpPr txBox="1"/>
          <p:nvPr/>
        </p:nvSpPr>
        <p:spPr>
          <a:xfrm>
            <a:off x="618186" y="1841679"/>
            <a:ext cx="8023538" cy="3785652"/>
          </a:xfrm>
          <a:prstGeom prst="rect">
            <a:avLst/>
          </a:prstGeom>
          <a:noFill/>
        </p:spPr>
        <p:txBody>
          <a:bodyPr wrap="square" rtlCol="0">
            <a:spAutoFit/>
          </a:bodyPr>
          <a:lstStyle/>
          <a:p>
            <a:pPr>
              <a:buFont typeface="Arial" pitchFamily="34" charset="0"/>
              <a:buChar char="•"/>
            </a:pPr>
            <a:r>
              <a:rPr lang="en-US" sz="2400" dirty="0" smtClean="0">
                <a:latin typeface="+mn-lt"/>
              </a:rPr>
              <a:t>Research Partners</a:t>
            </a:r>
          </a:p>
          <a:p>
            <a:pPr lvl="1">
              <a:buFont typeface="Arial" pitchFamily="34" charset="0"/>
              <a:buChar char="•"/>
            </a:pPr>
            <a:r>
              <a:rPr lang="en-US" sz="2400" dirty="0" smtClean="0">
                <a:latin typeface="+mn-lt"/>
              </a:rPr>
              <a:t>Columbia University Teachers College</a:t>
            </a:r>
          </a:p>
          <a:p>
            <a:pPr lvl="1">
              <a:buFont typeface="Arial" pitchFamily="34" charset="0"/>
              <a:buChar char="•"/>
            </a:pPr>
            <a:r>
              <a:rPr lang="en-US" sz="2400" dirty="0" smtClean="0">
                <a:latin typeface="+mn-lt"/>
              </a:rPr>
              <a:t>MDRC</a:t>
            </a:r>
          </a:p>
          <a:p>
            <a:pPr lvl="1">
              <a:buFont typeface="Arial" pitchFamily="34" charset="0"/>
              <a:buChar char="•"/>
            </a:pPr>
            <a:r>
              <a:rPr lang="en-US" sz="2400" dirty="0" smtClean="0">
                <a:latin typeface="+mn-lt"/>
              </a:rPr>
              <a:t>Baruch College (CUNY)</a:t>
            </a:r>
          </a:p>
          <a:p>
            <a:pPr lvl="1">
              <a:buFont typeface="Arial" pitchFamily="34" charset="0"/>
              <a:buChar char="•"/>
            </a:pPr>
            <a:r>
              <a:rPr lang="en-US" sz="2400" dirty="0" smtClean="0">
                <a:latin typeface="+mn-lt"/>
              </a:rPr>
              <a:t>Brown University</a:t>
            </a:r>
          </a:p>
          <a:p>
            <a:pPr lvl="1">
              <a:buFont typeface="Arial" pitchFamily="34" charset="0"/>
              <a:buChar char="•"/>
            </a:pPr>
            <a:r>
              <a:rPr lang="en-US" sz="2400" dirty="0" smtClean="0">
                <a:latin typeface="+mn-lt"/>
              </a:rPr>
              <a:t>AIR</a:t>
            </a:r>
          </a:p>
          <a:p>
            <a:pPr lvl="1">
              <a:buFont typeface="Arial" pitchFamily="34" charset="0"/>
              <a:buChar char="•"/>
            </a:pPr>
            <a:r>
              <a:rPr lang="en-US" sz="2400" dirty="0" smtClean="0">
                <a:latin typeface="+mn-lt"/>
              </a:rPr>
              <a:t>Consortium on Chicago School Research</a:t>
            </a:r>
          </a:p>
          <a:p>
            <a:pPr lvl="1"/>
            <a:endParaRPr lang="en-US" sz="2400" dirty="0" smtClean="0">
              <a:latin typeface="+mn-lt"/>
            </a:endParaRPr>
          </a:p>
          <a:p>
            <a:pPr>
              <a:buFont typeface="Arial" pitchFamily="34" charset="0"/>
              <a:buChar char="•"/>
            </a:pPr>
            <a:r>
              <a:rPr lang="en-US" sz="2400" dirty="0" smtClean="0">
                <a:latin typeface="+mn-lt"/>
              </a:rPr>
              <a:t>New York City Department of Education</a:t>
            </a:r>
          </a:p>
          <a:p>
            <a:pPr>
              <a:buFont typeface="Arial" pitchFamily="34" charset="0"/>
              <a:buChar char="•"/>
            </a:pPr>
            <a:endParaRPr lang="en-US" sz="2400" dirty="0">
              <a:latin typeface="+mn-lt"/>
            </a:endParaRPr>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p:cNvSpPr>
            <a:spLocks noGrp="1" noChangeArrowheads="1"/>
          </p:cNvSpPr>
          <p:nvPr>
            <p:ph type="title"/>
          </p:nvPr>
        </p:nvSpPr>
        <p:spPr/>
        <p:txBody>
          <a:bodyPr>
            <a:normAutofit/>
          </a:bodyPr>
          <a:lstStyle/>
          <a:p>
            <a:pPr eaLnBrk="1" hangingPunct="1"/>
            <a:r>
              <a:rPr lang="en-US" sz="2700" b="1" dirty="0" smtClean="0"/>
              <a:t>Operating Parameters</a:t>
            </a:r>
          </a:p>
        </p:txBody>
      </p:sp>
      <p:sp>
        <p:nvSpPr>
          <p:cNvPr id="4" name="Slide Number Placeholder 3"/>
          <p:cNvSpPr>
            <a:spLocks noGrp="1"/>
          </p:cNvSpPr>
          <p:nvPr>
            <p:ph type="sldNum" sz="quarter" idx="12"/>
          </p:nvPr>
        </p:nvSpPr>
        <p:spPr/>
        <p:txBody>
          <a:bodyPr/>
          <a:lstStyle/>
          <a:p>
            <a:pPr>
              <a:defRPr/>
            </a:pPr>
            <a:fld id="{33189936-AD4D-4FF6-9BBC-4EB492F06042}" type="slidenum">
              <a:rPr lang="en-US" smtClean="0"/>
              <a:pPr>
                <a:defRPr/>
              </a:pPr>
              <a:t>6</a:t>
            </a:fld>
            <a:endParaRPr lang="en-US"/>
          </a:p>
        </p:txBody>
      </p:sp>
      <p:sp>
        <p:nvSpPr>
          <p:cNvPr id="7171" name="Rectangle 6"/>
          <p:cNvSpPr>
            <a:spLocks noGrp="1" noChangeArrowheads="1"/>
          </p:cNvSpPr>
          <p:nvPr>
            <p:ph sz="quarter" idx="4294967295"/>
          </p:nvPr>
        </p:nvSpPr>
        <p:spPr>
          <a:xfrm>
            <a:off x="602901" y="1556894"/>
            <a:ext cx="8209503" cy="5705475"/>
          </a:xfrm>
        </p:spPr>
        <p:txBody>
          <a:bodyPr/>
          <a:lstStyle/>
          <a:p>
            <a:pPr eaLnBrk="1" hangingPunct="1"/>
            <a:r>
              <a:rPr lang="en-US" sz="2000" dirty="0" smtClean="0">
                <a:latin typeface="Times New Roman" pitchFamily="18" charset="0"/>
                <a:cs typeface="Times New Roman" pitchFamily="18" charset="0"/>
              </a:rPr>
              <a:t>Data agreement between DOE and NYU on behalf of Research Alliance</a:t>
            </a:r>
            <a:endParaRPr lang="en-US" sz="1800" dirty="0" smtClean="0">
              <a:latin typeface="Times New Roman" pitchFamily="18" charset="0"/>
              <a:cs typeface="Times New Roman" pitchFamily="18" charset="0"/>
            </a:endParaRPr>
          </a:p>
          <a:p>
            <a:pPr eaLnBrk="1" hangingPunct="1"/>
            <a:r>
              <a:rPr lang="en-US" sz="2000" dirty="0" smtClean="0">
                <a:latin typeface="Times New Roman" pitchFamily="18" charset="0"/>
                <a:cs typeface="Times New Roman" pitchFamily="18" charset="0"/>
              </a:rPr>
              <a:t>Detailed research agenda developed in consultation with DOE, advisors from NYC stakeholder groups, and other researchers. Specific topics, research questions and projects to evolve from internal and external initiative.</a:t>
            </a:r>
          </a:p>
          <a:p>
            <a:pPr eaLnBrk="1" hangingPunct="1"/>
            <a:r>
              <a:rPr lang="en-US" sz="2000" dirty="0" smtClean="0">
                <a:latin typeface="Times New Roman" pitchFamily="18" charset="0"/>
                <a:cs typeface="Times New Roman" pitchFamily="18" charset="0"/>
              </a:rPr>
              <a:t>Projects executed by Research Alliance staff and through partnerships with other researchers and research organizations. </a:t>
            </a:r>
          </a:p>
          <a:p>
            <a:pPr eaLnBrk="1" hangingPunct="1"/>
            <a:r>
              <a:rPr lang="en-US" sz="2000" dirty="0" smtClean="0">
                <a:latin typeface="Times New Roman" pitchFamily="18" charset="0"/>
                <a:cs typeface="Times New Roman" pitchFamily="18" charset="0"/>
              </a:rPr>
              <a:t>External advisory committees both for input and feedback on research agenda and for technical and substantive review.</a:t>
            </a:r>
          </a:p>
          <a:p>
            <a:pPr eaLnBrk="1" hangingPunct="1"/>
            <a:r>
              <a:rPr lang="en-US" sz="2000" dirty="0" smtClean="0">
                <a:latin typeface="Times New Roman" pitchFamily="18" charset="0"/>
                <a:cs typeface="Times New Roman" pitchFamily="18" charset="0"/>
              </a:rPr>
              <a:t>“No Surprises” policy. DOE provided with advance notice on both research priorities and findings. </a:t>
            </a:r>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8"/>
          <p:cNvSpPr>
            <a:spLocks noGrp="1" noChangeArrowheads="1"/>
          </p:cNvSpPr>
          <p:nvPr>
            <p:ph type="title"/>
          </p:nvPr>
        </p:nvSpPr>
        <p:spPr>
          <a:xfrm>
            <a:off x="301752" y="200967"/>
            <a:ext cx="8534400" cy="856921"/>
          </a:xfrm>
        </p:spPr>
        <p:txBody>
          <a:bodyPr>
            <a:noAutofit/>
          </a:bodyPr>
          <a:lstStyle/>
          <a:p>
            <a:pPr eaLnBrk="1" hangingPunct="1"/>
            <a:r>
              <a:rPr lang="en-US" sz="2700" b="1" dirty="0" smtClean="0"/>
              <a:t>Research Agenda:</a:t>
            </a:r>
            <a:br>
              <a:rPr lang="en-US" sz="2700" b="1" dirty="0" smtClean="0"/>
            </a:br>
            <a:r>
              <a:rPr lang="en-US" sz="2700" b="1" dirty="0" smtClean="0"/>
              <a:t>Initial Broad Topic Areas</a:t>
            </a:r>
          </a:p>
        </p:txBody>
      </p:sp>
      <p:sp>
        <p:nvSpPr>
          <p:cNvPr id="4" name="Slide Number Placeholder 3"/>
          <p:cNvSpPr>
            <a:spLocks noGrp="1"/>
          </p:cNvSpPr>
          <p:nvPr>
            <p:ph type="sldNum" sz="quarter" idx="12"/>
          </p:nvPr>
        </p:nvSpPr>
        <p:spPr/>
        <p:txBody>
          <a:bodyPr/>
          <a:lstStyle/>
          <a:p>
            <a:pPr>
              <a:defRPr/>
            </a:pPr>
            <a:fld id="{33189936-AD4D-4FF6-9BBC-4EB492F06042}" type="slidenum">
              <a:rPr lang="en-US" smtClean="0"/>
              <a:pPr>
                <a:defRPr/>
              </a:pPr>
              <a:t>7</a:t>
            </a:fld>
            <a:endParaRPr lang="en-US"/>
          </a:p>
        </p:txBody>
      </p:sp>
      <p:sp>
        <p:nvSpPr>
          <p:cNvPr id="8195" name="Rectangle 9"/>
          <p:cNvSpPr>
            <a:spLocks noGrp="1" noChangeArrowheads="1"/>
          </p:cNvSpPr>
          <p:nvPr>
            <p:ph sz="quarter" idx="4294967295"/>
          </p:nvPr>
        </p:nvSpPr>
        <p:spPr>
          <a:xfrm>
            <a:off x="1199136" y="1395413"/>
            <a:ext cx="7010400" cy="4876800"/>
          </a:xfrm>
        </p:spPr>
        <p:txBody>
          <a:bodyPr>
            <a:normAutofit/>
          </a:bodyPr>
          <a:lstStyle/>
          <a:p>
            <a:pPr eaLnBrk="1" hangingPunct="1">
              <a:buFontTx/>
              <a:buNone/>
            </a:pPr>
            <a:endParaRPr lang="en-US" sz="2400" dirty="0" smtClean="0">
              <a:cs typeface="Times New Roman" pitchFamily="18" charset="0"/>
            </a:endParaRPr>
          </a:p>
          <a:p>
            <a:pPr eaLnBrk="1" hangingPunct="1"/>
            <a:r>
              <a:rPr lang="en-US" sz="2400" dirty="0" smtClean="0">
                <a:cs typeface="Times New Roman" pitchFamily="18" charset="0"/>
              </a:rPr>
              <a:t>High School Achievement, Attainment, and Post-Secondary Preparation  </a:t>
            </a:r>
          </a:p>
          <a:p>
            <a:pPr eaLnBrk="1" hangingPunct="1"/>
            <a:r>
              <a:rPr lang="en-US" sz="2400" dirty="0" smtClean="0">
                <a:cs typeface="Times New Roman" pitchFamily="18" charset="0"/>
              </a:rPr>
              <a:t>Achievement and Development in the Middle Grades </a:t>
            </a:r>
          </a:p>
          <a:p>
            <a:pPr eaLnBrk="1" hangingPunct="1"/>
            <a:r>
              <a:rPr lang="en-US" sz="2400" dirty="0" smtClean="0">
                <a:cs typeface="Times New Roman" pitchFamily="18" charset="0"/>
              </a:rPr>
              <a:t>Contexts That Support Effective Teaching </a:t>
            </a:r>
          </a:p>
          <a:p>
            <a:pPr eaLnBrk="1" hangingPunct="1"/>
            <a:r>
              <a:rPr lang="en-US" sz="2400" dirty="0" smtClean="0">
                <a:cs typeface="Times New Roman" pitchFamily="18" charset="0"/>
              </a:rPr>
              <a:t>Data Use for Practice and Policy </a:t>
            </a:r>
          </a:p>
          <a:p>
            <a:pPr eaLnBrk="1" hangingPunct="1">
              <a:buFontTx/>
              <a:buNone/>
            </a:pPr>
            <a:r>
              <a:rPr lang="en-US" sz="2400" dirty="0" smtClean="0">
                <a:cs typeface="Times New Roman" pitchFamily="18" charset="0"/>
              </a:rPr>
              <a:t> </a:t>
            </a:r>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
          <p:cNvSpPr>
            <a:spLocks noGrp="1" noChangeArrowheads="1"/>
          </p:cNvSpPr>
          <p:nvPr>
            <p:ph type="title"/>
          </p:nvPr>
        </p:nvSpPr>
        <p:spPr/>
        <p:txBody>
          <a:bodyPr/>
          <a:lstStyle/>
          <a:p>
            <a:pPr eaLnBrk="1" hangingPunct="1"/>
            <a:r>
              <a:rPr lang="en-US" b="1" dirty="0" smtClean="0"/>
              <a:t>Recent Work</a:t>
            </a:r>
          </a:p>
        </p:txBody>
      </p:sp>
      <p:sp>
        <p:nvSpPr>
          <p:cNvPr id="4" name="Slide Number Placeholder 3"/>
          <p:cNvSpPr>
            <a:spLocks noGrp="1"/>
          </p:cNvSpPr>
          <p:nvPr>
            <p:ph type="sldNum" sz="quarter" idx="12"/>
          </p:nvPr>
        </p:nvSpPr>
        <p:spPr/>
        <p:txBody>
          <a:bodyPr/>
          <a:lstStyle/>
          <a:p>
            <a:pPr>
              <a:defRPr/>
            </a:pPr>
            <a:fld id="{33189936-AD4D-4FF6-9BBC-4EB492F06042}" type="slidenum">
              <a:rPr lang="en-US" smtClean="0"/>
              <a:pPr>
                <a:defRPr/>
              </a:pPr>
              <a:t>8</a:t>
            </a:fld>
            <a:endParaRPr lang="en-US"/>
          </a:p>
        </p:txBody>
      </p:sp>
      <p:sp>
        <p:nvSpPr>
          <p:cNvPr id="10243" name="Rectangle 11"/>
          <p:cNvSpPr>
            <a:spLocks noGrp="1" noChangeArrowheads="1"/>
          </p:cNvSpPr>
          <p:nvPr>
            <p:ph sz="quarter" idx="4294967295"/>
          </p:nvPr>
        </p:nvSpPr>
        <p:spPr>
          <a:xfrm>
            <a:off x="432078" y="1527175"/>
            <a:ext cx="8072159" cy="4572000"/>
          </a:xfrm>
        </p:spPr>
        <p:txBody>
          <a:bodyPr>
            <a:normAutofit/>
          </a:bodyPr>
          <a:lstStyle/>
          <a:p>
            <a:pPr eaLnBrk="1" hangingPunct="1"/>
            <a:r>
              <a:rPr lang="en-US" sz="2400" dirty="0" smtClean="0">
                <a:cs typeface="Times New Roman" pitchFamily="18" charset="0"/>
              </a:rPr>
              <a:t>Assessing the Impact of Children First Reforms on New York State test scores: Comparative interrupted time series analysis </a:t>
            </a:r>
          </a:p>
          <a:p>
            <a:pPr eaLnBrk="1" hangingPunct="1"/>
            <a:r>
              <a:rPr lang="en-US" sz="2400" dirty="0" smtClean="0">
                <a:cs typeface="Times New Roman" pitchFamily="18" charset="0"/>
              </a:rPr>
              <a:t>Successful Turnaround Strategies for New York City Middle Grade Schools.</a:t>
            </a:r>
          </a:p>
          <a:p>
            <a:pPr eaLnBrk="1" hangingPunct="1"/>
            <a:r>
              <a:rPr lang="en-US" sz="2400" dirty="0" smtClean="0">
                <a:cs typeface="Times New Roman" pitchFamily="18" charset="0"/>
              </a:rPr>
              <a:t>Data Use in New York City Schools: A Study of the Achievement, Reporting and Innovation System (ARIS)</a:t>
            </a:r>
          </a:p>
          <a:p>
            <a:r>
              <a:rPr lang="en-US" sz="2400" dirty="0" smtClean="0"/>
              <a:t>Assessing the NYC School Survey Measures of the School Learning Environment</a:t>
            </a:r>
            <a:endParaRPr lang="en-US" sz="2400" dirty="0" smtClean="0">
              <a:cs typeface="Times New Roman" pitchFamily="18" charset="0"/>
            </a:endParaRPr>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01752" y="228600"/>
            <a:ext cx="8534400" cy="856622"/>
          </a:xfrm>
        </p:spPr>
        <p:txBody>
          <a:bodyPr>
            <a:normAutofit fontScale="90000"/>
          </a:bodyPr>
          <a:lstStyle/>
          <a:p>
            <a:pPr eaLnBrk="1" hangingPunct="1"/>
            <a:r>
              <a:rPr lang="en-US" dirty="0" smtClean="0"/>
              <a:t/>
            </a:r>
            <a:br>
              <a:rPr lang="en-US" dirty="0" smtClean="0"/>
            </a:br>
            <a:r>
              <a:rPr lang="en-US" b="1" dirty="0" smtClean="0"/>
              <a:t>Key Challenges:</a:t>
            </a:r>
            <a:br>
              <a:rPr lang="en-US" b="1" dirty="0" smtClean="0"/>
            </a:br>
            <a:r>
              <a:rPr lang="en-US" b="1" dirty="0" smtClean="0"/>
              <a:t>Managing the Balancing Act</a:t>
            </a:r>
          </a:p>
        </p:txBody>
      </p:sp>
      <p:sp>
        <p:nvSpPr>
          <p:cNvPr id="5" name="Slide Number Placeholder 4"/>
          <p:cNvSpPr>
            <a:spLocks noGrp="1"/>
          </p:cNvSpPr>
          <p:nvPr>
            <p:ph type="sldNum" sz="quarter" idx="12"/>
          </p:nvPr>
        </p:nvSpPr>
        <p:spPr/>
        <p:txBody>
          <a:bodyPr/>
          <a:lstStyle/>
          <a:p>
            <a:pPr>
              <a:defRPr/>
            </a:pPr>
            <a:fld id="{33189936-AD4D-4FF6-9BBC-4EB492F06042}" type="slidenum">
              <a:rPr lang="en-US" smtClean="0"/>
              <a:pPr>
                <a:defRPr/>
              </a:pPr>
              <a:t>9</a:t>
            </a:fld>
            <a:endParaRPr lang="en-US"/>
          </a:p>
        </p:txBody>
      </p:sp>
      <p:sp>
        <p:nvSpPr>
          <p:cNvPr id="22531" name="Rectangle 3"/>
          <p:cNvSpPr>
            <a:spLocks noGrp="1" noChangeArrowheads="1"/>
          </p:cNvSpPr>
          <p:nvPr>
            <p:ph sz="quarter" idx="4294967295"/>
          </p:nvPr>
        </p:nvSpPr>
        <p:spPr>
          <a:xfrm>
            <a:off x="696686" y="1327150"/>
            <a:ext cx="8447314" cy="4572000"/>
          </a:xfrm>
        </p:spPr>
        <p:txBody>
          <a:bodyPr>
            <a:normAutofit/>
          </a:bodyPr>
          <a:lstStyle/>
          <a:p>
            <a:pPr eaLnBrk="1" hangingPunct="1">
              <a:spcBef>
                <a:spcPct val="0"/>
              </a:spcBef>
              <a:spcAft>
                <a:spcPts val="600"/>
              </a:spcAft>
            </a:pPr>
            <a:endParaRPr lang="en-US" dirty="0" smtClean="0">
              <a:latin typeface="Times New Roman" pitchFamily="18" charset="0"/>
              <a:cs typeface="Times New Roman" pitchFamily="18" charset="0"/>
            </a:endParaRPr>
          </a:p>
          <a:p>
            <a:pPr eaLnBrk="1" hangingPunct="1">
              <a:spcBef>
                <a:spcPct val="0"/>
              </a:spcBef>
              <a:spcAft>
                <a:spcPts val="600"/>
              </a:spcAft>
            </a:pPr>
            <a:r>
              <a:rPr lang="en-US" dirty="0" smtClean="0">
                <a:latin typeface="Times New Roman" pitchFamily="18" charset="0"/>
                <a:cs typeface="Times New Roman" pitchFamily="18" charset="0"/>
              </a:rPr>
              <a:t>Strategy and opportunity</a:t>
            </a:r>
          </a:p>
          <a:p>
            <a:pPr eaLnBrk="1" hangingPunct="1">
              <a:spcBef>
                <a:spcPct val="0"/>
              </a:spcBef>
              <a:spcAft>
                <a:spcPts val="600"/>
              </a:spcAft>
            </a:pPr>
            <a:r>
              <a:rPr lang="en-US" dirty="0" smtClean="0">
                <a:latin typeface="Times New Roman" pitchFamily="18" charset="0"/>
                <a:cs typeface="Times New Roman" pitchFamily="18" charset="0"/>
              </a:rPr>
              <a:t>Breadth and depth</a:t>
            </a:r>
          </a:p>
          <a:p>
            <a:pPr eaLnBrk="1" hangingPunct="1">
              <a:spcBef>
                <a:spcPct val="0"/>
              </a:spcBef>
              <a:spcAft>
                <a:spcPts val="600"/>
              </a:spcAft>
            </a:pPr>
            <a:r>
              <a:rPr lang="en-US" dirty="0" smtClean="0">
                <a:latin typeface="Times New Roman" pitchFamily="18" charset="0"/>
                <a:cs typeface="Times New Roman" pitchFamily="18" charset="0"/>
              </a:rPr>
              <a:t>“No surprises” and academic freedom</a:t>
            </a:r>
          </a:p>
          <a:p>
            <a:pPr eaLnBrk="1" hangingPunct="1">
              <a:spcBef>
                <a:spcPct val="0"/>
              </a:spcBef>
              <a:spcAft>
                <a:spcPts val="600"/>
              </a:spcAft>
            </a:pPr>
            <a:r>
              <a:rPr lang="en-US" dirty="0" smtClean="0">
                <a:latin typeface="Times New Roman" pitchFamily="18" charset="0"/>
                <a:cs typeface="Times New Roman" pitchFamily="18" charset="0"/>
              </a:rPr>
              <a:t>Research ambition and political/operational realities</a:t>
            </a:r>
          </a:p>
          <a:p>
            <a:pPr eaLnBrk="1" hangingPunct="1">
              <a:spcBef>
                <a:spcPct val="0"/>
              </a:spcBef>
              <a:spcAft>
                <a:spcPts val="600"/>
              </a:spcAft>
            </a:pPr>
            <a:r>
              <a:rPr lang="en-US" dirty="0" smtClean="0">
                <a:latin typeface="Times New Roman" pitchFamily="18" charset="0"/>
                <a:cs typeface="Times New Roman" pitchFamily="18" charset="0"/>
              </a:rPr>
              <a:t>Research and communication </a:t>
            </a:r>
          </a:p>
        </p:txBody>
      </p:sp>
      <p:sp>
        <p:nvSpPr>
          <p:cNvPr id="22532" name="Text Box 4"/>
          <p:cNvSpPr txBox="1">
            <a:spLocks noChangeArrowheads="1"/>
          </p:cNvSpPr>
          <p:nvPr/>
        </p:nvSpPr>
        <p:spPr bwMode="auto">
          <a:xfrm>
            <a:off x="6605588" y="223838"/>
            <a:ext cx="2139950" cy="366712"/>
          </a:xfrm>
          <a:prstGeom prst="rect">
            <a:avLst/>
          </a:prstGeom>
          <a:noFill/>
          <a:ln w="9525">
            <a:noFill/>
            <a:miter lim="800000"/>
            <a:headEnd/>
            <a:tailEnd/>
          </a:ln>
        </p:spPr>
        <p:txBody>
          <a:bodyPr>
            <a:spAutoFit/>
          </a:bodyPr>
          <a:lstStyle/>
          <a:p>
            <a:pPr eaLnBrk="0" hangingPunct="0"/>
            <a:endParaRPr lang="en-US"/>
          </a:p>
        </p:txBody>
      </p:sp>
    </p:spTree>
  </p:cSld>
  <p:clrMapOvr>
    <a:masterClrMapping/>
  </p:clrMapOvr>
  <p:transition>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eme_ranycs">
  <a:themeElements>
    <a:clrScheme name="NYU-RANYCS">
      <a:dk1>
        <a:sysClr val="windowText" lastClr="000000"/>
      </a:dk1>
      <a:lt1>
        <a:sysClr val="window" lastClr="FFFFFF"/>
      </a:lt1>
      <a:dk2>
        <a:srgbClr val="464653"/>
      </a:dk2>
      <a:lt2>
        <a:srgbClr val="DDE9EC"/>
      </a:lt2>
      <a:accent1>
        <a:srgbClr val="682069"/>
      </a:accent1>
      <a:accent2>
        <a:srgbClr val="485D00"/>
      </a:accent2>
      <a:accent3>
        <a:srgbClr val="A4A597"/>
      </a:accent3>
      <a:accent4>
        <a:srgbClr val="CFD58B"/>
      </a:accent4>
      <a:accent5>
        <a:srgbClr val="518592"/>
      </a:accent5>
      <a:accent6>
        <a:srgbClr val="93B9C3"/>
      </a:accent6>
      <a:hlink>
        <a:srgbClr val="6B5680"/>
      </a:hlink>
      <a:folHlink>
        <a:srgbClr val="B292CA"/>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emeranycs2">
  <a:themeElements>
    <a:clrScheme name="NYU-RANYCS">
      <a:dk1>
        <a:sysClr val="windowText" lastClr="000000"/>
      </a:dk1>
      <a:lt1>
        <a:sysClr val="window" lastClr="FFFFFF"/>
      </a:lt1>
      <a:dk2>
        <a:srgbClr val="464653"/>
      </a:dk2>
      <a:lt2>
        <a:srgbClr val="DDE9EC"/>
      </a:lt2>
      <a:accent1>
        <a:srgbClr val="682069"/>
      </a:accent1>
      <a:accent2>
        <a:srgbClr val="485D00"/>
      </a:accent2>
      <a:accent3>
        <a:srgbClr val="A4A597"/>
      </a:accent3>
      <a:accent4>
        <a:srgbClr val="CFD58B"/>
      </a:accent4>
      <a:accent5>
        <a:srgbClr val="518592"/>
      </a:accent5>
      <a:accent6>
        <a:srgbClr val="93B9C3"/>
      </a:accent6>
      <a:hlink>
        <a:srgbClr val="6B5680"/>
      </a:hlink>
      <a:folHlink>
        <a:srgbClr val="B292CA"/>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2393</TotalTime>
  <Words>545</Words>
  <Application>Microsoft Office PowerPoint</Application>
  <PresentationFormat>On-screen Show (4:3)</PresentationFormat>
  <Paragraphs>100</Paragraphs>
  <Slides>11</Slides>
  <Notes>11</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Theme_ranycs</vt:lpstr>
      <vt:lpstr>Themeranycs2</vt:lpstr>
      <vt:lpstr>The Research Alliance for  New York City Schools at NYU</vt:lpstr>
      <vt:lpstr>Mission</vt:lpstr>
      <vt:lpstr>Core Functions</vt:lpstr>
      <vt:lpstr>Organizational Structure</vt:lpstr>
      <vt:lpstr>Partnerships</vt:lpstr>
      <vt:lpstr>Operating Parameters</vt:lpstr>
      <vt:lpstr>Research Agenda: Initial Broad Topic Areas</vt:lpstr>
      <vt:lpstr>Recent Work</vt:lpstr>
      <vt:lpstr> Key Challenges: Managing the Balancing Act</vt:lpstr>
      <vt:lpstr>Research Alliance for New York City Schools</vt:lpstr>
      <vt:lpstr> Modes of Research:  Multi-method and interdisciplinary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Research Alliance for  New York City Schools</dc:title>
  <dc:creator>tgold</dc:creator>
  <cp:lastModifiedBy>Tonya Harris</cp:lastModifiedBy>
  <cp:revision>141</cp:revision>
  <dcterms:created xsi:type="dcterms:W3CDTF">2009-02-26T19:47:12Z</dcterms:created>
  <dcterms:modified xsi:type="dcterms:W3CDTF">2012-07-26T16:34:49Z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TC011589511033</vt:lpwstr>
  </property>
</Properties>
</file>