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A496AB9F-8C80-4955-8DDC-23D4AD5113BC}">
  <a:tblStyle styleId="{A496AB9F-8C80-4955-8DDC-23D4AD5113BC}"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 name="Shape 38"/>
        <p:cNvGrpSpPr/>
        <p:nvPr/>
      </p:nvGrpSpPr>
      <p:grpSpPr>
        <a:xfrm>
          <a:off x="0" y="0"/>
          <a:ext cx="0" cy="0"/>
          <a:chOff x="0" y="0"/>
          <a:chExt cx="0" cy="0"/>
        </a:xfrm>
      </p:grpSpPr>
      <p:sp>
        <p:nvSpPr>
          <p:cNvPr id="39" name="Shape 3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40" name="Shape 4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spcBef>
                <a:spcPts val="0"/>
              </a:spcBef>
              <a:spcAft>
                <a:spcPts val="0"/>
              </a:spcAft>
              <a:buSzPts val="1400"/>
              <a:buChar char="●"/>
            </a:pPr>
            <a:r>
              <a:rPr lang="en"/>
              <a:t>All of the search firms promised the world and rigorous engagement yet, we soon found out that the promises were empty.</a:t>
            </a:r>
            <a:endParaRPr/>
          </a:p>
          <a:p>
            <a:pPr indent="-317500" lvl="0" marL="457200">
              <a:spcBef>
                <a:spcPts val="0"/>
              </a:spcBef>
              <a:spcAft>
                <a:spcPts val="0"/>
              </a:spcAft>
              <a:buSzPts val="1400"/>
              <a:buChar char="●"/>
            </a:pPr>
            <a:r>
              <a:rPr lang="en"/>
              <a:t>The search firm representative did attend design team meetings, and that helped</a:t>
            </a:r>
            <a:endParaRPr/>
          </a:p>
          <a:p>
            <a:pPr indent="-317500" lvl="0" marL="457200" rtl="0">
              <a:spcBef>
                <a:spcPts val="0"/>
              </a:spcBef>
              <a:spcAft>
                <a:spcPts val="0"/>
              </a:spcAft>
              <a:buSzPts val="1400"/>
              <a:buChar char="●"/>
            </a:pPr>
            <a:r>
              <a:rPr lang="en"/>
              <a:t>In the end, the search firm provided a refund and deducted money from our bill for not meeting expectations</a:t>
            </a:r>
            <a:endParaRPr/>
          </a:p>
          <a:p>
            <a:pPr indent="-317500" lvl="0" marL="457200" rtl="0">
              <a:spcBef>
                <a:spcPts val="0"/>
              </a:spcBef>
              <a:spcAft>
                <a:spcPts val="0"/>
              </a:spcAft>
              <a:buSzPts val="1400"/>
              <a:buChar char="●"/>
            </a:pPr>
            <a:r>
              <a:rPr lang="en"/>
              <a:t>The final figure paid to the search firm was $29,468.64. Other expenses total $9,319.50. This brings us to $38,788.14.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spcBef>
                <a:spcPts val="0"/>
              </a:spcBef>
              <a:spcAft>
                <a:spcPts val="0"/>
              </a:spcAft>
              <a:buSzPts val="1400"/>
              <a:buChar char="●"/>
            </a:pPr>
            <a:r>
              <a:rPr lang="en"/>
              <a:t>If you don’t have a board administrator, then identify who your board liaison will be, to help insulate you from all the decision making that has to happen. </a:t>
            </a:r>
            <a:endParaRPr/>
          </a:p>
          <a:p>
            <a:pPr indent="-317500" lvl="0" marL="457200" rtl="0">
              <a:spcBef>
                <a:spcPts val="0"/>
              </a:spcBef>
              <a:spcAft>
                <a:spcPts val="0"/>
              </a:spcAft>
              <a:buSzPts val="1400"/>
              <a:buChar char="●"/>
            </a:pPr>
            <a:r>
              <a:t/>
            </a:r>
            <a:endParaRPr/>
          </a:p>
          <a:p>
            <a:pPr indent="-317500" lvl="0" marL="457200" rtl="0">
              <a:spcBef>
                <a:spcPts val="0"/>
              </a:spcBef>
              <a:spcAft>
                <a:spcPts val="0"/>
              </a:spcAft>
              <a:buSzPts val="1400"/>
              <a:buChar char="●"/>
            </a:pPr>
            <a:r>
              <a:rPr lang="en"/>
              <a:t>And it keeps the work moving forward if you get caught up in a crisis or other big project...something those of us in urban school districts know all too well.</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Shape 11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9" name="Shape 11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a:spcBef>
                <a:spcPts val="0"/>
              </a:spcBef>
              <a:spcAft>
                <a:spcPts val="0"/>
              </a:spcAft>
              <a:buSzPts val="1100"/>
              <a:buChar char="●"/>
            </a:pPr>
            <a:r>
              <a:rPr lang="en"/>
              <a:t>We had four community meetings, two online surveys, 21 targeted meetings (invited groups to do and allowed them to sign up online)</a:t>
            </a:r>
            <a:endParaRPr/>
          </a:p>
          <a:p>
            <a:pPr indent="-298450" lvl="0" marL="457200">
              <a:spcBef>
                <a:spcPts val="0"/>
              </a:spcBef>
              <a:spcAft>
                <a:spcPts val="0"/>
              </a:spcAft>
              <a:buSzPts val="1100"/>
              <a:buChar char="●"/>
            </a:pPr>
            <a:r>
              <a:rPr lang="en"/>
              <a:t>Layers communications - text, phone, social, web and newsletters</a:t>
            </a:r>
            <a:endParaRPr/>
          </a:p>
          <a:p>
            <a:pPr indent="-298450" lvl="0" marL="457200" rtl="0">
              <a:spcBef>
                <a:spcPts val="0"/>
              </a:spcBef>
              <a:spcAft>
                <a:spcPts val="0"/>
              </a:spcAft>
              <a:buSzPts val="1100"/>
              <a:buChar char="●"/>
            </a:pPr>
            <a:r>
              <a:rPr b="1" lang="en"/>
              <a:t>Inform, consult, involve, collaborate and empower</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spcBef>
                <a:spcPts val="0"/>
              </a:spcBef>
              <a:spcAft>
                <a:spcPts val="0"/>
              </a:spcAft>
              <a:buSzPts val="1100"/>
              <a:buChar char="●"/>
            </a:pPr>
            <a:r>
              <a:rPr lang="en"/>
              <a:t>Rather than giving a mic to the crowd we had a staff person asked the pre-selected questions.</a:t>
            </a:r>
            <a:endParaRPr/>
          </a:p>
          <a:p>
            <a:pPr indent="-298450" lvl="0" marL="457200" rtl="0">
              <a:spcBef>
                <a:spcPts val="0"/>
              </a:spcBef>
              <a:spcAft>
                <a:spcPts val="0"/>
              </a:spcAft>
              <a:buSzPts val="1100"/>
              <a:buChar char="●"/>
            </a:pPr>
            <a:r>
              <a:rPr lang="en"/>
              <a:t>Search firm tallied the community impression forms  - we re-wrote the questions on the form to make them more reflect our style and values</a:t>
            </a:r>
            <a:endParaRPr/>
          </a:p>
          <a:p>
            <a:pPr indent="-298450" lvl="0" marL="457200" rtl="0">
              <a:spcBef>
                <a:spcPts val="0"/>
              </a:spcBef>
              <a:spcAft>
                <a:spcPts val="0"/>
              </a:spcAft>
              <a:buSzPts val="1100"/>
              <a:buChar char="●"/>
            </a:pPr>
            <a:r>
              <a:rPr lang="en"/>
              <a:t>One candidate pulled out</a:t>
            </a:r>
            <a:endParaRPr b="1">
              <a:solidFill>
                <a:srgbClr val="0000FF"/>
              </a:solidFill>
            </a:endParaRPr>
          </a:p>
          <a:p>
            <a:pPr indent="-298450" lvl="0" marL="457200" rtl="0">
              <a:spcBef>
                <a:spcPts val="0"/>
              </a:spcBef>
              <a:spcAft>
                <a:spcPts val="0"/>
              </a:spcAft>
              <a:buClr>
                <a:schemeClr val="dk1"/>
              </a:buClr>
              <a:buSzPts val="1100"/>
              <a:buChar char="●"/>
            </a:pPr>
            <a:r>
              <a:rPr lang="en">
                <a:solidFill>
                  <a:schemeClr val="dk1"/>
                </a:solidFill>
              </a:rPr>
              <a:t>For all the engagement efforts and the stakeholder input that being involved we still saw small numbers of people for the community meetings and big turnout to meet the candidates. This follows a trend that we’ve seen in most community meetings. </a:t>
            </a:r>
            <a:endParaRPr>
              <a:solidFill>
                <a:schemeClr val="dk1"/>
              </a:solidFill>
            </a:endParaRPr>
          </a:p>
          <a:p>
            <a:pPr indent="-298450" lvl="0" marL="457200" rtl="0">
              <a:spcBef>
                <a:spcPts val="0"/>
              </a:spcBef>
              <a:spcAft>
                <a:spcPts val="0"/>
              </a:spcAft>
              <a:buClr>
                <a:srgbClr val="0000FF"/>
              </a:buClr>
              <a:buSzPts val="1100"/>
              <a:buChar char="●"/>
            </a:pPr>
            <a:r>
              <a:rPr b="1" lang="en">
                <a:solidFill>
                  <a:srgbClr val="0000FF"/>
                </a:solidFill>
              </a:rPr>
              <a:t>What do you all see in your efforts?</a:t>
            </a:r>
            <a:endParaRPr b="1">
              <a:solidFill>
                <a:srgbClr val="0000FF"/>
              </a:solidFill>
            </a:endParaRPr>
          </a:p>
          <a:p>
            <a:pPr indent="-298450" lvl="0" marL="457200" rtl="0">
              <a:spcBef>
                <a:spcPts val="0"/>
              </a:spcBef>
              <a:spcAft>
                <a:spcPts val="0"/>
              </a:spcAft>
              <a:buClr>
                <a:srgbClr val="0000FF"/>
              </a:buClr>
              <a:buSzPts val="1100"/>
              <a:buChar char="●"/>
            </a:pPr>
            <a:r>
              <a:rPr b="1" lang="en">
                <a:solidFill>
                  <a:srgbClr val="0000FF"/>
                </a:solidFill>
              </a:rPr>
              <a:t>How do you engage your families and community?</a:t>
            </a:r>
            <a:endParaRPr b="1">
              <a:solidFill>
                <a:srgbClr val="0000FF"/>
              </a:solidFill>
            </a:endParaRPr>
          </a:p>
          <a:p>
            <a:pPr indent="0" lvl="0" marL="0" rtl="0">
              <a:spcBef>
                <a:spcPts val="0"/>
              </a:spcBef>
              <a:spcAft>
                <a:spcPts val="0"/>
              </a:spcAft>
              <a:buClr>
                <a:schemeClr val="dk1"/>
              </a:buClr>
              <a:buSzPts val="1100"/>
              <a:buFont typeface="Arial"/>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Shape 1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1" name="Shape 14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Shape 14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7" name="Shape 14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a:spcBef>
                <a:spcPts val="0"/>
              </a:spcBef>
              <a:spcAft>
                <a:spcPts val="0"/>
              </a:spcAft>
              <a:buSzPts val="1100"/>
              <a:buChar char="●"/>
            </a:pPr>
            <a:r>
              <a:rPr lang="en"/>
              <a:t>Rewrote: superintendent profile, candidate impression form (that asked about the candidate’s appearance), rewrote the survey questions.</a:t>
            </a:r>
            <a:endParaRPr/>
          </a:p>
          <a:p>
            <a:pPr indent="-298450" lvl="0" marL="457200">
              <a:spcBef>
                <a:spcPts val="0"/>
              </a:spcBef>
              <a:spcAft>
                <a:spcPts val="0"/>
              </a:spcAft>
              <a:buSzPts val="1100"/>
              <a:buChar char="●"/>
            </a:pPr>
            <a:r>
              <a:rPr lang="en"/>
              <a:t>Most of the search firms will dazzle the Board with promises, </a:t>
            </a:r>
            <a:endParaRPr/>
          </a:p>
          <a:p>
            <a:pPr indent="-298450" lvl="0" marL="457200">
              <a:spcBef>
                <a:spcPts val="0"/>
              </a:spcBef>
              <a:spcAft>
                <a:spcPts val="0"/>
              </a:spcAft>
              <a:buSzPts val="1100"/>
              <a:buChar char="●"/>
            </a:pPr>
            <a:r>
              <a:rPr lang="en"/>
              <a:t>Diversity is not a problem that needs fixed.</a:t>
            </a:r>
            <a:endParaRPr/>
          </a:p>
          <a:p>
            <a:pPr indent="-298450" lvl="0" marL="457200">
              <a:spcBef>
                <a:spcPts val="0"/>
              </a:spcBef>
              <a:spcAft>
                <a:spcPts val="0"/>
              </a:spcAft>
              <a:buSzPts val="1100"/>
              <a:buChar char="●"/>
            </a:pPr>
            <a:r>
              <a:rPr lang="en"/>
              <a:t>If you can, use the search firm as only a way to keep those semifinalists private and to manage the board interview process (don’t use for engagement)</a:t>
            </a:r>
            <a:endParaRPr/>
          </a:p>
          <a:p>
            <a:pPr indent="-298450" lvl="0" marL="457200" rtl="0">
              <a:spcBef>
                <a:spcPts val="0"/>
              </a:spcBef>
              <a:spcAft>
                <a:spcPts val="0"/>
              </a:spcAft>
              <a:buSzPts val="1100"/>
              <a:buChar char="●"/>
            </a:pPr>
            <a:r>
              <a:rPr lang="en"/>
              <a:t>Another MN district sought our expertise and used our feedback in their process</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4" name="Shape 15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spcBef>
                <a:spcPts val="0"/>
              </a:spcBef>
              <a:spcAft>
                <a:spcPts val="0"/>
              </a:spcAft>
              <a:buSzPts val="1400"/>
              <a:buChar char="●"/>
            </a:pPr>
            <a:r>
              <a:rPr lang="en"/>
              <a:t>We trust our family engagement team, but it may take time to get others to see their hard work and value. Board didn’t recognize the strength of our family engagement team</a:t>
            </a:r>
            <a:endParaRPr/>
          </a:p>
          <a:p>
            <a:pPr indent="-317500" lvl="0" marL="457200" rtl="0">
              <a:spcBef>
                <a:spcPts val="0"/>
              </a:spcBef>
              <a:spcAft>
                <a:spcPts val="0"/>
              </a:spcAft>
              <a:buSzPts val="1400"/>
              <a:buChar char="●"/>
            </a:pPr>
            <a:r>
              <a:rPr lang="en">
                <a:solidFill>
                  <a:schemeClr val="dk1"/>
                </a:solidFill>
              </a:rPr>
              <a:t>A person that the Board trusts and listens to will be instrumental in moving the process forward, and insulates you from getting bogged down</a:t>
            </a:r>
            <a:endParaRPr/>
          </a:p>
          <a:p>
            <a:pPr indent="-317500" lvl="0" marL="457200" rtl="0">
              <a:spcBef>
                <a:spcPts val="0"/>
              </a:spcBef>
              <a:spcAft>
                <a:spcPts val="0"/>
              </a:spcAft>
              <a:buSzPts val="1400"/>
              <a:buChar char="●"/>
            </a:pPr>
            <a:r>
              <a:rPr lang="en"/>
              <a:t>Speak up and push back - </a:t>
            </a:r>
            <a:r>
              <a:rPr lang="en">
                <a:solidFill>
                  <a:schemeClr val="dk1"/>
                </a:solidFill>
              </a:rPr>
              <a:t>Toward the end of the Design Team, our staff had to start making decisions. There was a lot of talking and not much action from the Design Team</a:t>
            </a:r>
            <a:endParaRPr/>
          </a:p>
          <a:p>
            <a:pPr indent="-317500" lvl="0" marL="457200" rtl="0">
              <a:spcBef>
                <a:spcPts val="0"/>
              </a:spcBef>
              <a:spcAft>
                <a:spcPts val="0"/>
              </a:spcAft>
              <a:buSzPts val="1400"/>
              <a:buChar char="●"/>
            </a:pPr>
            <a:r>
              <a:rPr lang="en"/>
              <a:t>An up front understanding of the Design Team’s role between them and staff is crucial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Shape 1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2" name="Shape 16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200"/>
              <a:t>Engagement to a search firm is a survey, the facilitators for the design team also had a different definition and expectations for their role</a:t>
            </a:r>
            <a:endParaRPr sz="1200"/>
          </a:p>
          <a:p>
            <a:pPr indent="-304800" lvl="0" marL="457200" rtl="0">
              <a:spcBef>
                <a:spcPts val="0"/>
              </a:spcBef>
              <a:spcAft>
                <a:spcPts val="0"/>
              </a:spcAft>
              <a:buClr>
                <a:srgbClr val="000000"/>
              </a:buClr>
              <a:buSzPts val="1200"/>
              <a:buChar char="●"/>
            </a:pPr>
            <a:r>
              <a:rPr lang="en" sz="1200"/>
              <a:t>Clear with the community and design team that their work was only informing the board and the search firm. </a:t>
            </a:r>
            <a:endParaRPr sz="1200"/>
          </a:p>
          <a:p>
            <a:pPr indent="-304800" lvl="0" marL="457200" rtl="0">
              <a:spcBef>
                <a:spcPts val="1000"/>
              </a:spcBef>
              <a:spcAft>
                <a:spcPts val="0"/>
              </a:spcAft>
              <a:buClr>
                <a:srgbClr val="000000"/>
              </a:buClr>
              <a:buSzPts val="1200"/>
              <a:buChar char="●"/>
            </a:pPr>
            <a:r>
              <a:rPr lang="en" sz="1200"/>
              <a:t>Only the Board is interviewing and hiring.</a:t>
            </a:r>
            <a:endParaRPr sz="1200"/>
          </a:p>
          <a:p>
            <a:pPr indent="0" lvl="0" marL="0" rtl="0">
              <a:spcBef>
                <a:spcPts val="100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Shape 1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9" name="Shape 1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 name="Shape 45"/>
        <p:cNvGrpSpPr/>
        <p:nvPr/>
      </p:nvGrpSpPr>
      <p:grpSpPr>
        <a:xfrm>
          <a:off x="0" y="0"/>
          <a:ext cx="0" cy="0"/>
          <a:chOff x="0" y="0"/>
          <a:chExt cx="0" cy="0"/>
        </a:xfrm>
      </p:grpSpPr>
      <p:sp>
        <p:nvSpPr>
          <p:cNvPr id="46" name="Shape 4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47" name="Shape 4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a:spcBef>
                <a:spcPts val="0"/>
              </a:spcBef>
              <a:spcAft>
                <a:spcPts val="0"/>
              </a:spcAft>
              <a:buSzPts val="1100"/>
              <a:buChar char="●"/>
            </a:pPr>
            <a:r>
              <a:rPr lang="en"/>
              <a:t>With four seats up for grabs it paved the way for a shift on the SPPS school board. Four individuals were recruited by the teachers union and ran for the seats under the moniker, “caucus for change.”</a:t>
            </a:r>
            <a:endParaRPr/>
          </a:p>
          <a:p>
            <a:pPr indent="-298450" lvl="0" marL="457200">
              <a:spcBef>
                <a:spcPts val="0"/>
              </a:spcBef>
              <a:spcAft>
                <a:spcPts val="0"/>
              </a:spcAft>
              <a:buSzPts val="1100"/>
              <a:buChar char="●"/>
            </a:pPr>
            <a:r>
              <a:rPr lang="en"/>
              <a:t>They were successful in their bid and their first order of business was to get rid of the superintendent and bring in someone new. The former superintendent wasn’t afraid to make changes and shake up the status quo, but after six years some people wanted a change.  Hence, the caucus for change.</a:t>
            </a:r>
            <a:endParaRPr/>
          </a:p>
          <a:p>
            <a:pPr indent="-298450" lvl="0" marL="457200">
              <a:spcBef>
                <a:spcPts val="0"/>
              </a:spcBef>
              <a:spcAft>
                <a:spcPts val="0"/>
              </a:spcAft>
              <a:buSzPts val="1100"/>
              <a:buChar char="●"/>
            </a:pPr>
            <a:r>
              <a:rPr lang="en"/>
              <a:t>Her last several months in the position were contentious and rocked the community - divided it by those who were loyal to her and those who wanted her to leave. Because the community was so divided and there was so much distrust for SPPS it paved the way for the board to hire an external group whose goal was try to unite the community through what they called “robust” engagement.</a:t>
            </a:r>
            <a:endParaRPr/>
          </a:p>
          <a:p>
            <a:pPr indent="-298450" lvl="0" marL="457200">
              <a:spcBef>
                <a:spcPts val="0"/>
              </a:spcBef>
              <a:spcAft>
                <a:spcPts val="0"/>
              </a:spcAft>
              <a:buSzPts val="1100"/>
              <a:buChar char="●"/>
            </a:pPr>
            <a:r>
              <a:rPr lang="en"/>
              <a:t>The external group was two people, one each from the </a:t>
            </a:r>
            <a:r>
              <a:rPr lang="en">
                <a:solidFill>
                  <a:schemeClr val="dk1"/>
                </a:solidFill>
              </a:rPr>
              <a:t>Bureau of Mediation Services (BMS) and the Dispute Resolution Institute at Mitchell Hamline School of Law (DRI).</a:t>
            </a:r>
            <a:r>
              <a:rPr lang="en"/>
              <a:t>. </a:t>
            </a:r>
            <a:endParaRPr/>
          </a:p>
          <a:p>
            <a:pPr indent="-298450" lvl="0" marL="457200">
              <a:spcBef>
                <a:spcPts val="0"/>
              </a:spcBef>
              <a:spcAft>
                <a:spcPts val="0"/>
              </a:spcAft>
              <a:buSzPts val="1100"/>
              <a:buChar char="●"/>
            </a:pPr>
            <a:r>
              <a:rPr lang="en"/>
              <a:t>They received a grant to do engagement work. They presented to the Board and the Board agreed with their presentation. Though it was a public process, it seemed the decision had been made and the public presentation was more for show. </a:t>
            </a:r>
            <a:endParaRPr/>
          </a:p>
          <a:p>
            <a:pPr indent="-298450" lvl="0" marL="457200">
              <a:spcBef>
                <a:spcPts val="0"/>
              </a:spcBef>
              <a:spcAft>
                <a:spcPts val="0"/>
              </a:spcAft>
              <a:buSzPts val="1100"/>
              <a:buChar char="●"/>
            </a:pPr>
            <a:r>
              <a:rPr lang="en"/>
              <a:t>The duo had lots of plans for different phases of work, but ran out of money so only completed the first phase to organize a public engagement process through a design team in the search for a new superintendent.</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spcBef>
                <a:spcPts val="0"/>
              </a:spcBef>
              <a:spcAft>
                <a:spcPts val="0"/>
              </a:spcAft>
              <a:buSzPts val="1400"/>
              <a:buChar char="●"/>
            </a:pPr>
            <a:r>
              <a:rPr lang="en">
                <a:solidFill>
                  <a:schemeClr val="dk1"/>
                </a:solidFill>
              </a:rPr>
              <a:t>Began with three facilitators to lead the meetings (SPPS staff worked to provide guidance)</a:t>
            </a:r>
            <a:endParaRPr/>
          </a:p>
          <a:p>
            <a:pPr indent="-317500" lvl="0" marL="457200" rtl="0">
              <a:spcBef>
                <a:spcPts val="0"/>
              </a:spcBef>
              <a:spcAft>
                <a:spcPts val="0"/>
              </a:spcAft>
              <a:buSzPts val="1400"/>
              <a:buChar char="●"/>
            </a:pPr>
            <a:r>
              <a:rPr lang="en"/>
              <a:t>Parents from our parent advisory councils, such as special education, language specific representatives, district staff, a couple board members and reps from organizations and students to provide a balanced perspective</a:t>
            </a:r>
            <a:r>
              <a:rPr lang="en"/>
              <a:t>.</a:t>
            </a:r>
            <a:endParaRPr/>
          </a:p>
          <a:p>
            <a:pPr indent="-317500" lvl="0" marL="457200" rtl="0">
              <a:spcBef>
                <a:spcPts val="0"/>
              </a:spcBef>
              <a:spcAft>
                <a:spcPts val="0"/>
              </a:spcAft>
              <a:buSzPts val="1400"/>
              <a:buChar char="●"/>
            </a:pPr>
            <a:r>
              <a:rPr lang="en"/>
              <a:t>Staff struggled with this because our family engagement department is strong, and some best practices were not necessarily being used</a:t>
            </a:r>
            <a:endParaRPr>
              <a:solidFill>
                <a:srgbClr val="FF0000"/>
              </a:solidFill>
            </a:endParaRPr>
          </a:p>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spcBef>
                <a:spcPts val="0"/>
              </a:spcBef>
              <a:spcAft>
                <a:spcPts val="0"/>
              </a:spcAft>
              <a:buSzPts val="1100"/>
              <a:buChar char="●"/>
            </a:pPr>
            <a:r>
              <a:rPr lang="en">
                <a:highlight>
                  <a:srgbClr val="FFFFFF"/>
                </a:highlight>
              </a:rPr>
              <a:t>Again, this was to help inform the Board and for inclusion in Superintendent profile (job posting)</a:t>
            </a:r>
            <a:endParaRPr>
              <a:highlight>
                <a:srgbClr val="FFFFFF"/>
              </a:highlight>
            </a:endParaRPr>
          </a:p>
          <a:p>
            <a:pPr indent="-298450" lvl="0" marL="457200" rtl="0">
              <a:spcBef>
                <a:spcPts val="0"/>
              </a:spcBef>
              <a:spcAft>
                <a:spcPts val="0"/>
              </a:spcAft>
              <a:buSzPts val="1100"/>
              <a:buChar char="●"/>
            </a:pPr>
            <a:r>
              <a:rPr lang="en">
                <a:highlight>
                  <a:srgbClr val="FFFFFF"/>
                </a:highlight>
              </a:rPr>
              <a:t>The survey also included a standard race/ethnicity question which was optional, but also a race/ethnicity question that was more in-depth. It’s not something we would typically do and in the end it got us into some trouble.</a:t>
            </a:r>
            <a:endParaRPr>
              <a:highlight>
                <a:srgbClr val="FFFFFF"/>
              </a:highlight>
            </a:endParaRPr>
          </a:p>
          <a:p>
            <a:pPr indent="-298450" lvl="0" marL="457200" rtl="0">
              <a:spcBef>
                <a:spcPts val="0"/>
              </a:spcBef>
              <a:spcAft>
                <a:spcPts val="0"/>
              </a:spcAft>
              <a:buSzPts val="1100"/>
              <a:buChar char="●"/>
            </a:pPr>
            <a:r>
              <a:rPr lang="en">
                <a:solidFill>
                  <a:schemeClr val="dk1"/>
                </a:solidFill>
              </a:rPr>
              <a:t>A race/ethnicity selection included O</a:t>
            </a:r>
            <a:r>
              <a:rPr lang="en">
                <a:solidFill>
                  <a:schemeClr val="dk1"/>
                </a:solidFill>
              </a:rPr>
              <a:t>jibwe, but also a selection for Chippewa. Chippewa turned out to be the colonizing name for Ojibwe.</a:t>
            </a:r>
            <a:endParaRPr>
              <a:solidFill>
                <a:schemeClr val="dk1"/>
              </a:solidFill>
            </a:endParaRPr>
          </a:p>
          <a:p>
            <a:pPr indent="-298450" lvl="1" marL="914400" rtl="0">
              <a:spcBef>
                <a:spcPts val="0"/>
              </a:spcBef>
              <a:spcAft>
                <a:spcPts val="0"/>
              </a:spcAft>
              <a:buSzPts val="1100"/>
              <a:buChar char="○"/>
            </a:pPr>
            <a:r>
              <a:rPr lang="en">
                <a:solidFill>
                  <a:schemeClr val="dk1"/>
                </a:solidFill>
              </a:rPr>
              <a:t>It wasn’t brought to our attention until after the survey went live.</a:t>
            </a:r>
            <a:endParaRPr>
              <a:solidFill>
                <a:schemeClr val="dk1"/>
              </a:solidFill>
            </a:endParaRPr>
          </a:p>
          <a:p>
            <a:pPr indent="-317500" lvl="0" marL="457200" rtl="0">
              <a:spcBef>
                <a:spcPts val="0"/>
              </a:spcBef>
              <a:spcAft>
                <a:spcPts val="0"/>
              </a:spcAft>
              <a:buClr>
                <a:schemeClr val="dk1"/>
              </a:buClr>
              <a:buSzPts val="1400"/>
              <a:buChar char="●"/>
            </a:pPr>
            <a:r>
              <a:rPr lang="en">
                <a:solidFill>
                  <a:schemeClr val="dk1"/>
                </a:solidFill>
              </a:rPr>
              <a:t>Translated into our four main languages, Hmong, Karen, Spanish and Somali. </a:t>
            </a:r>
            <a:endParaRPr>
              <a:solidFill>
                <a:schemeClr val="dk1"/>
              </a:solidFill>
            </a:endParaRPr>
          </a:p>
          <a:p>
            <a:pPr indent="-317500" lvl="1" marL="914400" rtl="0">
              <a:spcBef>
                <a:spcPts val="0"/>
              </a:spcBef>
              <a:spcAft>
                <a:spcPts val="0"/>
              </a:spcAft>
              <a:buClr>
                <a:schemeClr val="dk1"/>
              </a:buClr>
              <a:buSzPts val="1400"/>
              <a:buChar char="○"/>
            </a:pPr>
            <a:r>
              <a:rPr lang="en">
                <a:solidFill>
                  <a:schemeClr val="dk1"/>
                </a:solidFill>
              </a:rPr>
              <a:t>Everything we did in this work, had to be done in five languages which is a standard practice for our district.</a:t>
            </a:r>
            <a:endParaRPr>
              <a:solidFill>
                <a:schemeClr val="dk1"/>
              </a:solidFill>
            </a:endParaRPr>
          </a:p>
          <a:p>
            <a:pPr indent="0" lvl="0" marL="0" rtl="0">
              <a:spcBef>
                <a:spcPts val="0"/>
              </a:spcBef>
              <a:spcAft>
                <a:spcPts val="0"/>
              </a:spcAft>
              <a:buNone/>
            </a:pPr>
            <a:r>
              <a:t/>
            </a:r>
            <a:endParaRPr sz="1000">
              <a:solidFill>
                <a:srgbClr val="545454"/>
              </a:solidFill>
              <a:highlight>
                <a:srgbClr val="FFFFFF"/>
              </a:highlight>
            </a:endParaRPr>
          </a:p>
          <a:p>
            <a:pPr indent="0" lvl="0" marL="0" rt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spcBef>
                <a:spcPts val="0"/>
              </a:spcBef>
              <a:spcAft>
                <a:spcPts val="0"/>
              </a:spcAft>
              <a:buSzPts val="1400"/>
              <a:buChar char="●"/>
            </a:pPr>
            <a:r>
              <a:rPr lang="en"/>
              <a:t>The Design Team decided on four community meetings around the city</a:t>
            </a:r>
            <a:endParaRPr/>
          </a:p>
          <a:p>
            <a:pPr indent="-317500" lvl="0" marL="457200" rtl="0">
              <a:spcBef>
                <a:spcPts val="0"/>
              </a:spcBef>
              <a:spcAft>
                <a:spcPts val="0"/>
              </a:spcAft>
              <a:buSzPts val="1400"/>
              <a:buChar char="●"/>
            </a:pPr>
            <a:r>
              <a:rPr lang="en"/>
              <a:t>To reach the most people they were in different parts of the city and different times, including a weekend. </a:t>
            </a:r>
            <a:endParaRPr/>
          </a:p>
          <a:p>
            <a:pPr indent="-317500" lvl="0" marL="457200" rtl="0">
              <a:spcBef>
                <a:spcPts val="0"/>
              </a:spcBef>
              <a:spcAft>
                <a:spcPts val="0"/>
              </a:spcAft>
              <a:buSzPts val="1400"/>
              <a:buChar char="●"/>
            </a:pPr>
            <a:r>
              <a:rPr lang="en"/>
              <a:t>We of course had childcare, translated documents and interpreters that available</a:t>
            </a:r>
            <a:endParaRPr/>
          </a:p>
          <a:p>
            <a:pPr indent="-317500" lvl="0" marL="457200" rtl="0">
              <a:spcBef>
                <a:spcPts val="0"/>
              </a:spcBef>
              <a:spcAft>
                <a:spcPts val="0"/>
              </a:spcAft>
              <a:buSzPts val="1400"/>
              <a:buChar char="●"/>
            </a:pPr>
            <a:r>
              <a:rPr b="1" lang="en">
                <a:solidFill>
                  <a:schemeClr val="dk1"/>
                </a:solidFill>
              </a:rPr>
              <a:t>Less than 100 people attended (91 total).</a:t>
            </a:r>
            <a:endParaRPr/>
          </a:p>
          <a:p>
            <a:pPr indent="0" lvl="0" marL="0" rtl="0">
              <a:spcBef>
                <a:spcPts val="0"/>
              </a:spcBef>
              <a:spcAft>
                <a:spcPts val="0"/>
              </a:spcAft>
              <a:buNone/>
            </a:pPr>
            <a:r>
              <a:t/>
            </a:r>
            <a:endParaRPr/>
          </a:p>
          <a:p>
            <a:pPr indent="-317500" lvl="0" marL="457200" rtl="0">
              <a:spcBef>
                <a:spcPts val="0"/>
              </a:spcBef>
              <a:spcAft>
                <a:spcPts val="0"/>
              </a:spcAft>
              <a:buSzPts val="1400"/>
              <a:buChar char="●"/>
            </a:pPr>
            <a:r>
              <a:rPr lang="en"/>
              <a:t>The results from these meetings were organized into themes by the facilitators and shared with the Board and posted online</a:t>
            </a:r>
            <a:endParaRPr/>
          </a:p>
          <a:p>
            <a:pPr indent="0" lvl="0" marL="0" rt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spcBef>
                <a:spcPts val="0"/>
              </a:spcBef>
              <a:spcAft>
                <a:spcPts val="0"/>
              </a:spcAft>
              <a:buClr>
                <a:schemeClr val="dk1"/>
              </a:buClr>
              <a:buSzPts val="1400"/>
              <a:buChar char="●"/>
            </a:pPr>
            <a:r>
              <a:rPr lang="en">
                <a:solidFill>
                  <a:schemeClr val="dk1"/>
                </a:solidFill>
              </a:rPr>
              <a:t>The results from these meetings were organized into themes by the facilitators and shared with the Board and posted online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3" name="Shape 13"/>
        <p:cNvGrpSpPr/>
        <p:nvPr/>
      </p:nvGrpSpPr>
      <p:grpSpPr>
        <a:xfrm>
          <a:off x="0" y="0"/>
          <a:ext cx="0" cy="0"/>
          <a:chOff x="0" y="0"/>
          <a:chExt cx="0" cy="0"/>
        </a:xfrm>
      </p:grpSpPr>
      <p:sp>
        <p:nvSpPr>
          <p:cNvPr id="14" name="Shape 14"/>
          <p:cNvSpPr/>
          <p:nvPr/>
        </p:nvSpPr>
        <p:spPr>
          <a:xfrm>
            <a:off x="-8175" y="0"/>
            <a:ext cx="9144000" cy="5143500"/>
          </a:xfrm>
          <a:prstGeom prst="rect">
            <a:avLst/>
          </a:prstGeom>
          <a:solidFill>
            <a:srgbClr val="0194D3"/>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5" name="Shape 15"/>
          <p:cNvSpPr txBox="1"/>
          <p:nvPr>
            <p:ph type="ctrTitle"/>
          </p:nvPr>
        </p:nvSpPr>
        <p:spPr>
          <a:xfrm>
            <a:off x="677625" y="2235217"/>
            <a:ext cx="7772400" cy="1159800"/>
          </a:xfrm>
          <a:prstGeom prst="rect">
            <a:avLst/>
          </a:prstGeom>
        </p:spPr>
        <p:txBody>
          <a:bodyPr anchorCtr="0" anchor="b" bIns="91425" lIns="91425" spcFirstLastPara="1" rIns="91425" wrap="square" tIns="91425"/>
          <a:lstStyle>
            <a:lvl1pPr lvl="0" algn="ctr">
              <a:spcBef>
                <a:spcPts val="0"/>
              </a:spcBef>
              <a:spcAft>
                <a:spcPts val="0"/>
              </a:spcAft>
              <a:buClr>
                <a:srgbClr val="FFFFFF"/>
              </a:buClr>
              <a:buSzPts val="3600"/>
              <a:buNone/>
              <a:defRPr>
                <a:solidFill>
                  <a:srgbClr val="FFFFFF"/>
                </a:solidFill>
              </a:defRPr>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Shape 16"/>
          <p:cNvSpPr txBox="1"/>
          <p:nvPr>
            <p:ph idx="1" type="subTitle"/>
          </p:nvPr>
        </p:nvSpPr>
        <p:spPr>
          <a:xfrm>
            <a:off x="677625" y="3491354"/>
            <a:ext cx="7772400" cy="784800"/>
          </a:xfrm>
          <a:prstGeom prst="rect">
            <a:avLst/>
          </a:prstGeom>
        </p:spPr>
        <p:txBody>
          <a:bodyPr anchorCtr="0" anchor="t" bIns="91425" lIns="91425" spcFirstLastPara="1" rIns="91425" wrap="square" tIns="91425"/>
          <a:lstStyle>
            <a:lvl1pPr lvl="0" algn="ctr">
              <a:spcBef>
                <a:spcPts val="0"/>
              </a:spcBef>
              <a:spcAft>
                <a:spcPts val="0"/>
              </a:spcAft>
              <a:buClr>
                <a:srgbClr val="FFFFFF"/>
              </a:buClr>
              <a:buSzPts val="1800"/>
              <a:buNone/>
              <a:defRPr sz="1800">
                <a:solidFill>
                  <a:srgbClr val="FFFFFF"/>
                </a:solidFill>
              </a:defRPr>
            </a:lvl1pPr>
            <a:lvl2pPr lvl="1" algn="ctr">
              <a:spcBef>
                <a:spcPts val="0"/>
              </a:spcBef>
              <a:spcAft>
                <a:spcPts val="0"/>
              </a:spcAft>
              <a:buClr>
                <a:schemeClr val="dk2"/>
              </a:buClr>
              <a:buSzPts val="3000"/>
              <a:buNone/>
              <a:defRPr sz="3000">
                <a:solidFill>
                  <a:schemeClr val="dk2"/>
                </a:solidFill>
              </a:defRPr>
            </a:lvl2pPr>
            <a:lvl3pPr lvl="2" algn="ctr">
              <a:spcBef>
                <a:spcPts val="0"/>
              </a:spcBef>
              <a:spcAft>
                <a:spcPts val="0"/>
              </a:spcAft>
              <a:buClr>
                <a:schemeClr val="dk2"/>
              </a:buClr>
              <a:buSzPts val="3000"/>
              <a:buNone/>
              <a:defRPr sz="3000">
                <a:solidFill>
                  <a:schemeClr val="dk2"/>
                </a:solidFill>
              </a:defRPr>
            </a:lvl3pPr>
            <a:lvl4pPr lvl="3" algn="ctr">
              <a:spcBef>
                <a:spcPts val="0"/>
              </a:spcBef>
              <a:spcAft>
                <a:spcPts val="0"/>
              </a:spcAft>
              <a:buClr>
                <a:schemeClr val="dk2"/>
              </a:buClr>
              <a:buSzPts val="3000"/>
              <a:buNone/>
              <a:defRPr sz="3000">
                <a:solidFill>
                  <a:schemeClr val="dk2"/>
                </a:solidFill>
              </a:defRPr>
            </a:lvl4pPr>
            <a:lvl5pPr lvl="4" algn="ctr">
              <a:spcBef>
                <a:spcPts val="0"/>
              </a:spcBef>
              <a:spcAft>
                <a:spcPts val="0"/>
              </a:spcAft>
              <a:buClr>
                <a:schemeClr val="dk2"/>
              </a:buClr>
              <a:buSzPts val="3000"/>
              <a:buNone/>
              <a:defRPr sz="3000">
                <a:solidFill>
                  <a:schemeClr val="dk2"/>
                </a:solidFill>
              </a:defRPr>
            </a:lvl5pPr>
            <a:lvl6pPr lvl="5" algn="ctr">
              <a:spcBef>
                <a:spcPts val="0"/>
              </a:spcBef>
              <a:spcAft>
                <a:spcPts val="0"/>
              </a:spcAft>
              <a:buClr>
                <a:schemeClr val="dk2"/>
              </a:buClr>
              <a:buSzPts val="3000"/>
              <a:buNone/>
              <a:defRPr sz="3000">
                <a:solidFill>
                  <a:schemeClr val="dk2"/>
                </a:solidFill>
              </a:defRPr>
            </a:lvl6pPr>
            <a:lvl7pPr lvl="6" algn="ctr">
              <a:spcBef>
                <a:spcPts val="0"/>
              </a:spcBef>
              <a:spcAft>
                <a:spcPts val="0"/>
              </a:spcAft>
              <a:buClr>
                <a:schemeClr val="dk2"/>
              </a:buClr>
              <a:buSzPts val="3000"/>
              <a:buNone/>
              <a:defRPr sz="3000">
                <a:solidFill>
                  <a:schemeClr val="dk2"/>
                </a:solidFill>
              </a:defRPr>
            </a:lvl7pPr>
            <a:lvl8pPr lvl="7" algn="ctr">
              <a:spcBef>
                <a:spcPts val="0"/>
              </a:spcBef>
              <a:spcAft>
                <a:spcPts val="0"/>
              </a:spcAft>
              <a:buClr>
                <a:schemeClr val="dk2"/>
              </a:buClr>
              <a:buSzPts val="3000"/>
              <a:buNone/>
              <a:defRPr sz="3000">
                <a:solidFill>
                  <a:schemeClr val="dk2"/>
                </a:solidFill>
              </a:defRPr>
            </a:lvl8pPr>
            <a:lvl9pPr lvl="8" algn="ctr">
              <a:spcBef>
                <a:spcPts val="0"/>
              </a:spcBef>
              <a:spcAft>
                <a:spcPts val="0"/>
              </a:spcAft>
              <a:buClr>
                <a:schemeClr val="dk2"/>
              </a:buClr>
              <a:buSzPts val="3000"/>
              <a:buNone/>
              <a:defRPr sz="3000">
                <a:solidFill>
                  <a:schemeClr val="dk2"/>
                </a:solidFill>
              </a:defRPr>
            </a:lvl9pPr>
          </a:lstStyle>
          <a:p/>
        </p:txBody>
      </p:sp>
      <p:sp>
        <p:nvSpPr>
          <p:cNvPr id="17" name="Shape 17"/>
          <p:cNvSpPr txBox="1"/>
          <p:nvPr>
            <p:ph idx="12" type="sldNum"/>
          </p:nvPr>
        </p:nvSpPr>
        <p:spPr>
          <a:xfrm>
            <a:off x="8556791" y="4749851"/>
            <a:ext cx="548700" cy="393525"/>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pic>
        <p:nvPicPr>
          <p:cNvPr descr="SPPSWhiteHoriz.png" id="18" name="Shape 18"/>
          <p:cNvPicPr preferRelativeResize="0"/>
          <p:nvPr/>
        </p:nvPicPr>
        <p:blipFill>
          <a:blip r:embed="rId2">
            <a:alphaModFix/>
          </a:blip>
          <a:stretch>
            <a:fillRect/>
          </a:stretch>
        </p:blipFill>
        <p:spPr>
          <a:xfrm>
            <a:off x="3262025" y="1284700"/>
            <a:ext cx="2205850" cy="11029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9" name="Shape 19"/>
        <p:cNvGrpSpPr/>
        <p:nvPr/>
      </p:nvGrpSpPr>
      <p:grpSpPr>
        <a:xfrm>
          <a:off x="0" y="0"/>
          <a:ext cx="0" cy="0"/>
          <a:chOff x="0" y="0"/>
          <a:chExt cx="0" cy="0"/>
        </a:xfrm>
      </p:grpSpPr>
      <p:sp>
        <p:nvSpPr>
          <p:cNvPr id="20" name="Shape 20"/>
          <p:cNvSpPr txBox="1"/>
          <p:nvPr>
            <p:ph type="title"/>
          </p:nvPr>
        </p:nvSpPr>
        <p:spPr>
          <a:xfrm>
            <a:off x="457200" y="205978"/>
            <a:ext cx="8229600" cy="857250"/>
          </a:xfrm>
          <a:prstGeom prst="rect">
            <a:avLst/>
          </a:prstGeom>
        </p:spPr>
        <p:txBody>
          <a:bodyPr anchorCtr="0" anchor="b" bIns="91425" lIns="91425" spcFirstLastPara="1" rIns="91425" wrap="square" tIns="91425"/>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1" name="Shape 21"/>
          <p:cNvSpPr txBox="1"/>
          <p:nvPr>
            <p:ph idx="1" type="body"/>
          </p:nvPr>
        </p:nvSpPr>
        <p:spPr>
          <a:xfrm>
            <a:off x="457200" y="1200150"/>
            <a:ext cx="8229600" cy="3215700"/>
          </a:xfrm>
          <a:prstGeom prst="rect">
            <a:avLst/>
          </a:prstGeom>
        </p:spPr>
        <p:txBody>
          <a:bodyPr anchorCtr="0" anchor="t" bIns="91425" lIns="91425" spcFirstLastPara="1" rIns="91425" wrap="square" tIns="91425"/>
          <a:lstStyle>
            <a:lvl1pPr indent="-381000" lvl="0" marL="457200">
              <a:spcBef>
                <a:spcPts val="600"/>
              </a:spcBef>
              <a:spcAft>
                <a:spcPts val="0"/>
              </a:spcAft>
              <a:buSzPts val="2400"/>
              <a:buChar char="●"/>
              <a:defRPr sz="2400"/>
            </a:lvl1pPr>
            <a:lvl2pPr indent="-342900" lvl="1" marL="914400">
              <a:spcBef>
                <a:spcPts val="0"/>
              </a:spcBef>
              <a:spcAft>
                <a:spcPts val="0"/>
              </a:spcAft>
              <a:buSzPts val="1800"/>
              <a:buChar char="○"/>
              <a:defRPr sz="1800"/>
            </a:lvl2pPr>
            <a:lvl3pPr indent="-342900" lvl="2" marL="1371600">
              <a:spcBef>
                <a:spcPts val="0"/>
              </a:spcBef>
              <a:spcAft>
                <a:spcPts val="0"/>
              </a:spcAft>
              <a:buSzPts val="1800"/>
              <a:buChar char="■"/>
              <a:defRPr sz="1800"/>
            </a:lvl3pPr>
            <a:lvl4pPr indent="-304800" lvl="3" marL="1828800">
              <a:spcBef>
                <a:spcPts val="0"/>
              </a:spcBef>
              <a:spcAft>
                <a:spcPts val="0"/>
              </a:spcAft>
              <a:buSzPts val="1200"/>
              <a:buChar char="●"/>
              <a:defRPr sz="1200"/>
            </a:lvl4pPr>
            <a:lvl5pPr indent="-292100" lvl="4" marL="2286000">
              <a:spcBef>
                <a:spcPts val="0"/>
              </a:spcBef>
              <a:spcAft>
                <a:spcPts val="0"/>
              </a:spcAft>
              <a:buSzPts val="1000"/>
              <a:buChar char="○"/>
              <a:defRPr sz="1000"/>
            </a:lvl5pPr>
            <a:lvl6pPr indent="-292100" lvl="5" marL="2743200">
              <a:spcBef>
                <a:spcPts val="0"/>
              </a:spcBef>
              <a:spcAft>
                <a:spcPts val="0"/>
              </a:spcAft>
              <a:buSzPts val="1000"/>
              <a:buChar char="■"/>
              <a:defRPr sz="1000"/>
            </a:lvl6pPr>
            <a:lvl7pPr indent="-292100" lvl="6" marL="3200400">
              <a:spcBef>
                <a:spcPts val="0"/>
              </a:spcBef>
              <a:spcAft>
                <a:spcPts val="0"/>
              </a:spcAft>
              <a:buSzPts val="1000"/>
              <a:buChar char="●"/>
              <a:defRPr sz="1000"/>
            </a:lvl7pPr>
            <a:lvl8pPr indent="-292100" lvl="7" marL="3657600">
              <a:spcBef>
                <a:spcPts val="0"/>
              </a:spcBef>
              <a:spcAft>
                <a:spcPts val="0"/>
              </a:spcAft>
              <a:buSzPts val="1000"/>
              <a:buChar char="○"/>
              <a:defRPr sz="1000"/>
            </a:lvl8pPr>
            <a:lvl9pPr indent="-292100" lvl="8" marL="4114800">
              <a:spcBef>
                <a:spcPts val="0"/>
              </a:spcBef>
              <a:spcAft>
                <a:spcPts val="0"/>
              </a:spcAft>
              <a:buSzPts val="1000"/>
              <a:buChar char="■"/>
              <a:defRPr sz="1000"/>
            </a:lvl9pPr>
          </a:lstStyle>
          <a:p/>
        </p:txBody>
      </p:sp>
      <p:sp>
        <p:nvSpPr>
          <p:cNvPr id="22" name="Shape 22"/>
          <p:cNvSpPr txBox="1"/>
          <p:nvPr>
            <p:ph idx="12" type="sldNum"/>
          </p:nvPr>
        </p:nvSpPr>
        <p:spPr>
          <a:xfrm>
            <a:off x="8556791" y="4749851"/>
            <a:ext cx="548700" cy="393525"/>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3" name="Shape 23"/>
        <p:cNvGrpSpPr/>
        <p:nvPr/>
      </p:nvGrpSpPr>
      <p:grpSpPr>
        <a:xfrm>
          <a:off x="0" y="0"/>
          <a:ext cx="0" cy="0"/>
          <a:chOff x="0" y="0"/>
          <a:chExt cx="0" cy="0"/>
        </a:xfrm>
      </p:grpSpPr>
      <p:sp>
        <p:nvSpPr>
          <p:cNvPr id="24" name="Shape 24"/>
          <p:cNvSpPr txBox="1"/>
          <p:nvPr>
            <p:ph type="title"/>
          </p:nvPr>
        </p:nvSpPr>
        <p:spPr>
          <a:xfrm>
            <a:off x="457200" y="205978"/>
            <a:ext cx="8229600" cy="857250"/>
          </a:xfrm>
          <a:prstGeom prst="rect">
            <a:avLst/>
          </a:prstGeom>
        </p:spPr>
        <p:txBody>
          <a:bodyPr anchorCtr="0" anchor="b" bIns="91425" lIns="91425" spcFirstLastPara="1" rIns="91425" wrap="square" tIns="91425"/>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5" name="Shape 25"/>
          <p:cNvSpPr txBox="1"/>
          <p:nvPr>
            <p:ph idx="1" type="body"/>
          </p:nvPr>
        </p:nvSpPr>
        <p:spPr>
          <a:xfrm>
            <a:off x="457200" y="1200150"/>
            <a:ext cx="3994526" cy="3725681"/>
          </a:xfrm>
          <a:prstGeom prst="rect">
            <a:avLst/>
          </a:prstGeom>
        </p:spPr>
        <p:txBody>
          <a:bodyPr anchorCtr="0" anchor="t" bIns="91425" lIns="91425" spcFirstLastPara="1" rIns="91425" wrap="square" tIns="91425"/>
          <a:lstStyle>
            <a:lvl1pPr indent="-419100" lvl="0" marL="457200">
              <a:spcBef>
                <a:spcPts val="600"/>
              </a:spcBef>
              <a:spcAft>
                <a:spcPts val="0"/>
              </a:spcAft>
              <a:buSzPts val="3000"/>
              <a:buChar char="●"/>
              <a:defRPr/>
            </a:lvl1pPr>
            <a:lvl2pPr indent="-381000" lvl="1" marL="914400">
              <a:spcBef>
                <a:spcPts val="0"/>
              </a:spcBef>
              <a:spcAft>
                <a:spcPts val="0"/>
              </a:spcAft>
              <a:buSzPts val="2400"/>
              <a:buChar char="○"/>
              <a:defRPr/>
            </a:lvl2pPr>
            <a:lvl3pPr indent="-381000" lvl="2" marL="1371600">
              <a:spcBef>
                <a:spcPts val="0"/>
              </a:spcBef>
              <a:spcAft>
                <a:spcPts val="0"/>
              </a:spcAft>
              <a:buSzPts val="24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26" name="Shape 26"/>
          <p:cNvSpPr txBox="1"/>
          <p:nvPr>
            <p:ph idx="2" type="body"/>
          </p:nvPr>
        </p:nvSpPr>
        <p:spPr>
          <a:xfrm>
            <a:off x="4692274" y="1200150"/>
            <a:ext cx="3994526" cy="3725681"/>
          </a:xfrm>
          <a:prstGeom prst="rect">
            <a:avLst/>
          </a:prstGeom>
        </p:spPr>
        <p:txBody>
          <a:bodyPr anchorCtr="0" anchor="t" bIns="91425" lIns="91425" spcFirstLastPara="1" rIns="91425" wrap="square" tIns="91425"/>
          <a:lstStyle>
            <a:lvl1pPr indent="-419100" lvl="0" marL="457200">
              <a:spcBef>
                <a:spcPts val="600"/>
              </a:spcBef>
              <a:spcAft>
                <a:spcPts val="0"/>
              </a:spcAft>
              <a:buSzPts val="3000"/>
              <a:buChar char="●"/>
              <a:defRPr/>
            </a:lvl1pPr>
            <a:lvl2pPr indent="-381000" lvl="1" marL="914400">
              <a:spcBef>
                <a:spcPts val="0"/>
              </a:spcBef>
              <a:spcAft>
                <a:spcPts val="0"/>
              </a:spcAft>
              <a:buSzPts val="2400"/>
              <a:buChar char="○"/>
              <a:defRPr/>
            </a:lvl2pPr>
            <a:lvl3pPr indent="-381000" lvl="2" marL="1371600">
              <a:spcBef>
                <a:spcPts val="0"/>
              </a:spcBef>
              <a:spcAft>
                <a:spcPts val="0"/>
              </a:spcAft>
              <a:buSzPts val="2400"/>
              <a:buChar char="■"/>
              <a:defRPr/>
            </a:lvl3pPr>
            <a:lvl4pPr indent="-342900" lvl="3" marL="1828800">
              <a:spcBef>
                <a:spcPts val="0"/>
              </a:spcBef>
              <a:spcAft>
                <a:spcPts val="0"/>
              </a:spcAft>
              <a:buSzPts val="1800"/>
              <a:buChar char="●"/>
              <a:defRPr/>
            </a:lvl4pPr>
            <a:lvl5pPr indent="-342900" lvl="4" marL="2286000">
              <a:spcBef>
                <a:spcPts val="0"/>
              </a:spcBef>
              <a:spcAft>
                <a:spcPts val="0"/>
              </a:spcAft>
              <a:buSzPts val="1800"/>
              <a:buChar char="○"/>
              <a:defRPr/>
            </a:lvl5pPr>
            <a:lvl6pPr indent="-342900" lvl="5" marL="2743200">
              <a:spcBef>
                <a:spcPts val="0"/>
              </a:spcBef>
              <a:spcAft>
                <a:spcPts val="0"/>
              </a:spcAft>
              <a:buSzPts val="1800"/>
              <a:buChar char="■"/>
              <a:defRPr/>
            </a:lvl6pPr>
            <a:lvl7pPr indent="-342900" lvl="6" marL="3200400">
              <a:spcBef>
                <a:spcPts val="0"/>
              </a:spcBef>
              <a:spcAft>
                <a:spcPts val="0"/>
              </a:spcAft>
              <a:buSzPts val="1800"/>
              <a:buChar char="●"/>
              <a:defRPr/>
            </a:lvl7pPr>
            <a:lvl8pPr indent="-342900" lvl="7" marL="3657600">
              <a:spcBef>
                <a:spcPts val="0"/>
              </a:spcBef>
              <a:spcAft>
                <a:spcPts val="0"/>
              </a:spcAft>
              <a:buSzPts val="1800"/>
              <a:buChar char="○"/>
              <a:defRPr/>
            </a:lvl8pPr>
            <a:lvl9pPr indent="-342900" lvl="8" marL="4114800">
              <a:spcBef>
                <a:spcPts val="0"/>
              </a:spcBef>
              <a:spcAft>
                <a:spcPts val="0"/>
              </a:spcAft>
              <a:buSzPts val="1800"/>
              <a:buChar char="■"/>
              <a:defRPr/>
            </a:lvl9pPr>
          </a:lstStyle>
          <a:p/>
        </p:txBody>
      </p:sp>
      <p:sp>
        <p:nvSpPr>
          <p:cNvPr id="27" name="Shape 27"/>
          <p:cNvSpPr txBox="1"/>
          <p:nvPr>
            <p:ph idx="12" type="sldNum"/>
          </p:nvPr>
        </p:nvSpPr>
        <p:spPr>
          <a:xfrm>
            <a:off x="8556791" y="4749851"/>
            <a:ext cx="548700" cy="393525"/>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8" name="Shape 28"/>
        <p:cNvGrpSpPr/>
        <p:nvPr/>
      </p:nvGrpSpPr>
      <p:grpSpPr>
        <a:xfrm>
          <a:off x="0" y="0"/>
          <a:ext cx="0" cy="0"/>
          <a:chOff x="0" y="0"/>
          <a:chExt cx="0" cy="0"/>
        </a:xfrm>
      </p:grpSpPr>
      <p:sp>
        <p:nvSpPr>
          <p:cNvPr id="29" name="Shape 29"/>
          <p:cNvSpPr txBox="1"/>
          <p:nvPr>
            <p:ph type="title"/>
          </p:nvPr>
        </p:nvSpPr>
        <p:spPr>
          <a:xfrm>
            <a:off x="457200" y="205978"/>
            <a:ext cx="8229600" cy="857250"/>
          </a:xfrm>
          <a:prstGeom prst="rect">
            <a:avLst/>
          </a:prstGeom>
        </p:spPr>
        <p:txBody>
          <a:bodyPr anchorCtr="0" anchor="b" bIns="91425" lIns="91425" spcFirstLastPara="1" rIns="91425" wrap="square" tIns="91425"/>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0" name="Shape 30"/>
          <p:cNvSpPr txBox="1"/>
          <p:nvPr>
            <p:ph idx="12" type="sldNum"/>
          </p:nvPr>
        </p:nvSpPr>
        <p:spPr>
          <a:xfrm>
            <a:off x="8556791" y="4749851"/>
            <a:ext cx="548700" cy="393525"/>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31" name="Shape 31"/>
        <p:cNvGrpSpPr/>
        <p:nvPr/>
      </p:nvGrpSpPr>
      <p:grpSpPr>
        <a:xfrm>
          <a:off x="0" y="0"/>
          <a:ext cx="0" cy="0"/>
          <a:chOff x="0" y="0"/>
          <a:chExt cx="0" cy="0"/>
        </a:xfrm>
      </p:grpSpPr>
      <p:sp>
        <p:nvSpPr>
          <p:cNvPr id="32" name="Shape 32"/>
          <p:cNvSpPr txBox="1"/>
          <p:nvPr>
            <p:ph idx="1" type="body"/>
          </p:nvPr>
        </p:nvSpPr>
        <p:spPr>
          <a:xfrm>
            <a:off x="457200" y="4406309"/>
            <a:ext cx="8229600" cy="519520"/>
          </a:xfrm>
          <a:prstGeom prst="rect">
            <a:avLst/>
          </a:prstGeom>
        </p:spPr>
        <p:txBody>
          <a:bodyPr anchorCtr="0" anchor="t" bIns="91425" lIns="91425" spcFirstLastPara="1" rIns="91425" wrap="square" tIns="91425"/>
          <a:lstStyle>
            <a:lvl1pPr indent="-228600" lvl="0" marL="457200" algn="ctr">
              <a:spcBef>
                <a:spcPts val="360"/>
              </a:spcBef>
              <a:spcAft>
                <a:spcPts val="0"/>
              </a:spcAft>
              <a:buSzPts val="1800"/>
              <a:buNone/>
              <a:defRPr sz="1800"/>
            </a:lvl1pPr>
          </a:lstStyle>
          <a:p/>
        </p:txBody>
      </p:sp>
      <p:sp>
        <p:nvSpPr>
          <p:cNvPr id="33" name="Shape 33"/>
          <p:cNvSpPr txBox="1"/>
          <p:nvPr>
            <p:ph idx="12" type="sldNum"/>
          </p:nvPr>
        </p:nvSpPr>
        <p:spPr>
          <a:xfrm>
            <a:off x="8556791" y="4749851"/>
            <a:ext cx="548700" cy="393525"/>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34" name="Shape 34"/>
        <p:cNvGrpSpPr/>
        <p:nvPr/>
      </p:nvGrpSpPr>
      <p:grpSpPr>
        <a:xfrm>
          <a:off x="0" y="0"/>
          <a:ext cx="0" cy="0"/>
          <a:chOff x="0" y="0"/>
          <a:chExt cx="0" cy="0"/>
        </a:xfrm>
      </p:grpSpPr>
      <p:sp>
        <p:nvSpPr>
          <p:cNvPr id="35" name="Shape 35"/>
          <p:cNvSpPr txBox="1"/>
          <p:nvPr>
            <p:ph idx="12" type="sldNum"/>
          </p:nvPr>
        </p:nvSpPr>
        <p:spPr>
          <a:xfrm>
            <a:off x="8556791" y="4749851"/>
            <a:ext cx="548700" cy="393525"/>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1">
  <p:cSld name="BLANK_1">
    <p:spTree>
      <p:nvGrpSpPr>
        <p:cNvPr id="36" name="Shape 36"/>
        <p:cNvGrpSpPr/>
        <p:nvPr/>
      </p:nvGrpSpPr>
      <p:grpSpPr>
        <a:xfrm>
          <a:off x="0" y="0"/>
          <a:ext cx="0" cy="0"/>
          <a:chOff x="0" y="0"/>
          <a:chExt cx="0" cy="0"/>
        </a:xfrm>
      </p:grpSpPr>
      <p:sp>
        <p:nvSpPr>
          <p:cNvPr id="37" name="Shape 37"/>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image" Target="../media/image2.jpg"/><Relationship Id="rId3" Type="http://schemas.openxmlformats.org/officeDocument/2006/relationships/slideLayout" Target="../slideLayouts/slideLayout1.xml"/><Relationship Id="rId4" Type="http://schemas.openxmlformats.org/officeDocument/2006/relationships/slideLayout" Target="../slideLayouts/slideLayout2.xml"/><Relationship Id="rId10" Type="http://schemas.openxmlformats.org/officeDocument/2006/relationships/theme" Target="../theme/theme1.xml"/><Relationship Id="rId9" Type="http://schemas.openxmlformats.org/officeDocument/2006/relationships/slideLayout" Target="../slideLayouts/slideLayout7.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
    <p:bg>
      <p:bgPr>
        <a:solidFill>
          <a:schemeClr val="lt1"/>
        </a:solidFill>
      </p:bgPr>
    </p:bg>
    <p:spTree>
      <p:nvGrpSpPr>
        <p:cNvPr id="5" name="Shape 5"/>
        <p:cNvGrpSpPr/>
        <p:nvPr/>
      </p:nvGrpSpPr>
      <p:grpSpPr>
        <a:xfrm>
          <a:off x="0" y="0"/>
          <a:ext cx="0" cy="0"/>
          <a:chOff x="0" y="0"/>
          <a:chExt cx="0" cy="0"/>
        </a:xfrm>
      </p:grpSpPr>
      <p:pic>
        <p:nvPicPr>
          <p:cNvPr descr="SPPS_Horizontal_Pattern_B.jpg" id="6" name="Shape 6"/>
          <p:cNvPicPr preferRelativeResize="0"/>
          <p:nvPr/>
        </p:nvPicPr>
        <p:blipFill>
          <a:blip r:embed="rId1">
            <a:alphaModFix/>
          </a:blip>
          <a:stretch>
            <a:fillRect/>
          </a:stretch>
        </p:blipFill>
        <p:spPr>
          <a:xfrm>
            <a:off x="5324450" y="4535895"/>
            <a:ext cx="3819551" cy="607600"/>
          </a:xfrm>
          <a:prstGeom prst="rect">
            <a:avLst/>
          </a:prstGeom>
          <a:noFill/>
          <a:ln>
            <a:noFill/>
          </a:ln>
        </p:spPr>
      </p:pic>
      <p:sp>
        <p:nvSpPr>
          <p:cNvPr id="7" name="Shape 7"/>
          <p:cNvSpPr txBox="1"/>
          <p:nvPr>
            <p:ph type="title"/>
          </p:nvPr>
        </p:nvSpPr>
        <p:spPr>
          <a:xfrm>
            <a:off x="457200" y="205978"/>
            <a:ext cx="8229600" cy="857250"/>
          </a:xfrm>
          <a:prstGeom prst="rect">
            <a:avLst/>
          </a:prstGeom>
          <a:noFill/>
          <a:ln>
            <a:noFill/>
          </a:ln>
        </p:spPr>
        <p:txBody>
          <a:bodyPr anchorCtr="0" anchor="b" bIns="91425" lIns="91425" spcFirstLastPara="1" rIns="91425" wrap="square" tIns="91425"/>
          <a:lstStyle>
            <a:lvl1pPr lvl="0">
              <a:spcBef>
                <a:spcPts val="0"/>
              </a:spcBef>
              <a:spcAft>
                <a:spcPts val="0"/>
              </a:spcAft>
              <a:buClr>
                <a:srgbClr val="0194D3"/>
              </a:buClr>
              <a:buSzPts val="3600"/>
              <a:buNone/>
              <a:defRPr b="1" sz="3600">
                <a:solidFill>
                  <a:srgbClr val="0194D3"/>
                </a:solidFill>
              </a:defRPr>
            </a:lvl1pPr>
            <a:lvl2pPr lvl="1">
              <a:spcBef>
                <a:spcPts val="0"/>
              </a:spcBef>
              <a:spcAft>
                <a:spcPts val="0"/>
              </a:spcAft>
              <a:buClr>
                <a:schemeClr val="dk1"/>
              </a:buClr>
              <a:buSzPts val="3600"/>
              <a:buNone/>
              <a:defRPr b="1" sz="3600">
                <a:solidFill>
                  <a:schemeClr val="dk1"/>
                </a:solidFill>
              </a:defRPr>
            </a:lvl2pPr>
            <a:lvl3pPr lvl="2">
              <a:spcBef>
                <a:spcPts val="0"/>
              </a:spcBef>
              <a:spcAft>
                <a:spcPts val="0"/>
              </a:spcAft>
              <a:buClr>
                <a:schemeClr val="dk1"/>
              </a:buClr>
              <a:buSzPts val="3600"/>
              <a:buNone/>
              <a:defRPr b="1" sz="3600">
                <a:solidFill>
                  <a:schemeClr val="dk1"/>
                </a:solidFill>
              </a:defRPr>
            </a:lvl3pPr>
            <a:lvl4pPr lvl="3">
              <a:spcBef>
                <a:spcPts val="0"/>
              </a:spcBef>
              <a:spcAft>
                <a:spcPts val="0"/>
              </a:spcAft>
              <a:buClr>
                <a:schemeClr val="dk1"/>
              </a:buClr>
              <a:buSzPts val="3600"/>
              <a:buNone/>
              <a:defRPr b="1" sz="3600">
                <a:solidFill>
                  <a:schemeClr val="dk1"/>
                </a:solidFill>
              </a:defRPr>
            </a:lvl4pPr>
            <a:lvl5pPr lvl="4">
              <a:spcBef>
                <a:spcPts val="0"/>
              </a:spcBef>
              <a:spcAft>
                <a:spcPts val="0"/>
              </a:spcAft>
              <a:buClr>
                <a:schemeClr val="dk1"/>
              </a:buClr>
              <a:buSzPts val="3600"/>
              <a:buNone/>
              <a:defRPr b="1" sz="3600">
                <a:solidFill>
                  <a:schemeClr val="dk1"/>
                </a:solidFill>
              </a:defRPr>
            </a:lvl5pPr>
            <a:lvl6pPr lvl="5">
              <a:spcBef>
                <a:spcPts val="0"/>
              </a:spcBef>
              <a:spcAft>
                <a:spcPts val="0"/>
              </a:spcAft>
              <a:buClr>
                <a:schemeClr val="dk1"/>
              </a:buClr>
              <a:buSzPts val="3600"/>
              <a:buNone/>
              <a:defRPr b="1" sz="3600">
                <a:solidFill>
                  <a:schemeClr val="dk1"/>
                </a:solidFill>
              </a:defRPr>
            </a:lvl6pPr>
            <a:lvl7pPr lvl="6">
              <a:spcBef>
                <a:spcPts val="0"/>
              </a:spcBef>
              <a:spcAft>
                <a:spcPts val="0"/>
              </a:spcAft>
              <a:buClr>
                <a:schemeClr val="dk1"/>
              </a:buClr>
              <a:buSzPts val="3600"/>
              <a:buNone/>
              <a:defRPr b="1" sz="3600">
                <a:solidFill>
                  <a:schemeClr val="dk1"/>
                </a:solidFill>
              </a:defRPr>
            </a:lvl7pPr>
            <a:lvl8pPr lvl="7">
              <a:spcBef>
                <a:spcPts val="0"/>
              </a:spcBef>
              <a:spcAft>
                <a:spcPts val="0"/>
              </a:spcAft>
              <a:buClr>
                <a:schemeClr val="dk1"/>
              </a:buClr>
              <a:buSzPts val="3600"/>
              <a:buNone/>
              <a:defRPr b="1" sz="3600">
                <a:solidFill>
                  <a:schemeClr val="dk1"/>
                </a:solidFill>
              </a:defRPr>
            </a:lvl8pPr>
            <a:lvl9pPr lvl="8">
              <a:spcBef>
                <a:spcPts val="0"/>
              </a:spcBef>
              <a:spcAft>
                <a:spcPts val="0"/>
              </a:spcAft>
              <a:buClr>
                <a:schemeClr val="dk1"/>
              </a:buClr>
              <a:buSzPts val="3600"/>
              <a:buNone/>
              <a:defRPr b="1" sz="3600">
                <a:solidFill>
                  <a:schemeClr val="dk1"/>
                </a:solidFill>
              </a:defRPr>
            </a:lvl9pPr>
          </a:lstStyle>
          <a:p/>
        </p:txBody>
      </p:sp>
      <p:sp>
        <p:nvSpPr>
          <p:cNvPr id="8" name="Shape 8"/>
          <p:cNvSpPr txBox="1"/>
          <p:nvPr>
            <p:ph idx="1" type="body"/>
          </p:nvPr>
        </p:nvSpPr>
        <p:spPr>
          <a:xfrm>
            <a:off x="457200" y="1200150"/>
            <a:ext cx="8229600" cy="3215700"/>
          </a:xfrm>
          <a:prstGeom prst="rect">
            <a:avLst/>
          </a:prstGeom>
          <a:noFill/>
          <a:ln>
            <a:noFill/>
          </a:ln>
        </p:spPr>
        <p:txBody>
          <a:bodyPr anchorCtr="0" anchor="t" bIns="91425" lIns="91425" spcFirstLastPara="1" rIns="91425" wrap="square" tIns="91425"/>
          <a:lstStyle>
            <a:lvl1pPr indent="-419100" lvl="0" marL="457200">
              <a:spcBef>
                <a:spcPts val="600"/>
              </a:spcBef>
              <a:spcAft>
                <a:spcPts val="0"/>
              </a:spcAft>
              <a:buClr>
                <a:srgbClr val="666666"/>
              </a:buClr>
              <a:buSzPts val="3000"/>
              <a:buChar char="●"/>
              <a:defRPr sz="3000">
                <a:solidFill>
                  <a:srgbClr val="666666"/>
                </a:solidFill>
              </a:defRPr>
            </a:lvl1pPr>
            <a:lvl2pPr indent="-381000" lvl="1" marL="914400">
              <a:spcBef>
                <a:spcPts val="0"/>
              </a:spcBef>
              <a:spcAft>
                <a:spcPts val="0"/>
              </a:spcAft>
              <a:buClr>
                <a:srgbClr val="666666"/>
              </a:buClr>
              <a:buSzPts val="2400"/>
              <a:buChar char="○"/>
              <a:defRPr sz="2400">
                <a:solidFill>
                  <a:srgbClr val="666666"/>
                </a:solidFill>
              </a:defRPr>
            </a:lvl2pPr>
            <a:lvl3pPr indent="-381000" lvl="2" marL="1371600">
              <a:spcBef>
                <a:spcPts val="0"/>
              </a:spcBef>
              <a:spcAft>
                <a:spcPts val="0"/>
              </a:spcAft>
              <a:buClr>
                <a:srgbClr val="666666"/>
              </a:buClr>
              <a:buSzPts val="2400"/>
              <a:buChar char="■"/>
              <a:defRPr sz="2400">
                <a:solidFill>
                  <a:srgbClr val="666666"/>
                </a:solidFill>
              </a:defRPr>
            </a:lvl3pPr>
            <a:lvl4pPr indent="-342900" lvl="3" marL="1828800">
              <a:spcBef>
                <a:spcPts val="0"/>
              </a:spcBef>
              <a:spcAft>
                <a:spcPts val="0"/>
              </a:spcAft>
              <a:buClr>
                <a:srgbClr val="666666"/>
              </a:buClr>
              <a:buSzPts val="1800"/>
              <a:buChar char="●"/>
              <a:defRPr sz="1800">
                <a:solidFill>
                  <a:srgbClr val="666666"/>
                </a:solidFill>
              </a:defRPr>
            </a:lvl4pPr>
            <a:lvl5pPr indent="-342900" lvl="4" marL="2286000">
              <a:spcBef>
                <a:spcPts val="0"/>
              </a:spcBef>
              <a:spcAft>
                <a:spcPts val="0"/>
              </a:spcAft>
              <a:buClr>
                <a:srgbClr val="666666"/>
              </a:buClr>
              <a:buSzPts val="1800"/>
              <a:buChar char="○"/>
              <a:defRPr sz="1800">
                <a:solidFill>
                  <a:srgbClr val="666666"/>
                </a:solidFill>
              </a:defRPr>
            </a:lvl5pPr>
            <a:lvl6pPr indent="-342900" lvl="5" marL="2743200">
              <a:spcBef>
                <a:spcPts val="0"/>
              </a:spcBef>
              <a:spcAft>
                <a:spcPts val="0"/>
              </a:spcAft>
              <a:buClr>
                <a:srgbClr val="666666"/>
              </a:buClr>
              <a:buSzPts val="1800"/>
              <a:buChar char="■"/>
              <a:defRPr sz="1800">
                <a:solidFill>
                  <a:srgbClr val="666666"/>
                </a:solidFill>
              </a:defRPr>
            </a:lvl6pPr>
            <a:lvl7pPr indent="-342900" lvl="6" marL="3200400">
              <a:spcBef>
                <a:spcPts val="0"/>
              </a:spcBef>
              <a:spcAft>
                <a:spcPts val="0"/>
              </a:spcAft>
              <a:buClr>
                <a:srgbClr val="666666"/>
              </a:buClr>
              <a:buSzPts val="1800"/>
              <a:buChar char="●"/>
              <a:defRPr sz="1800">
                <a:solidFill>
                  <a:srgbClr val="666666"/>
                </a:solidFill>
              </a:defRPr>
            </a:lvl7pPr>
            <a:lvl8pPr indent="-342900" lvl="7" marL="3657600">
              <a:spcBef>
                <a:spcPts val="0"/>
              </a:spcBef>
              <a:spcAft>
                <a:spcPts val="0"/>
              </a:spcAft>
              <a:buClr>
                <a:srgbClr val="666666"/>
              </a:buClr>
              <a:buSzPts val="1800"/>
              <a:buChar char="○"/>
              <a:defRPr sz="1800">
                <a:solidFill>
                  <a:srgbClr val="666666"/>
                </a:solidFill>
              </a:defRPr>
            </a:lvl8pPr>
            <a:lvl9pPr indent="-342900" lvl="8" marL="4114800">
              <a:spcBef>
                <a:spcPts val="0"/>
              </a:spcBef>
              <a:spcAft>
                <a:spcPts val="0"/>
              </a:spcAft>
              <a:buClr>
                <a:srgbClr val="666666"/>
              </a:buClr>
              <a:buSzPts val="1800"/>
              <a:buChar char="■"/>
              <a:defRPr sz="1800">
                <a:solidFill>
                  <a:srgbClr val="666666"/>
                </a:solidFill>
              </a:defRPr>
            </a:lvl9pPr>
          </a:lstStyle>
          <a:p/>
        </p:txBody>
      </p:sp>
      <p:sp>
        <p:nvSpPr>
          <p:cNvPr id="9" name="Shape 9"/>
          <p:cNvSpPr txBox="1"/>
          <p:nvPr>
            <p:ph idx="12" type="sldNum"/>
          </p:nvPr>
        </p:nvSpPr>
        <p:spPr>
          <a:xfrm>
            <a:off x="8556791" y="4749851"/>
            <a:ext cx="548700" cy="393525"/>
          </a:xfrm>
          <a:prstGeom prst="rect">
            <a:avLst/>
          </a:prstGeom>
          <a:noFill/>
          <a:ln>
            <a:noFill/>
          </a:ln>
        </p:spPr>
        <p:txBody>
          <a:bodyPr anchorCtr="0" anchor="ctr" bIns="91425" lIns="91425" spcFirstLastPara="1" rIns="91425" wrap="square" tIns="91425">
            <a:noAutofit/>
          </a:bodyPr>
          <a:lstStyle>
            <a:lvl1pPr lvl="0" algn="r">
              <a:buNone/>
              <a:defRPr sz="1300">
                <a:solidFill>
                  <a:schemeClr val="dk1"/>
                </a:solidFill>
              </a:defRPr>
            </a:lvl1pPr>
            <a:lvl2pPr lvl="1" algn="r">
              <a:buNone/>
              <a:defRPr sz="1300">
                <a:solidFill>
                  <a:schemeClr val="dk1"/>
                </a:solidFill>
              </a:defRPr>
            </a:lvl2pPr>
            <a:lvl3pPr lvl="2" algn="r">
              <a:buNone/>
              <a:defRPr sz="1300">
                <a:solidFill>
                  <a:schemeClr val="dk1"/>
                </a:solidFill>
              </a:defRPr>
            </a:lvl3pPr>
            <a:lvl4pPr lvl="3" algn="r">
              <a:buNone/>
              <a:defRPr sz="1300">
                <a:solidFill>
                  <a:schemeClr val="dk1"/>
                </a:solidFill>
              </a:defRPr>
            </a:lvl4pPr>
            <a:lvl5pPr lvl="4" algn="r">
              <a:buNone/>
              <a:defRPr sz="1300">
                <a:solidFill>
                  <a:schemeClr val="dk1"/>
                </a:solidFill>
              </a:defRPr>
            </a:lvl5pPr>
            <a:lvl6pPr lvl="5" algn="r">
              <a:buNone/>
              <a:defRPr sz="1300">
                <a:solidFill>
                  <a:schemeClr val="dk1"/>
                </a:solidFill>
              </a:defRPr>
            </a:lvl6pPr>
            <a:lvl7pPr lvl="6" algn="r">
              <a:buNone/>
              <a:defRPr sz="1300">
                <a:solidFill>
                  <a:schemeClr val="dk1"/>
                </a:solidFill>
              </a:defRPr>
            </a:lvl7pPr>
            <a:lvl8pPr lvl="7" algn="r">
              <a:buNone/>
              <a:defRPr sz="1300">
                <a:solidFill>
                  <a:schemeClr val="dk1"/>
                </a:solidFill>
              </a:defRPr>
            </a:lvl8pPr>
            <a:lvl9pPr lvl="8" algn="r">
              <a:buNone/>
              <a:defRPr sz="1300">
                <a:solidFill>
                  <a:schemeClr val="dk1"/>
                </a:solidFill>
              </a:defRPr>
            </a:lvl9pPr>
          </a:lstStyle>
          <a:p>
            <a:pPr indent="0" lvl="0" marL="0">
              <a:spcBef>
                <a:spcPts val="0"/>
              </a:spcBef>
              <a:spcAft>
                <a:spcPts val="0"/>
              </a:spcAft>
              <a:buNone/>
            </a:pPr>
            <a:fld id="{00000000-1234-1234-1234-123412341234}" type="slidenum">
              <a:rPr lang="en"/>
              <a:t>‹#›</a:t>
            </a:fld>
            <a:endParaRPr/>
          </a:p>
        </p:txBody>
      </p:sp>
      <p:pic>
        <p:nvPicPr>
          <p:cNvPr descr="SPPS_Horizontal_Pattern_B.jpg" id="10" name="Shape 10"/>
          <p:cNvPicPr preferRelativeResize="0"/>
          <p:nvPr/>
        </p:nvPicPr>
        <p:blipFill>
          <a:blip r:embed="rId1">
            <a:alphaModFix/>
          </a:blip>
          <a:stretch>
            <a:fillRect/>
          </a:stretch>
        </p:blipFill>
        <p:spPr>
          <a:xfrm>
            <a:off x="1461425" y="4535895"/>
            <a:ext cx="3819551" cy="607600"/>
          </a:xfrm>
          <a:prstGeom prst="rect">
            <a:avLst/>
          </a:prstGeom>
          <a:noFill/>
          <a:ln>
            <a:noFill/>
          </a:ln>
        </p:spPr>
      </p:pic>
      <p:pic>
        <p:nvPicPr>
          <p:cNvPr descr="SPPS_Horizontal_Pattern_B.jpg" id="11" name="Shape 11"/>
          <p:cNvPicPr preferRelativeResize="0"/>
          <p:nvPr/>
        </p:nvPicPr>
        <p:blipFill rotWithShape="1">
          <a:blip r:embed="rId1">
            <a:alphaModFix/>
          </a:blip>
          <a:srcRect b="0" l="9926" r="52949" t="0"/>
          <a:stretch/>
        </p:blipFill>
        <p:spPr>
          <a:xfrm>
            <a:off x="0" y="4535900"/>
            <a:ext cx="1417949" cy="607600"/>
          </a:xfrm>
          <a:prstGeom prst="rect">
            <a:avLst/>
          </a:prstGeom>
          <a:noFill/>
          <a:ln>
            <a:noFill/>
          </a:ln>
        </p:spPr>
      </p:pic>
      <p:pic>
        <p:nvPicPr>
          <p:cNvPr descr="horiz_1col_2-1.jpg" id="12" name="Shape 12"/>
          <p:cNvPicPr preferRelativeResize="0"/>
          <p:nvPr/>
        </p:nvPicPr>
        <p:blipFill>
          <a:blip r:embed="rId2">
            <a:alphaModFix/>
          </a:blip>
          <a:stretch>
            <a:fillRect/>
          </a:stretch>
        </p:blipFill>
        <p:spPr>
          <a:xfrm>
            <a:off x="7647348" y="4535900"/>
            <a:ext cx="970202" cy="6076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 name="Shape 41"/>
        <p:cNvGrpSpPr/>
        <p:nvPr/>
      </p:nvGrpSpPr>
      <p:grpSpPr>
        <a:xfrm>
          <a:off x="0" y="0"/>
          <a:ext cx="0" cy="0"/>
          <a:chOff x="0" y="0"/>
          <a:chExt cx="0" cy="0"/>
        </a:xfrm>
      </p:grpSpPr>
      <p:sp>
        <p:nvSpPr>
          <p:cNvPr id="42" name="Shape 42"/>
          <p:cNvSpPr txBox="1"/>
          <p:nvPr>
            <p:ph type="ctrTitle"/>
          </p:nvPr>
        </p:nvSpPr>
        <p:spPr>
          <a:xfrm>
            <a:off x="677625" y="2235225"/>
            <a:ext cx="7772400" cy="1070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Searching for a Superintendent</a:t>
            </a:r>
            <a:endParaRPr/>
          </a:p>
        </p:txBody>
      </p:sp>
      <p:sp>
        <p:nvSpPr>
          <p:cNvPr id="43" name="Shape 43"/>
          <p:cNvSpPr txBox="1"/>
          <p:nvPr>
            <p:ph idx="1" type="subTitle"/>
          </p:nvPr>
        </p:nvSpPr>
        <p:spPr>
          <a:xfrm>
            <a:off x="677625" y="3252250"/>
            <a:ext cx="7772400" cy="1023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Ups and Downs of the Community Engagement Process</a:t>
            </a:r>
            <a:endParaRPr/>
          </a:p>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rPr lang="en" sz="1400"/>
              <a:t>Toya Stewart Downey, Asst. Director                   Pepe Barton, Communications Consultant</a:t>
            </a:r>
            <a:endParaRPr sz="1400"/>
          </a:p>
        </p:txBody>
      </p:sp>
      <p:sp>
        <p:nvSpPr>
          <p:cNvPr id="44" name="Shape 44"/>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Search Firm</a:t>
            </a:r>
            <a:endParaRPr/>
          </a:p>
        </p:txBody>
      </p:sp>
      <p:sp>
        <p:nvSpPr>
          <p:cNvPr id="107" name="Shape 107"/>
          <p:cNvSpPr txBox="1"/>
          <p:nvPr>
            <p:ph idx="1" type="body"/>
          </p:nvPr>
        </p:nvSpPr>
        <p:spPr>
          <a:xfrm>
            <a:off x="457200" y="902375"/>
            <a:ext cx="6888000" cy="3513600"/>
          </a:xfrm>
          <a:prstGeom prst="rect">
            <a:avLst/>
          </a:prstGeom>
        </p:spPr>
        <p:txBody>
          <a:bodyPr anchorCtr="0" anchor="t" bIns="91425" lIns="91425" spcFirstLastPara="1" rIns="91425" wrap="square" tIns="91425">
            <a:noAutofit/>
          </a:bodyPr>
          <a:lstStyle/>
          <a:p>
            <a:pPr indent="-342900" lvl="0" marL="457200" rtl="0">
              <a:spcBef>
                <a:spcPts val="600"/>
              </a:spcBef>
              <a:spcAft>
                <a:spcPts val="0"/>
              </a:spcAft>
              <a:buClr>
                <a:srgbClr val="000000"/>
              </a:buClr>
              <a:buSzPts val="1800"/>
              <a:buChar char="●"/>
            </a:pPr>
            <a:r>
              <a:rPr lang="en">
                <a:solidFill>
                  <a:srgbClr val="000000"/>
                </a:solidFill>
              </a:rPr>
              <a:t>The Board chose the search firm following three presentations</a:t>
            </a:r>
            <a:endParaRPr>
              <a:solidFill>
                <a:srgbClr val="000000"/>
              </a:solidFill>
            </a:endParaRPr>
          </a:p>
          <a:p>
            <a:pPr indent="-342900" lvl="0" marL="457200" rtl="0">
              <a:spcBef>
                <a:spcPts val="1000"/>
              </a:spcBef>
              <a:spcAft>
                <a:spcPts val="0"/>
              </a:spcAft>
              <a:buClr>
                <a:srgbClr val="000000"/>
              </a:buClr>
              <a:buSzPts val="1800"/>
              <a:buChar char="●"/>
            </a:pPr>
            <a:r>
              <a:rPr lang="en">
                <a:solidFill>
                  <a:srgbClr val="000000"/>
                </a:solidFill>
              </a:rPr>
              <a:t>Search firm representative attended many of the Design Team meetings</a:t>
            </a:r>
            <a:endParaRPr>
              <a:solidFill>
                <a:srgbClr val="000000"/>
              </a:solidFill>
            </a:endParaRPr>
          </a:p>
          <a:p>
            <a:pPr indent="-342900" lvl="0" marL="457200" rtl="0">
              <a:spcBef>
                <a:spcPts val="1000"/>
              </a:spcBef>
              <a:spcAft>
                <a:spcPts val="0"/>
              </a:spcAft>
              <a:buClr>
                <a:srgbClr val="000000"/>
              </a:buClr>
              <a:buSzPts val="1800"/>
              <a:buChar char="●"/>
            </a:pPr>
            <a:r>
              <a:rPr lang="en">
                <a:solidFill>
                  <a:srgbClr val="000000"/>
                </a:solidFill>
              </a:rPr>
              <a:t>Used the search firm’s survey with modifications</a:t>
            </a:r>
            <a:endParaRPr>
              <a:solidFill>
                <a:srgbClr val="000000"/>
              </a:solidFill>
            </a:endParaRPr>
          </a:p>
          <a:p>
            <a:pPr indent="-342900" lvl="0" marL="457200" rtl="0">
              <a:spcBef>
                <a:spcPts val="1000"/>
              </a:spcBef>
              <a:spcAft>
                <a:spcPts val="0"/>
              </a:spcAft>
              <a:buClr>
                <a:srgbClr val="000000"/>
              </a:buClr>
              <a:buSzPts val="1800"/>
              <a:buChar char="●"/>
            </a:pPr>
            <a:r>
              <a:rPr lang="en">
                <a:solidFill>
                  <a:srgbClr val="000000"/>
                </a:solidFill>
              </a:rPr>
              <a:t>Worked to ensure that feedback from the community would be used in recruitment</a:t>
            </a:r>
            <a:endParaRPr sz="1800">
              <a:solidFill>
                <a:srgbClr val="000000"/>
              </a:solidFill>
            </a:endParaRPr>
          </a:p>
          <a:p>
            <a:pPr indent="0" lvl="0" marL="0" rtl="0">
              <a:spcBef>
                <a:spcPts val="1000"/>
              </a:spcBef>
              <a:spcAft>
                <a:spcPts val="0"/>
              </a:spcAft>
              <a:buNone/>
            </a:pPr>
            <a:r>
              <a:t/>
            </a:r>
            <a:endParaRPr/>
          </a:p>
        </p:txBody>
      </p:sp>
      <p:sp>
        <p:nvSpPr>
          <p:cNvPr id="108" name="Shape 108"/>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pic>
        <p:nvPicPr>
          <p:cNvPr id="109" name="Shape 109"/>
          <p:cNvPicPr preferRelativeResize="0"/>
          <p:nvPr/>
        </p:nvPicPr>
        <p:blipFill rotWithShape="1">
          <a:blip r:embed="rId3">
            <a:alphaModFix/>
          </a:blip>
          <a:srcRect b="14360" l="18493" r="23659" t="23658"/>
          <a:stretch/>
        </p:blipFill>
        <p:spPr>
          <a:xfrm>
            <a:off x="6634200" y="2331875"/>
            <a:ext cx="1653000" cy="17710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Shape 114"/>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Board of Education</a:t>
            </a:r>
            <a:endParaRPr/>
          </a:p>
        </p:txBody>
      </p:sp>
      <p:sp>
        <p:nvSpPr>
          <p:cNvPr id="115" name="Shape 115"/>
          <p:cNvSpPr txBox="1"/>
          <p:nvPr>
            <p:ph idx="1" type="body"/>
          </p:nvPr>
        </p:nvSpPr>
        <p:spPr>
          <a:xfrm>
            <a:off x="457200" y="1200150"/>
            <a:ext cx="8229600" cy="3215700"/>
          </a:xfrm>
          <a:prstGeom prst="rect">
            <a:avLst/>
          </a:prstGeom>
        </p:spPr>
        <p:txBody>
          <a:bodyPr anchorCtr="0" anchor="t" bIns="91425" lIns="91425" spcFirstLastPara="1" rIns="91425" wrap="square" tIns="91425">
            <a:noAutofit/>
          </a:bodyPr>
          <a:lstStyle/>
          <a:p>
            <a:pPr indent="-381000" lvl="0" marL="457200" rtl="0">
              <a:spcBef>
                <a:spcPts val="600"/>
              </a:spcBef>
              <a:spcAft>
                <a:spcPts val="0"/>
              </a:spcAft>
              <a:buClr>
                <a:srgbClr val="000000"/>
              </a:buClr>
              <a:buSzPts val="2400"/>
              <a:buChar char="●"/>
            </a:pPr>
            <a:r>
              <a:rPr lang="en">
                <a:solidFill>
                  <a:srgbClr val="000000"/>
                </a:solidFill>
              </a:rPr>
              <a:t>Board administrator managed resume and interview process for Board</a:t>
            </a:r>
            <a:endParaRPr>
              <a:solidFill>
                <a:srgbClr val="000000"/>
              </a:solidFill>
            </a:endParaRPr>
          </a:p>
          <a:p>
            <a:pPr indent="-381000" lvl="0" marL="457200" rtl="0">
              <a:spcBef>
                <a:spcPts val="1000"/>
              </a:spcBef>
              <a:spcAft>
                <a:spcPts val="0"/>
              </a:spcAft>
              <a:buClr>
                <a:srgbClr val="000000"/>
              </a:buClr>
              <a:buSzPts val="2400"/>
              <a:buChar char="●"/>
            </a:pPr>
            <a:r>
              <a:rPr lang="en">
                <a:solidFill>
                  <a:srgbClr val="000000"/>
                </a:solidFill>
              </a:rPr>
              <a:t>Collaborated closely with the search firm and communications</a:t>
            </a:r>
            <a:endParaRPr>
              <a:solidFill>
                <a:srgbClr val="000000"/>
              </a:solidFill>
            </a:endParaRPr>
          </a:p>
          <a:p>
            <a:pPr indent="-381000" lvl="0" marL="457200" rtl="0">
              <a:spcBef>
                <a:spcPts val="1000"/>
              </a:spcBef>
              <a:spcAft>
                <a:spcPts val="1000"/>
              </a:spcAft>
              <a:buClr>
                <a:srgbClr val="000000"/>
              </a:buClr>
              <a:buSzPts val="2400"/>
              <a:buChar char="●"/>
            </a:pPr>
            <a:r>
              <a:rPr lang="en">
                <a:solidFill>
                  <a:srgbClr val="000000"/>
                </a:solidFill>
              </a:rPr>
              <a:t>Communications reviewed superintendent profile and other material needed by the search firm for recruitment</a:t>
            </a:r>
            <a:endParaRPr>
              <a:solidFill>
                <a:srgbClr val="000000"/>
              </a:solidFill>
            </a:endParaRPr>
          </a:p>
        </p:txBody>
      </p:sp>
      <p:sp>
        <p:nvSpPr>
          <p:cNvPr id="116" name="Shape 116"/>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Shape 121"/>
          <p:cNvSpPr txBox="1"/>
          <p:nvPr>
            <p:ph type="ctrTitle"/>
          </p:nvPr>
        </p:nvSpPr>
        <p:spPr>
          <a:xfrm>
            <a:off x="677625" y="2768622"/>
            <a:ext cx="7772400" cy="7821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Community Engagement</a:t>
            </a:r>
            <a:endParaRPr/>
          </a:p>
        </p:txBody>
      </p:sp>
      <p:sp>
        <p:nvSpPr>
          <p:cNvPr id="122" name="Shape 122"/>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Community Engagement</a:t>
            </a:r>
            <a:endParaRPr/>
          </a:p>
        </p:txBody>
      </p:sp>
      <p:sp>
        <p:nvSpPr>
          <p:cNvPr id="128" name="Shape 128"/>
          <p:cNvSpPr txBox="1"/>
          <p:nvPr>
            <p:ph idx="1" type="body"/>
          </p:nvPr>
        </p:nvSpPr>
        <p:spPr>
          <a:xfrm>
            <a:off x="457200" y="2130375"/>
            <a:ext cx="8229600" cy="2176500"/>
          </a:xfrm>
          <a:prstGeom prst="rect">
            <a:avLst/>
          </a:prstGeom>
        </p:spPr>
        <p:txBody>
          <a:bodyPr anchorCtr="0" anchor="t" bIns="91425" lIns="91425" spcFirstLastPara="1" rIns="91425" wrap="square" tIns="91425">
            <a:noAutofit/>
          </a:bodyPr>
          <a:lstStyle/>
          <a:p>
            <a:pPr indent="-368300" lvl="0" marL="457200" rtl="0">
              <a:spcBef>
                <a:spcPts val="600"/>
              </a:spcBef>
              <a:spcAft>
                <a:spcPts val="0"/>
              </a:spcAft>
              <a:buClr>
                <a:srgbClr val="000000"/>
              </a:buClr>
              <a:buSzPts val="2200"/>
              <a:buChar char="●"/>
            </a:pPr>
            <a:r>
              <a:rPr lang="en" sz="2200">
                <a:solidFill>
                  <a:srgbClr val="000000"/>
                </a:solidFill>
              </a:rPr>
              <a:t>SPPS relies on the IAP2 model (International Association for Public Participation)</a:t>
            </a:r>
            <a:endParaRPr sz="2200">
              <a:solidFill>
                <a:srgbClr val="000000"/>
              </a:solidFill>
            </a:endParaRPr>
          </a:p>
          <a:p>
            <a:pPr indent="-368300" lvl="0" marL="457200" rtl="0">
              <a:spcBef>
                <a:spcPts val="1000"/>
              </a:spcBef>
              <a:spcAft>
                <a:spcPts val="0"/>
              </a:spcAft>
              <a:buClr>
                <a:srgbClr val="000000"/>
              </a:buClr>
              <a:buSzPts val="2200"/>
              <a:buChar char="●"/>
            </a:pPr>
            <a:r>
              <a:rPr lang="en" sz="2200">
                <a:solidFill>
                  <a:srgbClr val="000000"/>
                </a:solidFill>
              </a:rPr>
              <a:t>SPPS best practices that are important to our community (translations, transportation, childcare and food provided)</a:t>
            </a:r>
            <a:endParaRPr sz="2200">
              <a:solidFill>
                <a:srgbClr val="000000"/>
              </a:solidFill>
            </a:endParaRPr>
          </a:p>
          <a:p>
            <a:pPr indent="0" lvl="0" marL="0" rtl="0">
              <a:spcBef>
                <a:spcPts val="600"/>
              </a:spcBef>
              <a:spcAft>
                <a:spcPts val="0"/>
              </a:spcAft>
              <a:buNone/>
            </a:pPr>
            <a:r>
              <a:t/>
            </a:r>
            <a:endParaRPr b="1">
              <a:solidFill>
                <a:srgbClr val="000000"/>
              </a:solidFill>
            </a:endParaRPr>
          </a:p>
          <a:p>
            <a:pPr indent="0" lvl="0" marL="0" rtl="0">
              <a:spcBef>
                <a:spcPts val="600"/>
              </a:spcBef>
              <a:spcAft>
                <a:spcPts val="0"/>
              </a:spcAft>
              <a:buNone/>
            </a:pPr>
            <a:r>
              <a:t/>
            </a:r>
            <a:endParaRPr>
              <a:solidFill>
                <a:srgbClr val="000000"/>
              </a:solidFill>
            </a:endParaRPr>
          </a:p>
        </p:txBody>
      </p:sp>
      <p:sp>
        <p:nvSpPr>
          <p:cNvPr id="129" name="Shape 129"/>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graphicFrame>
        <p:nvGraphicFramePr>
          <p:cNvPr id="130" name="Shape 130"/>
          <p:cNvGraphicFramePr/>
          <p:nvPr/>
        </p:nvGraphicFramePr>
        <p:xfrm>
          <a:off x="510475" y="1400675"/>
          <a:ext cx="3000000" cy="3000000"/>
        </p:xfrm>
        <a:graphic>
          <a:graphicData uri="http://schemas.openxmlformats.org/drawingml/2006/table">
            <a:tbl>
              <a:tblPr>
                <a:noFill/>
                <a:tableStyleId>{A496AB9F-8C80-4955-8DDC-23D4AD5113BC}</a:tableStyleId>
              </a:tblPr>
              <a:tblGrid>
                <a:gridCol w="1578325"/>
                <a:gridCol w="1578325"/>
                <a:gridCol w="1578325"/>
                <a:gridCol w="1578325"/>
                <a:gridCol w="1578325"/>
              </a:tblGrid>
              <a:tr h="158225">
                <a:tc>
                  <a:txBody>
                    <a:bodyPr>
                      <a:noAutofit/>
                    </a:bodyPr>
                    <a:lstStyle/>
                    <a:p>
                      <a:pPr indent="0" lvl="0" marL="0" rtl="0" algn="ctr">
                        <a:spcBef>
                          <a:spcPts val="0"/>
                        </a:spcBef>
                        <a:spcAft>
                          <a:spcPts val="0"/>
                        </a:spcAft>
                        <a:buNone/>
                      </a:pPr>
                      <a:r>
                        <a:rPr b="1" lang="en">
                          <a:solidFill>
                            <a:srgbClr val="FFFFFF"/>
                          </a:solidFill>
                        </a:rPr>
                        <a:t>INFORM</a:t>
                      </a:r>
                      <a:endParaRPr b="1">
                        <a:solidFill>
                          <a:srgbClr val="FFFFFF"/>
                        </a:solidFill>
                      </a:endParaRPr>
                    </a:p>
                  </a:txBody>
                  <a:tcPr marT="91425" marB="91425" marR="91425" marL="91425" anchor="ctr">
                    <a:solidFill>
                      <a:srgbClr val="0194D3"/>
                    </a:solidFill>
                  </a:tcPr>
                </a:tc>
                <a:tc>
                  <a:txBody>
                    <a:bodyPr>
                      <a:noAutofit/>
                    </a:bodyPr>
                    <a:lstStyle/>
                    <a:p>
                      <a:pPr indent="0" lvl="0" marL="0" rtl="0" algn="ctr">
                        <a:spcBef>
                          <a:spcPts val="0"/>
                        </a:spcBef>
                        <a:spcAft>
                          <a:spcPts val="0"/>
                        </a:spcAft>
                        <a:buNone/>
                      </a:pPr>
                      <a:r>
                        <a:rPr b="1" lang="en">
                          <a:solidFill>
                            <a:srgbClr val="FFFFFF"/>
                          </a:solidFill>
                        </a:rPr>
                        <a:t>CONSULT</a:t>
                      </a:r>
                      <a:endParaRPr b="1">
                        <a:solidFill>
                          <a:srgbClr val="FFFFFF"/>
                        </a:solidFill>
                      </a:endParaRPr>
                    </a:p>
                  </a:txBody>
                  <a:tcPr marT="91425" marB="91425" marR="91425" marL="91425" anchor="ctr">
                    <a:solidFill>
                      <a:srgbClr val="0194D3"/>
                    </a:solidFill>
                  </a:tcPr>
                </a:tc>
                <a:tc>
                  <a:txBody>
                    <a:bodyPr>
                      <a:noAutofit/>
                    </a:bodyPr>
                    <a:lstStyle/>
                    <a:p>
                      <a:pPr indent="0" lvl="0" marL="0" rtl="0" algn="ctr">
                        <a:spcBef>
                          <a:spcPts val="0"/>
                        </a:spcBef>
                        <a:spcAft>
                          <a:spcPts val="0"/>
                        </a:spcAft>
                        <a:buNone/>
                      </a:pPr>
                      <a:r>
                        <a:rPr b="1" lang="en" sz="2200">
                          <a:solidFill>
                            <a:srgbClr val="FFFFFF"/>
                          </a:solidFill>
                        </a:rPr>
                        <a:t>INVOLVE</a:t>
                      </a:r>
                      <a:endParaRPr b="1" sz="2200">
                        <a:solidFill>
                          <a:srgbClr val="FFFFFF"/>
                        </a:solidFill>
                      </a:endParaRPr>
                    </a:p>
                  </a:txBody>
                  <a:tcPr marT="91425" marB="91425" marR="91425" marL="91425" anchor="ctr">
                    <a:solidFill>
                      <a:srgbClr val="73C6A1"/>
                    </a:solidFill>
                  </a:tcPr>
                </a:tc>
                <a:tc>
                  <a:txBody>
                    <a:bodyPr>
                      <a:noAutofit/>
                    </a:bodyPr>
                    <a:lstStyle/>
                    <a:p>
                      <a:pPr indent="0" lvl="0" marL="0" rtl="0" algn="ctr">
                        <a:spcBef>
                          <a:spcPts val="0"/>
                        </a:spcBef>
                        <a:spcAft>
                          <a:spcPts val="0"/>
                        </a:spcAft>
                        <a:buNone/>
                      </a:pPr>
                      <a:r>
                        <a:rPr b="1" lang="en">
                          <a:solidFill>
                            <a:srgbClr val="FFFFFF"/>
                          </a:solidFill>
                        </a:rPr>
                        <a:t>COLLABORATE</a:t>
                      </a:r>
                      <a:endParaRPr b="1">
                        <a:solidFill>
                          <a:srgbClr val="FFFFFF"/>
                        </a:solidFill>
                      </a:endParaRPr>
                    </a:p>
                  </a:txBody>
                  <a:tcPr marT="91425" marB="91425" marR="91425" marL="91425" anchor="ctr">
                    <a:solidFill>
                      <a:srgbClr val="0194D3"/>
                    </a:solidFill>
                  </a:tcPr>
                </a:tc>
                <a:tc>
                  <a:txBody>
                    <a:bodyPr>
                      <a:noAutofit/>
                    </a:bodyPr>
                    <a:lstStyle/>
                    <a:p>
                      <a:pPr indent="0" lvl="0" marL="0" rtl="0" algn="ctr">
                        <a:spcBef>
                          <a:spcPts val="0"/>
                        </a:spcBef>
                        <a:spcAft>
                          <a:spcPts val="0"/>
                        </a:spcAft>
                        <a:buNone/>
                      </a:pPr>
                      <a:r>
                        <a:rPr b="1" lang="en">
                          <a:solidFill>
                            <a:srgbClr val="FFFFFF"/>
                          </a:solidFill>
                        </a:rPr>
                        <a:t>EMPOWER</a:t>
                      </a:r>
                      <a:endParaRPr b="1">
                        <a:solidFill>
                          <a:srgbClr val="FFFFFF"/>
                        </a:solidFill>
                      </a:endParaRPr>
                    </a:p>
                  </a:txBody>
                  <a:tcPr marT="91425" marB="91425" marR="91425" marL="91425" anchor="ctr">
                    <a:solidFill>
                      <a:srgbClr val="0194D3"/>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type="title"/>
          </p:nvPr>
        </p:nvSpPr>
        <p:spPr>
          <a:xfrm>
            <a:off x="457200" y="336075"/>
            <a:ext cx="8229600" cy="8640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Community Engagement</a:t>
            </a:r>
            <a:endParaRPr/>
          </a:p>
          <a:p>
            <a:pPr indent="0" lvl="0" marL="0" rtl="0">
              <a:spcBef>
                <a:spcPts val="0"/>
              </a:spcBef>
              <a:spcAft>
                <a:spcPts val="0"/>
              </a:spcAft>
              <a:buNone/>
            </a:pPr>
            <a:r>
              <a:rPr b="0" lang="en" sz="2400"/>
              <a:t>Meet the Candidates</a:t>
            </a:r>
            <a:endParaRPr b="0" sz="2400"/>
          </a:p>
        </p:txBody>
      </p:sp>
      <p:sp>
        <p:nvSpPr>
          <p:cNvPr id="136" name="Shape 136"/>
          <p:cNvSpPr txBox="1"/>
          <p:nvPr>
            <p:ph idx="1" type="body"/>
          </p:nvPr>
        </p:nvSpPr>
        <p:spPr>
          <a:xfrm>
            <a:off x="457200" y="1200150"/>
            <a:ext cx="6549900" cy="3215700"/>
          </a:xfrm>
          <a:prstGeom prst="rect">
            <a:avLst/>
          </a:prstGeom>
        </p:spPr>
        <p:txBody>
          <a:bodyPr anchorCtr="0" anchor="t" bIns="91425" lIns="91425" spcFirstLastPara="1" rIns="91425" wrap="square" tIns="91425">
            <a:noAutofit/>
          </a:bodyPr>
          <a:lstStyle/>
          <a:p>
            <a:pPr indent="-368300" lvl="0" marL="457200" rtl="0">
              <a:spcBef>
                <a:spcPts val="600"/>
              </a:spcBef>
              <a:spcAft>
                <a:spcPts val="0"/>
              </a:spcAft>
              <a:buClr>
                <a:srgbClr val="000000"/>
              </a:buClr>
              <a:buSzPts val="2200"/>
              <a:buChar char="●"/>
            </a:pPr>
            <a:r>
              <a:rPr lang="en" sz="2200">
                <a:solidFill>
                  <a:srgbClr val="000000"/>
                </a:solidFill>
              </a:rPr>
              <a:t>Two superintendent candidates attended </a:t>
            </a:r>
            <a:endParaRPr sz="2200">
              <a:solidFill>
                <a:srgbClr val="000000"/>
              </a:solidFill>
            </a:endParaRPr>
          </a:p>
          <a:p>
            <a:pPr indent="-368300" lvl="0" marL="457200" rtl="0">
              <a:spcBef>
                <a:spcPts val="1000"/>
              </a:spcBef>
              <a:spcAft>
                <a:spcPts val="0"/>
              </a:spcAft>
              <a:buClr>
                <a:srgbClr val="000000"/>
              </a:buClr>
              <a:buSzPts val="2200"/>
              <a:buChar char="●"/>
            </a:pPr>
            <a:r>
              <a:rPr lang="en" sz="2200">
                <a:solidFill>
                  <a:srgbClr val="000000"/>
                </a:solidFill>
              </a:rPr>
              <a:t>Four identical questions based on the themes from the community feedback</a:t>
            </a:r>
            <a:endParaRPr sz="2200">
              <a:solidFill>
                <a:srgbClr val="000000"/>
              </a:solidFill>
            </a:endParaRPr>
          </a:p>
          <a:p>
            <a:pPr indent="-368300" lvl="0" marL="457200" rtl="0">
              <a:spcBef>
                <a:spcPts val="1000"/>
              </a:spcBef>
              <a:spcAft>
                <a:spcPts val="0"/>
              </a:spcAft>
              <a:buClr>
                <a:srgbClr val="000000"/>
              </a:buClr>
              <a:buSzPts val="2200"/>
              <a:buChar char="●"/>
            </a:pPr>
            <a:r>
              <a:rPr lang="en" sz="2200">
                <a:solidFill>
                  <a:srgbClr val="000000"/>
                </a:solidFill>
              </a:rPr>
              <a:t>Attendees then filled out the candidate impression form</a:t>
            </a:r>
            <a:endParaRPr sz="2200">
              <a:solidFill>
                <a:srgbClr val="000000"/>
              </a:solidFill>
            </a:endParaRPr>
          </a:p>
          <a:p>
            <a:pPr indent="-368300" lvl="0" marL="457200" rtl="0">
              <a:spcBef>
                <a:spcPts val="1000"/>
              </a:spcBef>
              <a:spcAft>
                <a:spcPts val="0"/>
              </a:spcAft>
              <a:buClr>
                <a:srgbClr val="000000"/>
              </a:buClr>
              <a:buSzPts val="2200"/>
              <a:buChar char="●"/>
            </a:pPr>
            <a:r>
              <a:rPr lang="en" sz="2200">
                <a:solidFill>
                  <a:srgbClr val="000000"/>
                </a:solidFill>
              </a:rPr>
              <a:t>Themes from the form were generated for each candidate</a:t>
            </a:r>
            <a:endParaRPr sz="2200">
              <a:solidFill>
                <a:srgbClr val="000000"/>
              </a:solidFill>
            </a:endParaRPr>
          </a:p>
          <a:p>
            <a:pPr indent="0" lvl="0" marL="0" rtl="0">
              <a:spcBef>
                <a:spcPts val="1000"/>
              </a:spcBef>
              <a:spcAft>
                <a:spcPts val="0"/>
              </a:spcAft>
              <a:buNone/>
            </a:pPr>
            <a:r>
              <a:t/>
            </a:r>
            <a:endParaRPr>
              <a:solidFill>
                <a:srgbClr val="000000"/>
              </a:solidFill>
            </a:endParaRPr>
          </a:p>
        </p:txBody>
      </p:sp>
      <p:sp>
        <p:nvSpPr>
          <p:cNvPr id="137" name="Shape 137"/>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pic>
        <p:nvPicPr>
          <p:cNvPr id="138" name="Shape 138"/>
          <p:cNvPicPr preferRelativeResize="0"/>
          <p:nvPr/>
        </p:nvPicPr>
        <p:blipFill>
          <a:blip r:embed="rId3">
            <a:alphaModFix/>
          </a:blip>
          <a:stretch>
            <a:fillRect/>
          </a:stretch>
        </p:blipFill>
        <p:spPr>
          <a:xfrm>
            <a:off x="6589900" y="1720963"/>
            <a:ext cx="2174075" cy="21740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Shape 143"/>
          <p:cNvSpPr txBox="1"/>
          <p:nvPr>
            <p:ph type="ctrTitle"/>
          </p:nvPr>
        </p:nvSpPr>
        <p:spPr>
          <a:xfrm>
            <a:off x="677625" y="2768622"/>
            <a:ext cx="7772400" cy="7821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What We Learned</a:t>
            </a:r>
            <a:endParaRPr/>
          </a:p>
        </p:txBody>
      </p:sp>
      <p:sp>
        <p:nvSpPr>
          <p:cNvPr id="144" name="Shape 144"/>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Shape 149"/>
          <p:cNvSpPr txBox="1"/>
          <p:nvPr>
            <p:ph type="title"/>
          </p:nvPr>
        </p:nvSpPr>
        <p:spPr>
          <a:xfrm>
            <a:off x="457200" y="205975"/>
            <a:ext cx="8229600" cy="9405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We Learned - Search Firm</a:t>
            </a:r>
            <a:endParaRPr b="0" sz="2400"/>
          </a:p>
        </p:txBody>
      </p:sp>
      <p:sp>
        <p:nvSpPr>
          <p:cNvPr id="150" name="Shape 150"/>
          <p:cNvSpPr txBox="1"/>
          <p:nvPr>
            <p:ph idx="1" type="body"/>
          </p:nvPr>
        </p:nvSpPr>
        <p:spPr>
          <a:xfrm>
            <a:off x="457200" y="1015300"/>
            <a:ext cx="8229600" cy="3400500"/>
          </a:xfrm>
          <a:prstGeom prst="rect">
            <a:avLst/>
          </a:prstGeom>
        </p:spPr>
        <p:txBody>
          <a:bodyPr anchorCtr="0" anchor="t" bIns="91425" lIns="91425" spcFirstLastPara="1" rIns="91425" wrap="square" tIns="91425">
            <a:noAutofit/>
          </a:bodyPr>
          <a:lstStyle/>
          <a:p>
            <a:pPr indent="-355600" lvl="0" marL="457200" rtl="0">
              <a:spcBef>
                <a:spcPts val="600"/>
              </a:spcBef>
              <a:spcAft>
                <a:spcPts val="0"/>
              </a:spcAft>
              <a:buClr>
                <a:srgbClr val="000000"/>
              </a:buClr>
              <a:buSzPts val="2000"/>
              <a:buChar char="●"/>
            </a:pPr>
            <a:r>
              <a:rPr lang="en" sz="2000">
                <a:solidFill>
                  <a:srgbClr val="000000"/>
                </a:solidFill>
              </a:rPr>
              <a:t>Review all the search firm documents to ensure it meets your standards and values</a:t>
            </a:r>
            <a:endParaRPr sz="2000">
              <a:solidFill>
                <a:srgbClr val="000000"/>
              </a:solidFill>
            </a:endParaRPr>
          </a:p>
          <a:p>
            <a:pPr indent="-355600" lvl="0" marL="457200" rtl="0">
              <a:spcBef>
                <a:spcPts val="1000"/>
              </a:spcBef>
              <a:spcAft>
                <a:spcPts val="0"/>
              </a:spcAft>
              <a:buClr>
                <a:srgbClr val="000000"/>
              </a:buClr>
              <a:buSzPts val="2000"/>
              <a:buChar char="●"/>
            </a:pPr>
            <a:r>
              <a:rPr lang="en" sz="2000">
                <a:solidFill>
                  <a:srgbClr val="000000"/>
                </a:solidFill>
              </a:rPr>
              <a:t>Rewrote all the Search Firm’s materials to better reflect our values</a:t>
            </a:r>
            <a:endParaRPr sz="2000">
              <a:solidFill>
                <a:srgbClr val="000000"/>
              </a:solidFill>
            </a:endParaRPr>
          </a:p>
          <a:p>
            <a:pPr indent="-355600" lvl="0" marL="457200" rtl="0">
              <a:spcBef>
                <a:spcPts val="1000"/>
              </a:spcBef>
              <a:spcAft>
                <a:spcPts val="0"/>
              </a:spcAft>
              <a:buClr>
                <a:srgbClr val="000000"/>
              </a:buClr>
              <a:buSzPts val="2000"/>
              <a:buChar char="●"/>
            </a:pPr>
            <a:r>
              <a:rPr b="1" lang="en" sz="2000">
                <a:solidFill>
                  <a:srgbClr val="000000"/>
                </a:solidFill>
              </a:rPr>
              <a:t>QUESTION: </a:t>
            </a:r>
            <a:r>
              <a:rPr b="1" lang="en" sz="2000">
                <a:solidFill>
                  <a:srgbClr val="000000"/>
                </a:solidFill>
              </a:rPr>
              <a:t>“Possesses the leadership skills required to respond to the challenges presented by an ethnically and culturally diverse community.”</a:t>
            </a:r>
            <a:endParaRPr b="1" sz="2000">
              <a:solidFill>
                <a:srgbClr val="000000"/>
              </a:solidFill>
            </a:endParaRPr>
          </a:p>
          <a:p>
            <a:pPr indent="-355600" lvl="0" marL="457200" rtl="0">
              <a:spcBef>
                <a:spcPts val="1000"/>
              </a:spcBef>
              <a:spcAft>
                <a:spcPts val="1000"/>
              </a:spcAft>
              <a:buClr>
                <a:srgbClr val="000000"/>
              </a:buClr>
              <a:buSzPts val="2000"/>
              <a:buChar char="●"/>
            </a:pPr>
            <a:r>
              <a:rPr lang="en" sz="2000">
                <a:solidFill>
                  <a:srgbClr val="000000"/>
                </a:solidFill>
              </a:rPr>
              <a:t>By using a search firm i</a:t>
            </a:r>
            <a:r>
              <a:rPr lang="en" sz="2000">
                <a:solidFill>
                  <a:srgbClr val="000000"/>
                </a:solidFill>
              </a:rPr>
              <a:t>n Minnesota, the semi-finalists are private, but finalists are not </a:t>
            </a:r>
            <a:endParaRPr sz="2000">
              <a:solidFill>
                <a:srgbClr val="000000"/>
              </a:solidFill>
            </a:endParaRPr>
          </a:p>
        </p:txBody>
      </p:sp>
      <p:sp>
        <p:nvSpPr>
          <p:cNvPr id="151" name="Shape 151"/>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Shape 156"/>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en"/>
              <a:t>What We Learned </a:t>
            </a:r>
            <a:endParaRPr/>
          </a:p>
          <a:p>
            <a:pPr indent="0" lvl="0" marL="0" rtl="0">
              <a:spcBef>
                <a:spcPts val="0"/>
              </a:spcBef>
              <a:spcAft>
                <a:spcPts val="0"/>
              </a:spcAft>
              <a:buClr>
                <a:schemeClr val="dk1"/>
              </a:buClr>
              <a:buSzPts val="1100"/>
              <a:buFont typeface="Arial"/>
              <a:buNone/>
            </a:pPr>
            <a:r>
              <a:rPr b="0" lang="en" sz="2400"/>
              <a:t>We’re the Experts</a:t>
            </a:r>
            <a:endParaRPr/>
          </a:p>
        </p:txBody>
      </p:sp>
      <p:sp>
        <p:nvSpPr>
          <p:cNvPr id="157" name="Shape 157"/>
          <p:cNvSpPr txBox="1"/>
          <p:nvPr>
            <p:ph idx="1" type="body"/>
          </p:nvPr>
        </p:nvSpPr>
        <p:spPr>
          <a:xfrm>
            <a:off x="516300" y="1140775"/>
            <a:ext cx="6649200" cy="3176100"/>
          </a:xfrm>
          <a:prstGeom prst="rect">
            <a:avLst/>
          </a:prstGeom>
        </p:spPr>
        <p:txBody>
          <a:bodyPr anchorCtr="0" anchor="t" bIns="91425" lIns="91425" spcFirstLastPara="1" rIns="91425" wrap="square" tIns="91425">
            <a:noAutofit/>
          </a:bodyPr>
          <a:lstStyle/>
          <a:p>
            <a:pPr indent="-368300" lvl="0" marL="457200">
              <a:spcBef>
                <a:spcPts val="600"/>
              </a:spcBef>
              <a:spcAft>
                <a:spcPts val="0"/>
              </a:spcAft>
              <a:buClr>
                <a:srgbClr val="000000"/>
              </a:buClr>
              <a:buSzPts val="2200"/>
              <a:buChar char="●"/>
            </a:pPr>
            <a:r>
              <a:rPr lang="en" sz="2200">
                <a:solidFill>
                  <a:srgbClr val="000000"/>
                </a:solidFill>
              </a:rPr>
              <a:t>Trust your family engagement team because of its relationship with the community</a:t>
            </a:r>
            <a:endParaRPr sz="2200">
              <a:solidFill>
                <a:srgbClr val="000000"/>
              </a:solidFill>
            </a:endParaRPr>
          </a:p>
          <a:p>
            <a:pPr indent="-368300" lvl="0" marL="457200">
              <a:spcBef>
                <a:spcPts val="1000"/>
              </a:spcBef>
              <a:spcAft>
                <a:spcPts val="0"/>
              </a:spcAft>
              <a:buClr>
                <a:srgbClr val="000000"/>
              </a:buClr>
              <a:buSzPts val="2200"/>
              <a:buChar char="●"/>
            </a:pPr>
            <a:r>
              <a:rPr lang="en" sz="2200">
                <a:solidFill>
                  <a:srgbClr val="000000"/>
                </a:solidFill>
              </a:rPr>
              <a:t>Identify a liaison between the Board and communications </a:t>
            </a:r>
            <a:endParaRPr sz="2200">
              <a:solidFill>
                <a:srgbClr val="000000"/>
              </a:solidFill>
            </a:endParaRPr>
          </a:p>
          <a:p>
            <a:pPr indent="-368300" lvl="0" marL="457200">
              <a:spcBef>
                <a:spcPts val="1000"/>
              </a:spcBef>
              <a:spcAft>
                <a:spcPts val="0"/>
              </a:spcAft>
              <a:buClr>
                <a:srgbClr val="000000"/>
              </a:buClr>
              <a:buSzPts val="2200"/>
              <a:buChar char="●"/>
            </a:pPr>
            <a:r>
              <a:rPr lang="en" sz="2200">
                <a:solidFill>
                  <a:srgbClr val="000000"/>
                </a:solidFill>
              </a:rPr>
              <a:t>Speak up and push back</a:t>
            </a:r>
            <a:endParaRPr sz="2200">
              <a:solidFill>
                <a:srgbClr val="000000"/>
              </a:solidFill>
            </a:endParaRPr>
          </a:p>
          <a:p>
            <a:pPr indent="-368300" lvl="0" marL="457200" rtl="0">
              <a:spcBef>
                <a:spcPts val="1000"/>
              </a:spcBef>
              <a:spcAft>
                <a:spcPts val="1000"/>
              </a:spcAft>
              <a:buClr>
                <a:srgbClr val="000000"/>
              </a:buClr>
              <a:buSzPts val="2200"/>
              <a:buChar char="●"/>
            </a:pPr>
            <a:r>
              <a:rPr lang="en" sz="2200">
                <a:solidFill>
                  <a:srgbClr val="000000"/>
                </a:solidFill>
              </a:rPr>
              <a:t>If you create a Design Team process, be clear on its role</a:t>
            </a:r>
            <a:endParaRPr sz="2200">
              <a:solidFill>
                <a:srgbClr val="000000"/>
              </a:solidFill>
            </a:endParaRPr>
          </a:p>
        </p:txBody>
      </p:sp>
      <p:sp>
        <p:nvSpPr>
          <p:cNvPr id="158" name="Shape 158"/>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pic>
        <p:nvPicPr>
          <p:cNvPr id="159" name="Shape 159"/>
          <p:cNvPicPr preferRelativeResize="0"/>
          <p:nvPr/>
        </p:nvPicPr>
        <p:blipFill rotWithShape="1">
          <a:blip r:embed="rId3">
            <a:alphaModFix/>
          </a:blip>
          <a:srcRect b="17462" l="24951" r="22880" t="17715"/>
          <a:stretch/>
        </p:blipFill>
        <p:spPr>
          <a:xfrm>
            <a:off x="7165500" y="1645625"/>
            <a:ext cx="1490650" cy="18522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Shape 164"/>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Biggest Takeaway</a:t>
            </a:r>
            <a:endParaRPr/>
          </a:p>
        </p:txBody>
      </p:sp>
      <p:sp>
        <p:nvSpPr>
          <p:cNvPr id="165" name="Shape 165"/>
          <p:cNvSpPr txBox="1"/>
          <p:nvPr>
            <p:ph idx="1" type="body"/>
          </p:nvPr>
        </p:nvSpPr>
        <p:spPr>
          <a:xfrm>
            <a:off x="457200" y="1724075"/>
            <a:ext cx="8229600" cy="3621900"/>
          </a:xfrm>
          <a:prstGeom prst="rect">
            <a:avLst/>
          </a:prstGeom>
        </p:spPr>
        <p:txBody>
          <a:bodyPr anchorCtr="0" anchor="t" bIns="91425" lIns="91425" spcFirstLastPara="1" rIns="91425" wrap="square" tIns="91425">
            <a:noAutofit/>
          </a:bodyPr>
          <a:lstStyle/>
          <a:p>
            <a:pPr indent="0" lvl="0" marL="0" rtl="0" algn="ctr">
              <a:spcBef>
                <a:spcPts val="0"/>
              </a:spcBef>
              <a:spcAft>
                <a:spcPts val="1000"/>
              </a:spcAft>
              <a:buNone/>
            </a:pPr>
            <a:r>
              <a:rPr lang="en" sz="4000">
                <a:solidFill>
                  <a:srgbClr val="000000"/>
                </a:solidFill>
              </a:rPr>
              <a:t>Engagement means different things to different people</a:t>
            </a:r>
            <a:endParaRPr sz="4000">
              <a:solidFill>
                <a:srgbClr val="000000"/>
              </a:solidFill>
            </a:endParaRPr>
          </a:p>
        </p:txBody>
      </p:sp>
      <p:sp>
        <p:nvSpPr>
          <p:cNvPr id="166" name="Shape 166"/>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Shape 171"/>
          <p:cNvSpPr txBox="1"/>
          <p:nvPr>
            <p:ph type="ctrTitle"/>
          </p:nvPr>
        </p:nvSpPr>
        <p:spPr>
          <a:xfrm>
            <a:off x="677625" y="2235217"/>
            <a:ext cx="7772400" cy="11598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spps.org/s</a:t>
            </a:r>
            <a:r>
              <a:rPr lang="en"/>
              <a:t>uperintendentsearch</a:t>
            </a:r>
            <a:endParaRPr/>
          </a:p>
        </p:txBody>
      </p:sp>
      <p:sp>
        <p:nvSpPr>
          <p:cNvPr id="172" name="Shape 172"/>
          <p:cNvSpPr txBox="1"/>
          <p:nvPr>
            <p:ph idx="1" type="subTitle"/>
          </p:nvPr>
        </p:nvSpPr>
        <p:spPr>
          <a:xfrm>
            <a:off x="677625" y="3491354"/>
            <a:ext cx="7772400" cy="78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Questions?</a:t>
            </a:r>
            <a:endParaRPr/>
          </a:p>
        </p:txBody>
      </p:sp>
      <p:sp>
        <p:nvSpPr>
          <p:cNvPr id="173" name="Shape 173"/>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 name="Shape 48"/>
        <p:cNvGrpSpPr/>
        <p:nvPr/>
      </p:nvGrpSpPr>
      <p:grpSpPr>
        <a:xfrm>
          <a:off x="0" y="0"/>
          <a:ext cx="0" cy="0"/>
          <a:chOff x="0" y="0"/>
          <a:chExt cx="0" cy="0"/>
        </a:xfrm>
      </p:grpSpPr>
      <p:sp>
        <p:nvSpPr>
          <p:cNvPr id="49" name="Shape 49"/>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it Began</a:t>
            </a:r>
            <a:endParaRPr/>
          </a:p>
        </p:txBody>
      </p:sp>
      <p:sp>
        <p:nvSpPr>
          <p:cNvPr id="50" name="Shape 50"/>
          <p:cNvSpPr txBox="1"/>
          <p:nvPr>
            <p:ph idx="1" type="body"/>
          </p:nvPr>
        </p:nvSpPr>
        <p:spPr>
          <a:xfrm>
            <a:off x="457200" y="1200150"/>
            <a:ext cx="8229600" cy="3215700"/>
          </a:xfrm>
          <a:prstGeom prst="rect">
            <a:avLst/>
          </a:prstGeom>
        </p:spPr>
        <p:txBody>
          <a:bodyPr anchorCtr="0" anchor="t" bIns="91425" lIns="91425" spcFirstLastPara="1" rIns="91425" wrap="square" tIns="91425">
            <a:noAutofit/>
          </a:bodyPr>
          <a:lstStyle/>
          <a:p>
            <a:pPr indent="-381000" lvl="0" marL="457200">
              <a:lnSpc>
                <a:spcPct val="150000"/>
              </a:lnSpc>
              <a:spcBef>
                <a:spcPts val="600"/>
              </a:spcBef>
              <a:spcAft>
                <a:spcPts val="0"/>
              </a:spcAft>
              <a:buClr>
                <a:srgbClr val="000000"/>
              </a:buClr>
              <a:buSzPts val="2400"/>
              <a:buChar char="●"/>
            </a:pPr>
            <a:r>
              <a:rPr lang="en">
                <a:solidFill>
                  <a:srgbClr val="000000"/>
                </a:solidFill>
              </a:rPr>
              <a:t>Board elected on platform to make big changes</a:t>
            </a:r>
            <a:endParaRPr>
              <a:solidFill>
                <a:srgbClr val="000000"/>
              </a:solidFill>
            </a:endParaRPr>
          </a:p>
          <a:p>
            <a:pPr indent="-381000" lvl="0" marL="457200" rtl="0">
              <a:lnSpc>
                <a:spcPct val="150000"/>
              </a:lnSpc>
              <a:spcBef>
                <a:spcPts val="0"/>
              </a:spcBef>
              <a:spcAft>
                <a:spcPts val="0"/>
              </a:spcAft>
              <a:buClr>
                <a:srgbClr val="000000"/>
              </a:buClr>
              <a:buSzPts val="2400"/>
              <a:buChar char="●"/>
            </a:pPr>
            <a:r>
              <a:rPr lang="en">
                <a:solidFill>
                  <a:srgbClr val="000000"/>
                </a:solidFill>
              </a:rPr>
              <a:t>The board partnered with an external group</a:t>
            </a:r>
            <a:endParaRPr>
              <a:solidFill>
                <a:srgbClr val="000000"/>
              </a:solidFill>
            </a:endParaRPr>
          </a:p>
          <a:p>
            <a:pPr indent="-381000" lvl="0" marL="457200" rtl="0">
              <a:lnSpc>
                <a:spcPct val="115000"/>
              </a:lnSpc>
              <a:spcBef>
                <a:spcPts val="0"/>
              </a:spcBef>
              <a:spcAft>
                <a:spcPts val="0"/>
              </a:spcAft>
              <a:buClr>
                <a:srgbClr val="000000"/>
              </a:buClr>
              <a:buSzPts val="2400"/>
              <a:buChar char="●"/>
            </a:pPr>
            <a:r>
              <a:rPr lang="en">
                <a:solidFill>
                  <a:srgbClr val="000000"/>
                </a:solidFill>
              </a:rPr>
              <a:t>Group selected to do public engagement through a “Design Team”</a:t>
            </a:r>
            <a:endParaRPr>
              <a:solidFill>
                <a:srgbClr val="000000"/>
              </a:solidFill>
            </a:endParaRPr>
          </a:p>
        </p:txBody>
      </p:sp>
      <p:sp>
        <p:nvSpPr>
          <p:cNvPr id="51" name="Shape 51"/>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 name="Shape 55"/>
        <p:cNvGrpSpPr/>
        <p:nvPr/>
      </p:nvGrpSpPr>
      <p:grpSpPr>
        <a:xfrm>
          <a:off x="0" y="0"/>
          <a:ext cx="0" cy="0"/>
          <a:chOff x="0" y="0"/>
          <a:chExt cx="0" cy="0"/>
        </a:xfrm>
      </p:grpSpPr>
      <p:sp>
        <p:nvSpPr>
          <p:cNvPr id="56" name="Shape 56"/>
          <p:cNvSpPr txBox="1"/>
          <p:nvPr>
            <p:ph type="ctrTitle"/>
          </p:nvPr>
        </p:nvSpPr>
        <p:spPr>
          <a:xfrm>
            <a:off x="677625" y="2768627"/>
            <a:ext cx="7772400" cy="9429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Design Team</a:t>
            </a:r>
            <a:endParaRPr/>
          </a:p>
        </p:txBody>
      </p:sp>
      <p:sp>
        <p:nvSpPr>
          <p:cNvPr id="57" name="Shape 57"/>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Creation of the Design Team</a:t>
            </a:r>
            <a:endParaRPr/>
          </a:p>
        </p:txBody>
      </p:sp>
      <p:sp>
        <p:nvSpPr>
          <p:cNvPr id="63" name="Shape 63"/>
          <p:cNvSpPr txBox="1"/>
          <p:nvPr>
            <p:ph idx="1" type="body"/>
          </p:nvPr>
        </p:nvSpPr>
        <p:spPr>
          <a:xfrm>
            <a:off x="457200" y="1063375"/>
            <a:ext cx="5734200" cy="3352500"/>
          </a:xfrm>
          <a:prstGeom prst="rect">
            <a:avLst/>
          </a:prstGeom>
        </p:spPr>
        <p:txBody>
          <a:bodyPr anchorCtr="0" anchor="t" bIns="91425" lIns="91425" spcFirstLastPara="1" rIns="91425" wrap="square" tIns="91425">
            <a:noAutofit/>
          </a:bodyPr>
          <a:lstStyle/>
          <a:p>
            <a:pPr indent="-381000" lvl="0" marL="457200" rtl="0">
              <a:spcBef>
                <a:spcPts val="600"/>
              </a:spcBef>
              <a:spcAft>
                <a:spcPts val="0"/>
              </a:spcAft>
              <a:buClr>
                <a:srgbClr val="000000"/>
              </a:buClr>
              <a:buSzPts val="2400"/>
              <a:buChar char="●"/>
            </a:pPr>
            <a:r>
              <a:rPr lang="en">
                <a:solidFill>
                  <a:srgbClr val="000000"/>
                </a:solidFill>
              </a:rPr>
              <a:t>Meetings facilitated by organization representatives</a:t>
            </a:r>
            <a:endParaRPr>
              <a:solidFill>
                <a:srgbClr val="000000"/>
              </a:solidFill>
            </a:endParaRPr>
          </a:p>
          <a:p>
            <a:pPr indent="-381000" lvl="0" marL="457200" rtl="0">
              <a:spcBef>
                <a:spcPts val="1000"/>
              </a:spcBef>
              <a:spcAft>
                <a:spcPts val="0"/>
              </a:spcAft>
              <a:buClr>
                <a:srgbClr val="000000"/>
              </a:buClr>
              <a:buSzPts val="2400"/>
              <a:buChar char="●"/>
            </a:pPr>
            <a:r>
              <a:rPr lang="en">
                <a:solidFill>
                  <a:srgbClr val="000000"/>
                </a:solidFill>
              </a:rPr>
              <a:t>Invitations to specific people to provide a wide variety of perspectives </a:t>
            </a:r>
            <a:endParaRPr>
              <a:solidFill>
                <a:srgbClr val="000000"/>
              </a:solidFill>
            </a:endParaRPr>
          </a:p>
          <a:p>
            <a:pPr indent="-381000" lvl="0" marL="457200" rtl="0">
              <a:spcBef>
                <a:spcPts val="1000"/>
              </a:spcBef>
              <a:spcAft>
                <a:spcPts val="0"/>
              </a:spcAft>
              <a:buClr>
                <a:srgbClr val="000000"/>
              </a:buClr>
              <a:buSzPts val="2400"/>
              <a:buChar char="●"/>
            </a:pPr>
            <a:r>
              <a:rPr lang="en">
                <a:solidFill>
                  <a:srgbClr val="000000"/>
                </a:solidFill>
              </a:rPr>
              <a:t>Expectations for the Design Team </a:t>
            </a:r>
            <a:endParaRPr>
              <a:solidFill>
                <a:srgbClr val="000000"/>
              </a:solidFill>
            </a:endParaRPr>
          </a:p>
          <a:p>
            <a:pPr indent="-342900" lvl="1" marL="914400" rtl="0">
              <a:spcBef>
                <a:spcPts val="1000"/>
              </a:spcBef>
              <a:spcAft>
                <a:spcPts val="0"/>
              </a:spcAft>
              <a:buClr>
                <a:srgbClr val="000000"/>
              </a:buClr>
              <a:buSzPts val="1800"/>
              <a:buChar char="○"/>
            </a:pPr>
            <a:r>
              <a:rPr lang="en">
                <a:solidFill>
                  <a:srgbClr val="000000"/>
                </a:solidFill>
              </a:rPr>
              <a:t>Full design of the public engagement process</a:t>
            </a:r>
            <a:endParaRPr>
              <a:solidFill>
                <a:srgbClr val="000000"/>
              </a:solidFill>
            </a:endParaRPr>
          </a:p>
          <a:p>
            <a:pPr indent="-342900" lvl="1" marL="914400" rtl="0">
              <a:spcBef>
                <a:spcPts val="1000"/>
              </a:spcBef>
              <a:spcAft>
                <a:spcPts val="1000"/>
              </a:spcAft>
              <a:buClr>
                <a:srgbClr val="000000"/>
              </a:buClr>
              <a:buSzPts val="1800"/>
              <a:buChar char="○"/>
            </a:pPr>
            <a:r>
              <a:rPr lang="en">
                <a:solidFill>
                  <a:srgbClr val="000000"/>
                </a:solidFill>
              </a:rPr>
              <a:t>Not recommendations</a:t>
            </a:r>
            <a:endParaRPr>
              <a:solidFill>
                <a:srgbClr val="000000"/>
              </a:solidFill>
            </a:endParaRPr>
          </a:p>
        </p:txBody>
      </p:sp>
      <p:sp>
        <p:nvSpPr>
          <p:cNvPr id="64" name="Shape 64"/>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pic>
        <p:nvPicPr>
          <p:cNvPr id="65" name="Shape 65"/>
          <p:cNvPicPr preferRelativeResize="0"/>
          <p:nvPr/>
        </p:nvPicPr>
        <p:blipFill>
          <a:blip r:embed="rId3">
            <a:alphaModFix/>
          </a:blip>
          <a:stretch>
            <a:fillRect/>
          </a:stretch>
        </p:blipFill>
        <p:spPr>
          <a:xfrm>
            <a:off x="6191400" y="1458875"/>
            <a:ext cx="2225725" cy="22257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Design Team</a:t>
            </a:r>
            <a:endParaRPr/>
          </a:p>
        </p:txBody>
      </p:sp>
      <p:sp>
        <p:nvSpPr>
          <p:cNvPr id="71" name="Shape 71"/>
          <p:cNvSpPr txBox="1"/>
          <p:nvPr>
            <p:ph idx="1" type="body"/>
          </p:nvPr>
        </p:nvSpPr>
        <p:spPr>
          <a:xfrm>
            <a:off x="457200" y="1063375"/>
            <a:ext cx="8229600" cy="3352500"/>
          </a:xfrm>
          <a:prstGeom prst="rect">
            <a:avLst/>
          </a:prstGeom>
        </p:spPr>
        <p:txBody>
          <a:bodyPr anchorCtr="0" anchor="t" bIns="91425" lIns="91425" spcFirstLastPara="1" rIns="91425" wrap="square" tIns="91425">
            <a:noAutofit/>
          </a:bodyPr>
          <a:lstStyle/>
          <a:p>
            <a:pPr indent="0" lvl="0" marL="0">
              <a:spcBef>
                <a:spcPts val="600"/>
              </a:spcBef>
              <a:spcAft>
                <a:spcPts val="0"/>
              </a:spcAft>
              <a:buNone/>
            </a:pPr>
            <a:r>
              <a:rPr b="1" lang="en">
                <a:solidFill>
                  <a:srgbClr val="000000"/>
                </a:solidFill>
              </a:rPr>
              <a:t>Organization representatives created a </a:t>
            </a:r>
            <a:r>
              <a:rPr b="1" lang="en">
                <a:solidFill>
                  <a:srgbClr val="000000"/>
                </a:solidFill>
              </a:rPr>
              <a:t>draft engagement plan that helped guide the Design Team</a:t>
            </a:r>
            <a:endParaRPr b="1">
              <a:solidFill>
                <a:srgbClr val="000000"/>
              </a:solidFill>
            </a:endParaRPr>
          </a:p>
          <a:p>
            <a:pPr indent="-381000" lvl="0" marL="457200" rtl="0">
              <a:spcBef>
                <a:spcPts val="1000"/>
              </a:spcBef>
              <a:spcAft>
                <a:spcPts val="0"/>
              </a:spcAft>
              <a:buClr>
                <a:srgbClr val="000000"/>
              </a:buClr>
              <a:buSzPts val="2400"/>
              <a:buChar char="●"/>
            </a:pPr>
            <a:r>
              <a:rPr lang="en">
                <a:solidFill>
                  <a:srgbClr val="000000"/>
                </a:solidFill>
              </a:rPr>
              <a:t>Open community meetings</a:t>
            </a:r>
            <a:endParaRPr>
              <a:solidFill>
                <a:srgbClr val="000000"/>
              </a:solidFill>
            </a:endParaRPr>
          </a:p>
          <a:p>
            <a:pPr indent="-381000" lvl="0" marL="457200" rtl="0">
              <a:spcBef>
                <a:spcPts val="1000"/>
              </a:spcBef>
              <a:spcAft>
                <a:spcPts val="0"/>
              </a:spcAft>
              <a:buClr>
                <a:srgbClr val="000000"/>
              </a:buClr>
              <a:buSzPts val="2400"/>
              <a:buChar char="●"/>
            </a:pPr>
            <a:r>
              <a:rPr lang="en">
                <a:solidFill>
                  <a:srgbClr val="000000"/>
                </a:solidFill>
              </a:rPr>
              <a:t>Targeted community meetings</a:t>
            </a:r>
            <a:endParaRPr>
              <a:solidFill>
                <a:srgbClr val="000000"/>
              </a:solidFill>
            </a:endParaRPr>
          </a:p>
          <a:p>
            <a:pPr indent="-342900" lvl="1" marL="914400" rtl="0">
              <a:spcBef>
                <a:spcPts val="480"/>
              </a:spcBef>
              <a:spcAft>
                <a:spcPts val="0"/>
              </a:spcAft>
              <a:buClr>
                <a:srgbClr val="000000"/>
              </a:buClr>
              <a:buSzPts val="1800"/>
              <a:buChar char="○"/>
            </a:pPr>
            <a:r>
              <a:rPr lang="en">
                <a:solidFill>
                  <a:srgbClr val="000000"/>
                </a:solidFill>
              </a:rPr>
              <a:t>By invitation and request</a:t>
            </a:r>
            <a:endParaRPr>
              <a:solidFill>
                <a:srgbClr val="000000"/>
              </a:solidFill>
            </a:endParaRPr>
          </a:p>
          <a:p>
            <a:pPr indent="-381000" lvl="0" marL="457200" rtl="0">
              <a:spcBef>
                <a:spcPts val="1000"/>
              </a:spcBef>
              <a:spcAft>
                <a:spcPts val="0"/>
              </a:spcAft>
              <a:buClr>
                <a:srgbClr val="000000"/>
              </a:buClr>
              <a:buSzPts val="2400"/>
              <a:buChar char="●"/>
            </a:pPr>
            <a:r>
              <a:rPr lang="en">
                <a:solidFill>
                  <a:srgbClr val="000000"/>
                </a:solidFill>
              </a:rPr>
              <a:t>Electronic survey </a:t>
            </a:r>
            <a:endParaRPr>
              <a:solidFill>
                <a:srgbClr val="000000"/>
              </a:solidFill>
            </a:endParaRPr>
          </a:p>
        </p:txBody>
      </p:sp>
      <p:sp>
        <p:nvSpPr>
          <p:cNvPr id="72" name="Shape 72"/>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Design Team - Survey</a:t>
            </a:r>
            <a:endParaRPr/>
          </a:p>
        </p:txBody>
      </p:sp>
      <p:sp>
        <p:nvSpPr>
          <p:cNvPr id="78" name="Shape 78"/>
          <p:cNvSpPr txBox="1"/>
          <p:nvPr>
            <p:ph idx="1" type="body"/>
          </p:nvPr>
        </p:nvSpPr>
        <p:spPr>
          <a:xfrm>
            <a:off x="2728625" y="1063375"/>
            <a:ext cx="5868600" cy="33525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sz="2000">
                <a:solidFill>
                  <a:srgbClr val="000000"/>
                </a:solidFill>
              </a:rPr>
              <a:t>Created a survey following results from search firm</a:t>
            </a:r>
            <a:endParaRPr b="1" sz="2000">
              <a:solidFill>
                <a:srgbClr val="000000"/>
              </a:solidFill>
            </a:endParaRPr>
          </a:p>
          <a:p>
            <a:pPr indent="-355600" lvl="0" marL="457200" rtl="0">
              <a:spcBef>
                <a:spcPts val="600"/>
              </a:spcBef>
              <a:spcAft>
                <a:spcPts val="0"/>
              </a:spcAft>
              <a:buClr>
                <a:srgbClr val="000000"/>
              </a:buClr>
              <a:buSzPts val="2000"/>
              <a:buChar char="●"/>
            </a:pPr>
            <a:r>
              <a:rPr lang="en" sz="2000">
                <a:solidFill>
                  <a:srgbClr val="000000"/>
                </a:solidFill>
              </a:rPr>
              <a:t>Asked stakeholders to identify t</a:t>
            </a:r>
            <a:r>
              <a:rPr lang="en" sz="2000">
                <a:solidFill>
                  <a:srgbClr val="000000"/>
                </a:solidFill>
              </a:rPr>
              <a:t>he top five qualities that are most important in the next superintendent</a:t>
            </a:r>
            <a:endParaRPr sz="2000">
              <a:solidFill>
                <a:srgbClr val="000000"/>
              </a:solidFill>
            </a:endParaRPr>
          </a:p>
          <a:p>
            <a:pPr indent="-342900" lvl="1" marL="914400" rtl="0">
              <a:spcBef>
                <a:spcPts val="1000"/>
              </a:spcBef>
              <a:spcAft>
                <a:spcPts val="0"/>
              </a:spcAft>
              <a:buClr>
                <a:srgbClr val="000000"/>
              </a:buClr>
              <a:buSzPts val="1800"/>
              <a:buChar char="○"/>
            </a:pPr>
            <a:r>
              <a:rPr lang="en">
                <a:solidFill>
                  <a:srgbClr val="000000"/>
                </a:solidFill>
              </a:rPr>
              <a:t>Qualities used were from the top </a:t>
            </a:r>
            <a:r>
              <a:rPr lang="en">
                <a:solidFill>
                  <a:srgbClr val="000000"/>
                </a:solidFill>
              </a:rPr>
              <a:t>15 that were previously identified in the search firm survey </a:t>
            </a:r>
            <a:endParaRPr>
              <a:solidFill>
                <a:srgbClr val="000000"/>
              </a:solidFill>
            </a:endParaRPr>
          </a:p>
          <a:p>
            <a:pPr indent="-355600" lvl="0" marL="457200" rtl="0">
              <a:spcBef>
                <a:spcPts val="1000"/>
              </a:spcBef>
              <a:spcAft>
                <a:spcPts val="0"/>
              </a:spcAft>
              <a:buClr>
                <a:srgbClr val="000000"/>
              </a:buClr>
              <a:buSzPts val="2000"/>
              <a:buChar char="●"/>
            </a:pPr>
            <a:r>
              <a:rPr lang="en" sz="2000">
                <a:solidFill>
                  <a:srgbClr val="000000"/>
                </a:solidFill>
              </a:rPr>
              <a:t>And to select the top three most important issues for Saint Paul Public Schools</a:t>
            </a:r>
            <a:endParaRPr sz="2000">
              <a:solidFill>
                <a:srgbClr val="000000"/>
              </a:solidFill>
            </a:endParaRPr>
          </a:p>
        </p:txBody>
      </p:sp>
      <p:sp>
        <p:nvSpPr>
          <p:cNvPr id="79" name="Shape 79"/>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pic>
        <p:nvPicPr>
          <p:cNvPr id="80" name="Shape 80"/>
          <p:cNvPicPr preferRelativeResize="0"/>
          <p:nvPr/>
        </p:nvPicPr>
        <p:blipFill>
          <a:blip r:embed="rId3">
            <a:alphaModFix/>
          </a:blip>
          <a:stretch>
            <a:fillRect/>
          </a:stretch>
        </p:blipFill>
        <p:spPr>
          <a:xfrm>
            <a:off x="616925" y="1450500"/>
            <a:ext cx="2242500" cy="2242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Design Team - Community Meetings</a:t>
            </a:r>
            <a:endParaRPr/>
          </a:p>
        </p:txBody>
      </p:sp>
      <p:sp>
        <p:nvSpPr>
          <p:cNvPr id="86" name="Shape 86"/>
          <p:cNvSpPr txBox="1"/>
          <p:nvPr>
            <p:ph idx="1" type="body"/>
          </p:nvPr>
        </p:nvSpPr>
        <p:spPr>
          <a:xfrm>
            <a:off x="457200" y="1063375"/>
            <a:ext cx="6346800" cy="3352500"/>
          </a:xfrm>
          <a:prstGeom prst="rect">
            <a:avLst/>
          </a:prstGeom>
        </p:spPr>
        <p:txBody>
          <a:bodyPr anchorCtr="0" anchor="t" bIns="91425" lIns="91425" spcFirstLastPara="1" rIns="91425" wrap="square" tIns="91425">
            <a:noAutofit/>
          </a:bodyPr>
          <a:lstStyle/>
          <a:p>
            <a:pPr indent="0" lvl="0" marL="0" rtl="0">
              <a:spcBef>
                <a:spcPts val="600"/>
              </a:spcBef>
              <a:spcAft>
                <a:spcPts val="0"/>
              </a:spcAft>
              <a:buNone/>
            </a:pPr>
            <a:r>
              <a:rPr b="1" lang="en" sz="2200">
                <a:solidFill>
                  <a:srgbClr val="000000"/>
                </a:solidFill>
              </a:rPr>
              <a:t>Designed community meetings and questions</a:t>
            </a:r>
            <a:endParaRPr b="1" sz="2200">
              <a:solidFill>
                <a:srgbClr val="000000"/>
              </a:solidFill>
            </a:endParaRPr>
          </a:p>
          <a:p>
            <a:pPr indent="-355600" lvl="0" marL="457200" rtl="0">
              <a:spcBef>
                <a:spcPts val="600"/>
              </a:spcBef>
              <a:spcAft>
                <a:spcPts val="0"/>
              </a:spcAft>
              <a:buClr>
                <a:srgbClr val="000000"/>
              </a:buClr>
              <a:buSzPts val="2000"/>
              <a:buChar char="●"/>
            </a:pPr>
            <a:r>
              <a:rPr lang="en" sz="2000">
                <a:solidFill>
                  <a:srgbClr val="000000"/>
                </a:solidFill>
              </a:rPr>
              <a:t>Facilitators led discussion on four questions</a:t>
            </a:r>
            <a:endParaRPr sz="2000">
              <a:solidFill>
                <a:srgbClr val="000000"/>
              </a:solidFill>
            </a:endParaRPr>
          </a:p>
          <a:p>
            <a:pPr indent="-342900" lvl="1" marL="914400" rtl="0">
              <a:spcBef>
                <a:spcPts val="480"/>
              </a:spcBef>
              <a:spcAft>
                <a:spcPts val="0"/>
              </a:spcAft>
              <a:buClr>
                <a:srgbClr val="000000"/>
              </a:buClr>
              <a:buSzPts val="1800"/>
              <a:buChar char="○"/>
            </a:pPr>
            <a:r>
              <a:rPr lang="en">
                <a:solidFill>
                  <a:srgbClr val="000000"/>
                </a:solidFill>
              </a:rPr>
              <a:t>What qualities of a superintendent are most important to you?</a:t>
            </a:r>
            <a:endParaRPr>
              <a:solidFill>
                <a:srgbClr val="000000"/>
              </a:solidFill>
            </a:endParaRPr>
          </a:p>
          <a:p>
            <a:pPr indent="-342900" lvl="1" marL="914400" rtl="0">
              <a:spcBef>
                <a:spcPts val="1000"/>
              </a:spcBef>
              <a:spcAft>
                <a:spcPts val="0"/>
              </a:spcAft>
              <a:buClr>
                <a:srgbClr val="000000"/>
              </a:buClr>
              <a:buSzPts val="1800"/>
              <a:buChar char="○"/>
            </a:pPr>
            <a:r>
              <a:rPr lang="en">
                <a:solidFill>
                  <a:srgbClr val="000000"/>
                </a:solidFill>
              </a:rPr>
              <a:t>What types of experience are important to you for the new superintendent?</a:t>
            </a:r>
            <a:endParaRPr>
              <a:solidFill>
                <a:srgbClr val="000000"/>
              </a:solidFill>
            </a:endParaRPr>
          </a:p>
          <a:p>
            <a:pPr indent="-342900" lvl="1" marL="914400" rtl="0">
              <a:spcBef>
                <a:spcPts val="1000"/>
              </a:spcBef>
              <a:spcAft>
                <a:spcPts val="0"/>
              </a:spcAft>
              <a:buClr>
                <a:srgbClr val="000000"/>
              </a:buClr>
              <a:buSzPts val="1800"/>
              <a:buChar char="○"/>
            </a:pPr>
            <a:r>
              <a:rPr lang="en">
                <a:solidFill>
                  <a:srgbClr val="000000"/>
                </a:solidFill>
              </a:rPr>
              <a:t>What are your greatest concerns about SPPS education and why?</a:t>
            </a:r>
            <a:endParaRPr>
              <a:solidFill>
                <a:srgbClr val="000000"/>
              </a:solidFill>
            </a:endParaRPr>
          </a:p>
          <a:p>
            <a:pPr indent="-342900" lvl="1" marL="914400" rtl="0">
              <a:spcBef>
                <a:spcPts val="1000"/>
              </a:spcBef>
              <a:spcAft>
                <a:spcPts val="1000"/>
              </a:spcAft>
              <a:buClr>
                <a:srgbClr val="000000"/>
              </a:buClr>
              <a:buSzPts val="1800"/>
              <a:buChar char="○"/>
            </a:pPr>
            <a:r>
              <a:rPr lang="en">
                <a:solidFill>
                  <a:srgbClr val="000000"/>
                </a:solidFill>
              </a:rPr>
              <a:t>What do you think is working well in SPPS?</a:t>
            </a:r>
            <a:r>
              <a:rPr lang="en">
                <a:solidFill>
                  <a:srgbClr val="000000"/>
                </a:solidFill>
              </a:rPr>
              <a:t> </a:t>
            </a:r>
            <a:endParaRPr>
              <a:solidFill>
                <a:srgbClr val="000000"/>
              </a:solidFill>
            </a:endParaRPr>
          </a:p>
        </p:txBody>
      </p:sp>
      <p:sp>
        <p:nvSpPr>
          <p:cNvPr id="87" name="Shape 87"/>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pic>
        <p:nvPicPr>
          <p:cNvPr id="88" name="Shape 88"/>
          <p:cNvPicPr preferRelativeResize="0"/>
          <p:nvPr/>
        </p:nvPicPr>
        <p:blipFill rotWithShape="1">
          <a:blip r:embed="rId3">
            <a:alphaModFix/>
          </a:blip>
          <a:srcRect b="18105" l="18493" r="18751" t="19655"/>
          <a:stretch/>
        </p:blipFill>
        <p:spPr>
          <a:xfrm>
            <a:off x="6571700" y="1736000"/>
            <a:ext cx="2023900" cy="20072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Shape 93"/>
          <p:cNvSpPr txBox="1"/>
          <p:nvPr>
            <p:ph type="title"/>
          </p:nvPr>
        </p:nvSpPr>
        <p:spPr>
          <a:xfrm>
            <a:off x="457200" y="205978"/>
            <a:ext cx="8229600" cy="8574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Design Team - Targeted Meetings</a:t>
            </a:r>
            <a:endParaRPr/>
          </a:p>
        </p:txBody>
      </p:sp>
      <p:sp>
        <p:nvSpPr>
          <p:cNvPr id="94" name="Shape 94"/>
          <p:cNvSpPr txBox="1"/>
          <p:nvPr>
            <p:ph idx="1" type="body"/>
          </p:nvPr>
        </p:nvSpPr>
        <p:spPr>
          <a:xfrm>
            <a:off x="457200" y="1063375"/>
            <a:ext cx="8229600" cy="3352500"/>
          </a:xfrm>
          <a:prstGeom prst="rect">
            <a:avLst/>
          </a:prstGeom>
        </p:spPr>
        <p:txBody>
          <a:bodyPr anchorCtr="0" anchor="t" bIns="91425" lIns="91425" spcFirstLastPara="1" rIns="91425" wrap="square" tIns="91425">
            <a:noAutofit/>
          </a:bodyPr>
          <a:lstStyle/>
          <a:p>
            <a:pPr indent="-381000" lvl="0" marL="457200" rtl="0">
              <a:spcBef>
                <a:spcPts val="600"/>
              </a:spcBef>
              <a:spcAft>
                <a:spcPts val="0"/>
              </a:spcAft>
              <a:buClr>
                <a:srgbClr val="000000"/>
              </a:buClr>
              <a:buSzPts val="2400"/>
              <a:buChar char="●"/>
            </a:pPr>
            <a:r>
              <a:rPr lang="en">
                <a:solidFill>
                  <a:srgbClr val="000000"/>
                </a:solidFill>
              </a:rPr>
              <a:t>Created opportunities to reach audiences beyond the community meetings</a:t>
            </a:r>
            <a:endParaRPr>
              <a:solidFill>
                <a:srgbClr val="000000"/>
              </a:solidFill>
            </a:endParaRPr>
          </a:p>
          <a:p>
            <a:pPr indent="-381000" lvl="0" marL="457200" rtl="0">
              <a:spcBef>
                <a:spcPts val="1000"/>
              </a:spcBef>
              <a:spcAft>
                <a:spcPts val="0"/>
              </a:spcAft>
              <a:buClr>
                <a:srgbClr val="000000"/>
              </a:buClr>
              <a:buSzPts val="2400"/>
              <a:buChar char="●"/>
            </a:pPr>
            <a:r>
              <a:rPr lang="en">
                <a:solidFill>
                  <a:srgbClr val="000000"/>
                </a:solidFill>
              </a:rPr>
              <a:t>Invited groups and organizations</a:t>
            </a:r>
            <a:endParaRPr>
              <a:solidFill>
                <a:srgbClr val="000000"/>
              </a:solidFill>
            </a:endParaRPr>
          </a:p>
          <a:p>
            <a:pPr indent="-381000" lvl="0" marL="457200" rtl="0">
              <a:spcBef>
                <a:spcPts val="600"/>
              </a:spcBef>
              <a:spcAft>
                <a:spcPts val="1000"/>
              </a:spcAft>
              <a:buClr>
                <a:srgbClr val="000000"/>
              </a:buClr>
              <a:buSzPts val="2400"/>
              <a:buChar char="●"/>
            </a:pPr>
            <a:r>
              <a:rPr lang="en">
                <a:solidFill>
                  <a:srgbClr val="000000"/>
                </a:solidFill>
              </a:rPr>
              <a:t>Provided a link on the website to request a meeting</a:t>
            </a:r>
            <a:endParaRPr>
              <a:solidFill>
                <a:srgbClr val="000000"/>
              </a:solidFill>
            </a:endParaRPr>
          </a:p>
        </p:txBody>
      </p:sp>
      <p:sp>
        <p:nvSpPr>
          <p:cNvPr id="95" name="Shape 95"/>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Shape 100"/>
          <p:cNvSpPr txBox="1"/>
          <p:nvPr>
            <p:ph type="ctrTitle"/>
          </p:nvPr>
        </p:nvSpPr>
        <p:spPr>
          <a:xfrm>
            <a:off x="677625" y="2768617"/>
            <a:ext cx="7772400" cy="11598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Search Firm</a:t>
            </a:r>
            <a:endParaRPr/>
          </a:p>
          <a:p>
            <a:pPr indent="0" lvl="0" marL="0" rtl="0">
              <a:spcBef>
                <a:spcPts val="0"/>
              </a:spcBef>
              <a:spcAft>
                <a:spcPts val="0"/>
              </a:spcAft>
              <a:buNone/>
            </a:pPr>
            <a:r>
              <a:rPr lang="en"/>
              <a:t>and Board of Education</a:t>
            </a:r>
            <a:endParaRPr/>
          </a:p>
        </p:txBody>
      </p:sp>
      <p:sp>
        <p:nvSpPr>
          <p:cNvPr id="101" name="Shape 101"/>
          <p:cNvSpPr txBox="1"/>
          <p:nvPr>
            <p:ph idx="12" type="sldNum"/>
          </p:nvPr>
        </p:nvSpPr>
        <p:spPr>
          <a:xfrm>
            <a:off x="8556791" y="4749851"/>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