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75" r:id="rId9"/>
    <p:sldId id="283" r:id="rId10"/>
    <p:sldId id="265" r:id="rId11"/>
    <p:sldId id="277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280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9B42A"/>
    <a:srgbClr val="F9D42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055" autoAdjust="0"/>
    <p:restoredTop sz="76422" autoAdjust="0"/>
  </p:normalViewPr>
  <p:slideViewPr>
    <p:cSldViewPr>
      <p:cViewPr>
        <p:scale>
          <a:sx n="100" d="100"/>
          <a:sy n="100" d="100"/>
        </p:scale>
        <p:origin x="-1912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F6D64-048F-40AE-9F20-68D255ED5438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F804-C4DB-4659-B329-747F94DE5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F804-C4DB-4659-B329-747F94DE5C4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itle Pag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909"/>
            <a:ext cx="9305364" cy="71905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B12FA-EE6C-4C1F-9081-F303EEA7707B}" type="datetimeFigureOut">
              <a:rPr lang="en-US" smtClean="0"/>
              <a:pPr/>
              <a:t>7/13/12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2365-7539-4C2A-A08A-96151297E1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 Page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6200"/>
            <a:ext cx="9296400" cy="71835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%23!/pages/Its-Not-Okay/126856227351198" TargetMode="External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5" Type="http://schemas.openxmlformats.org/officeDocument/2006/relationships/image" Target="../media/image5.pd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We collaborated internally.</a:t>
            </a:r>
          </a:p>
          <a:p>
            <a:r>
              <a:rPr lang="en-US" sz="2400" dirty="0" smtClean="0"/>
              <a:t>Guidance and Counseling</a:t>
            </a:r>
          </a:p>
          <a:p>
            <a:r>
              <a:rPr lang="en-US" sz="2400" dirty="0" smtClean="0"/>
              <a:t>Intervention Services</a:t>
            </a:r>
          </a:p>
          <a:p>
            <a:r>
              <a:rPr lang="en-US" sz="2400" dirty="0" smtClean="0"/>
              <a:t>School Leadership</a:t>
            </a:r>
          </a:p>
          <a:p>
            <a:r>
              <a:rPr lang="en-US" sz="2400" dirty="0" smtClean="0"/>
              <a:t>Communications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572000" cy="4038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We identified and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collaborated with other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entities, especially</a:t>
            </a:r>
          </a:p>
          <a:p>
            <a:r>
              <a:rPr lang="en-US" sz="2400" dirty="0" smtClean="0"/>
              <a:t>Safe Cities Commission </a:t>
            </a:r>
            <a:br>
              <a:rPr lang="en-US" sz="2400" dirty="0" smtClean="0"/>
            </a:br>
            <a:r>
              <a:rPr lang="en-US" sz="2400" dirty="0" smtClean="0"/>
              <a:t>– underwrites cost of </a:t>
            </a:r>
            <a:br>
              <a:rPr lang="en-US" sz="2400" dirty="0" smtClean="0"/>
            </a:br>
            <a:r>
              <a:rPr lang="en-US" sz="2400" dirty="0" smtClean="0"/>
              <a:t>billboards</a:t>
            </a:r>
          </a:p>
          <a:p>
            <a:r>
              <a:rPr lang="en-US" sz="2400" dirty="0" err="1" smtClean="0"/>
              <a:t>Crimestoppers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It'sNotOkay_30-Sheet_Bullyin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37717" y="3352800"/>
            <a:ext cx="4953883" cy="251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We provided resources for parents, kids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and educators. </a:t>
            </a:r>
          </a:p>
          <a:p>
            <a:r>
              <a:rPr lang="en-US" sz="2400" dirty="0" smtClean="0"/>
              <a:t>Website</a:t>
            </a:r>
          </a:p>
          <a:p>
            <a:r>
              <a:rPr lang="en-US" sz="2400" dirty="0" smtClean="0"/>
              <a:t>Teacher tips and parent tips</a:t>
            </a:r>
          </a:p>
          <a:p>
            <a:r>
              <a:rPr lang="en-US" sz="2400" dirty="0" smtClean="0"/>
              <a:t>Overview manual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7848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Implementation Plan for Campuses</a:t>
            </a:r>
          </a:p>
          <a:p>
            <a:r>
              <a:rPr lang="en-US" sz="2400" dirty="0" smtClean="0"/>
              <a:t>INOK Committee</a:t>
            </a:r>
          </a:p>
          <a:p>
            <a:r>
              <a:rPr lang="en-US" sz="2400" dirty="0" smtClean="0"/>
              <a:t>Student Committee</a:t>
            </a:r>
          </a:p>
          <a:p>
            <a:r>
              <a:rPr lang="en-US" sz="2400" dirty="0" smtClean="0"/>
              <a:t>Pledge Cards</a:t>
            </a:r>
          </a:p>
          <a:p>
            <a:r>
              <a:rPr lang="en-US" sz="2400" dirty="0" smtClean="0"/>
              <a:t>Posters, banners</a:t>
            </a:r>
          </a:p>
          <a:p>
            <a:r>
              <a:rPr lang="en-US" sz="2400" dirty="0" smtClean="0"/>
              <a:t>Handouts for faculty meetings</a:t>
            </a:r>
          </a:p>
          <a:p>
            <a:r>
              <a:rPr lang="en-US" sz="2400" dirty="0" smtClean="0"/>
              <a:t>Dedicated time at faculty meetings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4724400" cy="34290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    Campus-specific events </a:t>
            </a:r>
            <a:r>
              <a:rPr lang="en-US" dirty="0">
                <a:solidFill>
                  <a:srgbClr val="F9D420"/>
                </a:solidFill>
              </a:rPr>
              <a:t>promoted awareness and celebrated positive choices.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Random Act of Kindness 0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1295399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F9D420"/>
                </a:solidFill>
              </a:rPr>
              <a:t>We created lots of swag – and rewarded</a:t>
            </a:r>
            <a:r>
              <a:rPr lang="en-US" dirty="0" smtClean="0">
                <a:solidFill>
                  <a:srgbClr val="F9D420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students </a:t>
            </a:r>
            <a:r>
              <a:rPr lang="en-US" dirty="0">
                <a:solidFill>
                  <a:srgbClr val="F9D420"/>
                </a:solidFill>
              </a:rPr>
              <a:t>with the items.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7" name="Picture 6" descr="DSC_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52800"/>
            <a:ext cx="3795622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DSC_00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231" y="3352800"/>
            <a:ext cx="3829169" cy="253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F9D420"/>
                </a:solidFill>
              </a:rPr>
              <a:t>We encouraged teachers to incorporate the</a:t>
            </a:r>
            <a:r>
              <a:rPr lang="en-US" dirty="0" smtClean="0">
                <a:solidFill>
                  <a:srgbClr val="F9D420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message </a:t>
            </a:r>
            <a:r>
              <a:rPr lang="en-US" dirty="0">
                <a:solidFill>
                  <a:srgbClr val="F9D420"/>
                </a:solidFill>
              </a:rPr>
              <a:t>in existing curriculum – rather than add</a:t>
            </a:r>
            <a:r>
              <a:rPr lang="en-US" dirty="0" smtClean="0">
                <a:solidFill>
                  <a:srgbClr val="F9D420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another </a:t>
            </a:r>
            <a:r>
              <a:rPr lang="en-US" dirty="0">
                <a:solidFill>
                  <a:srgbClr val="F9D420"/>
                </a:solidFill>
              </a:rPr>
              <a:t>independent area of study. </a:t>
            </a:r>
            <a:endParaRPr lang="en-US" dirty="0" smtClean="0">
              <a:solidFill>
                <a:srgbClr val="F9D420"/>
              </a:solidFill>
            </a:endParaRP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r>
              <a:rPr lang="en-US" sz="2800" b="1" dirty="0"/>
              <a:t>“Nay, as they dare. I will bite my thumb at them;</a:t>
            </a:r>
            <a:br>
              <a:rPr lang="en-US" sz="2800" b="1" dirty="0"/>
            </a:br>
            <a:r>
              <a:rPr lang="en-US" sz="2800" b="1" dirty="0"/>
              <a:t>which is a disgrace to them, if they bear it.”</a:t>
            </a:r>
            <a:endParaRPr lang="en-US" sz="2800" dirty="0"/>
          </a:p>
          <a:p>
            <a:pPr>
              <a:buNone/>
            </a:pPr>
            <a:r>
              <a:rPr lang="en-US" sz="2800" b="1" dirty="0" smtClean="0"/>
              <a:t>                          Romeo </a:t>
            </a:r>
            <a:r>
              <a:rPr lang="en-US" sz="2800" b="1" dirty="0"/>
              <a:t>and Juliet, Act 1, Scene I</a:t>
            </a:r>
            <a:r>
              <a:rPr lang="en-US" b="1" dirty="0"/>
              <a:t>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We embraced technology.</a:t>
            </a:r>
            <a:endParaRPr lang="en-US" dirty="0" smtClean="0"/>
          </a:p>
          <a:p>
            <a:pPr>
              <a:buNone/>
            </a:pPr>
            <a:r>
              <a:rPr lang="en-US" sz="2400" dirty="0" smtClean="0"/>
              <a:t>Tools for action: </a:t>
            </a:r>
          </a:p>
          <a:p>
            <a:r>
              <a:rPr lang="en-US" sz="2400" dirty="0" smtClean="0"/>
              <a:t>Web</a:t>
            </a:r>
          </a:p>
          <a:p>
            <a:r>
              <a:rPr lang="en-US" sz="2400" dirty="0" smtClean="0"/>
              <a:t>Phone</a:t>
            </a:r>
          </a:p>
          <a:p>
            <a:r>
              <a:rPr lang="en-US" sz="2400" dirty="0" smtClean="0"/>
              <a:t>E-mail</a:t>
            </a:r>
          </a:p>
          <a:p>
            <a:r>
              <a:rPr lang="en-US" sz="2400" dirty="0" smtClean="0"/>
              <a:t>Text-messaging</a:t>
            </a:r>
          </a:p>
          <a:p>
            <a:pPr>
              <a:buNone/>
            </a:pPr>
            <a:endParaRPr lang="en-US" dirty="0">
              <a:solidFill>
                <a:srgbClr val="F9D420"/>
              </a:solidFill>
            </a:endParaRPr>
          </a:p>
        </p:txBody>
      </p:sp>
      <p:pic>
        <p:nvPicPr>
          <p:cNvPr id="5" name="Picture 4" descr="Screen shot 2012-06-29 at 4.22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286000"/>
            <a:ext cx="5867400" cy="341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905000"/>
            <a:ext cx="4267200" cy="43735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Community-wide Kick-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Off – January, 2012</a:t>
            </a:r>
          </a:p>
          <a:p>
            <a:pPr>
              <a:buNone/>
            </a:pPr>
            <a:r>
              <a:rPr lang="en-US" sz="2400" dirty="0" smtClean="0"/>
              <a:t>Attended by the Mayor, the </a:t>
            </a:r>
          </a:p>
          <a:p>
            <a:pPr>
              <a:buNone/>
            </a:pPr>
            <a:r>
              <a:rPr lang="en-US" sz="2400" dirty="0" smtClean="0"/>
              <a:t>Police Chief, the Fire Chief, </a:t>
            </a:r>
          </a:p>
          <a:p>
            <a:pPr>
              <a:buNone/>
            </a:pPr>
            <a:r>
              <a:rPr lang="en-US" sz="2400" dirty="0" smtClean="0"/>
              <a:t>various City Council members </a:t>
            </a:r>
          </a:p>
          <a:p>
            <a:pPr>
              <a:buNone/>
            </a:pPr>
            <a:r>
              <a:rPr lang="en-US" sz="2400" dirty="0" smtClean="0"/>
              <a:t>and a host of others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_MG_72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16" y="1981200"/>
            <a:ext cx="4315146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24400" y="1676400"/>
            <a:ext cx="3962400" cy="44497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   We got a champion.</a:t>
            </a:r>
          </a:p>
          <a:p>
            <a:pPr>
              <a:buNone/>
            </a:pPr>
            <a:r>
              <a:rPr lang="en-US" sz="2500" dirty="0" smtClean="0"/>
              <a:t>     </a:t>
            </a:r>
            <a:r>
              <a:rPr lang="en-US" sz="2400" dirty="0" smtClean="0"/>
              <a:t>Fort Worth City Councilman Joel Burns gained national attention after speaking during a Fort Worth City Council meeting about his own experiences.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13270"/>
          <a:stretch>
            <a:fillRect/>
          </a:stretch>
        </p:blipFill>
        <p:spPr>
          <a:xfrm>
            <a:off x="533400" y="1905000"/>
            <a:ext cx="4343400" cy="2824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rgbClr val="F9D42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   Fort Worth ISD is committed to helping our students stay safe.</a:t>
            </a:r>
            <a:r>
              <a:rPr lang="en-US" dirty="0" smtClean="0">
                <a:solidFill>
                  <a:schemeClr val="bg1"/>
                </a:solidFill>
              </a:rPr>
              <a:t>  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The </a:t>
            </a:r>
            <a:r>
              <a:rPr lang="en-US" sz="2400" b="1" i="1" dirty="0" smtClean="0">
                <a:solidFill>
                  <a:srgbClr val="F9D420"/>
                </a:solidFill>
              </a:rPr>
              <a:t>"It's Not Okay!"</a:t>
            </a:r>
            <a:r>
              <a:rPr lang="en-US" sz="2400" dirty="0" smtClean="0">
                <a:solidFill>
                  <a:srgbClr val="F9D42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campaign </a:t>
            </a:r>
            <a:r>
              <a:rPr lang="en-US" sz="2400" b="1" dirty="0" smtClean="0">
                <a:solidFill>
                  <a:schemeClr val="bg1"/>
                </a:solidFill>
              </a:rPr>
              <a:t>encourages students to make healthy decisions and ask for help when they or their friends are in need.</a:t>
            </a:r>
            <a:endParaRPr lang="en-US" sz="2400" dirty="0" smtClean="0">
              <a:solidFill>
                <a:srgbClr val="F9D420"/>
              </a:solidFill>
            </a:endParaRPr>
          </a:p>
          <a:p>
            <a:pPr>
              <a:buNone/>
            </a:pPr>
            <a:endParaRPr lang="en-US" dirty="0">
              <a:solidFill>
                <a:srgbClr val="F9D4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5791200"/>
            <a:ext cx="8229600" cy="7921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  <a:hlinkClick r:id="rId3"/>
              </a:rPr>
              <a:t>We used social media.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NOK Facebook P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56" y="1676400"/>
            <a:ext cx="765188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F9D420"/>
                </a:solidFill>
              </a:rPr>
              <a:t>We measured our </a:t>
            </a:r>
            <a:r>
              <a:rPr lang="en-US" dirty="0" smtClean="0">
                <a:solidFill>
                  <a:srgbClr val="F9D420"/>
                </a:solidFill>
              </a:rPr>
              <a:t>success. 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Fort </a:t>
            </a:r>
            <a:r>
              <a:rPr lang="en-US" sz="2400" dirty="0"/>
              <a:t>Worth </a:t>
            </a:r>
            <a:r>
              <a:rPr lang="en-US" sz="2400" dirty="0">
                <a:solidFill>
                  <a:srgbClr val="F9D420"/>
                </a:solidFill>
              </a:rPr>
              <a:t>elementary </a:t>
            </a:r>
            <a:r>
              <a:rPr lang="en-US" sz="2400" dirty="0"/>
              <a:t>students say: </a:t>
            </a:r>
          </a:p>
          <a:p>
            <a:pPr lvl="0"/>
            <a:r>
              <a:rPr lang="en-US" sz="2400" dirty="0"/>
              <a:t>Almost half -- 43.6% -- of students agree that they know a student who has been bullied. </a:t>
            </a:r>
            <a:endParaRPr lang="en-US" sz="2400" dirty="0" smtClean="0"/>
          </a:p>
          <a:p>
            <a:r>
              <a:rPr lang="en-US" sz="2400" dirty="0" smtClean="0"/>
              <a:t>However, generally, students feel safe at school and know who to talk to if they are bullied.</a:t>
            </a:r>
            <a:r>
              <a:rPr lang="en-US" sz="2400" dirty="0" smtClean="0">
                <a:solidFill>
                  <a:srgbClr val="F9D420"/>
                </a:solidFill>
              </a:rPr>
              <a:t> </a:t>
            </a:r>
          </a:p>
          <a:p>
            <a:pPr>
              <a:buNone/>
            </a:pPr>
            <a:endParaRPr lang="en-US" sz="2400" dirty="0" smtClean="0">
              <a:solidFill>
                <a:srgbClr val="F9D42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Fort Worth </a:t>
            </a:r>
            <a:r>
              <a:rPr lang="en-US" sz="2400" dirty="0" smtClean="0">
                <a:solidFill>
                  <a:srgbClr val="F9D420"/>
                </a:solidFill>
              </a:rPr>
              <a:t>secondary </a:t>
            </a:r>
            <a:r>
              <a:rPr lang="en-US" sz="2400" dirty="0" smtClean="0">
                <a:solidFill>
                  <a:srgbClr val="FFFFFF"/>
                </a:solidFill>
              </a:rPr>
              <a:t>students say: </a:t>
            </a:r>
          </a:p>
          <a:p>
            <a:pPr lvl="0"/>
            <a:r>
              <a:rPr lang="en-US" sz="2400" dirty="0" smtClean="0"/>
              <a:t>Physical bullying remains unchanged</a:t>
            </a:r>
          </a:p>
          <a:p>
            <a:pPr lvl="0"/>
            <a:r>
              <a:rPr lang="en-US" sz="2400" dirty="0" smtClean="0"/>
              <a:t>Internet bullying is up almost 30% from the previous year</a:t>
            </a:r>
          </a:p>
          <a:p>
            <a:pPr lvl="0"/>
            <a:r>
              <a:rPr lang="en-US" sz="2400" dirty="0" smtClean="0"/>
              <a:t>Verbal bullying is down nearly 20%</a:t>
            </a:r>
          </a:p>
          <a:p>
            <a:pPr lvl="0"/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31242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It’s Not Okay, </a:t>
            </a:r>
          </a:p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the Movie</a:t>
            </a:r>
          </a:p>
          <a:p>
            <a:r>
              <a:rPr lang="en-US" sz="2400" dirty="0" smtClean="0"/>
              <a:t>Students want better role models</a:t>
            </a:r>
          </a:p>
          <a:p>
            <a:r>
              <a:rPr lang="en-US" sz="2400" dirty="0" smtClean="0"/>
              <a:t>Adults want more respectful peers</a:t>
            </a:r>
          </a:p>
          <a:p>
            <a:r>
              <a:rPr lang="en-US" sz="2400" dirty="0" smtClean="0"/>
              <a:t>Everyone has a story</a:t>
            </a:r>
          </a:p>
          <a:p>
            <a:endParaRPr lang="en-US" dirty="0"/>
          </a:p>
        </p:txBody>
      </p:sp>
      <p:pic>
        <p:nvPicPr>
          <p:cNvPr id="5" name="Picture 4" descr="_MG_02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72" y="1600200"/>
            <a:ext cx="4915639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7848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b="1" dirty="0" smtClean="0"/>
              <a:t>Fort Worth ISD</a:t>
            </a:r>
            <a:r>
              <a:rPr lang="en-US" dirty="0" smtClean="0"/>
              <a:t> wants students to know that </a:t>
            </a:r>
          </a:p>
          <a:p>
            <a:pPr>
              <a:buNone/>
            </a:pPr>
            <a:r>
              <a:rPr lang="en-US" b="1" i="1" dirty="0" smtClean="0">
                <a:solidFill>
                  <a:srgbClr val="F9D420"/>
                </a:solidFill>
              </a:rPr>
              <a:t>“It’s Not Okay</a:t>
            </a:r>
            <a:r>
              <a:rPr lang="en-US" i="1" dirty="0" smtClean="0">
                <a:solidFill>
                  <a:srgbClr val="F9D420"/>
                </a:solidFill>
              </a:rPr>
              <a:t>” </a:t>
            </a:r>
            <a:r>
              <a:rPr lang="en-US" dirty="0" smtClean="0"/>
              <a:t>for anyone to be a victim of:</a:t>
            </a:r>
          </a:p>
          <a:p>
            <a:r>
              <a:rPr lang="en-US" dirty="0" smtClean="0"/>
              <a:t>Bullying</a:t>
            </a:r>
          </a:p>
          <a:p>
            <a:r>
              <a:rPr lang="en-US" dirty="0" err="1" smtClean="0"/>
              <a:t>Cyberbullying</a:t>
            </a:r>
            <a:endParaRPr lang="en-US" dirty="0" smtClean="0"/>
          </a:p>
          <a:p>
            <a:r>
              <a:rPr lang="en-US" dirty="0" smtClean="0"/>
              <a:t>Teen dating violence</a:t>
            </a:r>
          </a:p>
          <a:p>
            <a:r>
              <a:rPr lang="en-US" dirty="0" err="1" smtClean="0"/>
              <a:t>Sexting</a:t>
            </a:r>
            <a:endParaRPr lang="en-US" dirty="0" smtClean="0"/>
          </a:p>
          <a:p>
            <a:r>
              <a:rPr lang="en-US" dirty="0" smtClean="0"/>
              <a:t>Suicide</a:t>
            </a:r>
          </a:p>
          <a:p>
            <a:r>
              <a:rPr lang="en-US" dirty="0" smtClean="0"/>
              <a:t>Gangs</a:t>
            </a:r>
          </a:p>
          <a:p>
            <a:r>
              <a:rPr lang="en-US" dirty="0" smtClean="0"/>
              <a:t>Sexual harassment</a:t>
            </a:r>
          </a:p>
          <a:p>
            <a:r>
              <a:rPr lang="en-US" dirty="0" smtClean="0"/>
              <a:t>Substance abuse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7724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Fort Worth ISD and parents want </a:t>
            </a:r>
            <a:r>
              <a:rPr lang="en-US" dirty="0" smtClean="0">
                <a:solidFill>
                  <a:srgbClr val="F9D420"/>
                </a:solidFill>
              </a:rPr>
              <a:t>elementary</a:t>
            </a:r>
            <a:r>
              <a:rPr lang="en-US" dirty="0" smtClean="0"/>
              <a:t> school children to know It’s Not Okay to be a victim of:</a:t>
            </a:r>
          </a:p>
          <a:p>
            <a:r>
              <a:rPr lang="en-US" dirty="0" smtClean="0"/>
              <a:t>Bullying</a:t>
            </a:r>
          </a:p>
          <a:p>
            <a:r>
              <a:rPr lang="en-US" dirty="0" smtClean="0"/>
              <a:t>Cheating</a:t>
            </a:r>
          </a:p>
          <a:p>
            <a:r>
              <a:rPr lang="en-US" dirty="0" smtClean="0"/>
              <a:t>Disrespect</a:t>
            </a:r>
          </a:p>
          <a:p>
            <a:r>
              <a:rPr lang="en-US" dirty="0" smtClean="0"/>
              <a:t>Lying</a:t>
            </a:r>
          </a:p>
          <a:p>
            <a:r>
              <a:rPr lang="en-US" dirty="0" smtClean="0"/>
              <a:t>Hurting Yourself</a:t>
            </a:r>
          </a:p>
          <a:p>
            <a:r>
              <a:rPr lang="en-US" dirty="0" smtClean="0"/>
              <a:t>Substance Abuse</a:t>
            </a:r>
          </a:p>
          <a:p>
            <a:r>
              <a:rPr lang="en-US" dirty="0" err="1" smtClean="0"/>
              <a:t>Cyberbullying</a:t>
            </a:r>
            <a:endParaRPr lang="en-US" dirty="0" smtClean="0"/>
          </a:p>
          <a:p>
            <a:r>
              <a:rPr lang="en-US" dirty="0" smtClean="0"/>
              <a:t>Being mean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1"/>
            <a:ext cx="7924800" cy="7620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Multi-tiered, comprehensive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819400"/>
            <a:ext cx="4114800" cy="893956"/>
          </a:xfrm>
          <a:prstGeom prst="rect">
            <a:avLst/>
          </a:prstGeom>
          <a:gradFill flip="none" rotWithShape="1">
            <a:gsLst>
              <a:gs pos="10000">
                <a:srgbClr val="F9D420"/>
              </a:gs>
              <a:gs pos="100000">
                <a:srgbClr val="F9B42A"/>
              </a:gs>
            </a:gsLst>
            <a:lin ang="5580000" scaled="0"/>
            <a:tileRect/>
          </a:gradFill>
          <a:ln>
            <a:solidFill>
              <a:srgbClr val="F9D42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Community-wide campaign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to raise awareness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00" y="4057185"/>
            <a:ext cx="4114801" cy="893956"/>
          </a:xfrm>
          <a:prstGeom prst="rect">
            <a:avLst/>
          </a:prstGeom>
          <a:gradFill flip="none" rotWithShape="1">
            <a:gsLst>
              <a:gs pos="10000">
                <a:srgbClr val="F9D420"/>
              </a:gs>
              <a:gs pos="100000">
                <a:srgbClr val="F9B42A"/>
              </a:gs>
            </a:gsLst>
            <a:lin ang="5580000" scaled="0"/>
            <a:tileRect/>
          </a:gradFill>
          <a:ln>
            <a:solidFill>
              <a:srgbClr val="F9D42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K-12 ‘whole-school’ initiative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226205"/>
            <a:ext cx="4114800" cy="893956"/>
          </a:xfrm>
          <a:prstGeom prst="rect">
            <a:avLst/>
          </a:prstGeom>
          <a:gradFill flip="none" rotWithShape="1">
            <a:gsLst>
              <a:gs pos="10000">
                <a:srgbClr val="F9D420"/>
              </a:gs>
              <a:gs pos="100000">
                <a:srgbClr val="F9B42A"/>
              </a:gs>
            </a:gsLst>
            <a:lin ang="5580000" scaled="0"/>
            <a:tileRect/>
          </a:gradFill>
          <a:ln>
            <a:solidFill>
              <a:srgbClr val="F9D42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Resources for students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and parents/adults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2025080"/>
            <a:ext cx="7848600" cy="87052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/>
              <a:t>We named it.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1000" y="2602359"/>
            <a:ext cx="8458200" cy="1131441"/>
            <a:chOff x="381000" y="2397462"/>
            <a:chExt cx="7772401" cy="10397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867400" y="2590800"/>
              <a:ext cx="2286001" cy="7207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81000" y="2397462"/>
              <a:ext cx="6121400" cy="1039703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5181600" y="2590800"/>
              <a:ext cx="609600" cy="609599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or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077200" cy="8683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9D420"/>
                </a:solidFill>
              </a:rPr>
              <a:t>We let the kids drive the bus.</a:t>
            </a:r>
            <a:endParaRPr lang="en-US" dirty="0">
              <a:solidFill>
                <a:srgbClr val="F9D420"/>
              </a:solidFill>
            </a:endParaRPr>
          </a:p>
        </p:txBody>
      </p:sp>
      <p:pic>
        <p:nvPicPr>
          <p:cNvPr id="8" name="Picture 7" descr="_D1X9500.jpg"/>
          <p:cNvPicPr>
            <a:picLocks noChangeAspect="1"/>
          </p:cNvPicPr>
          <p:nvPr/>
        </p:nvPicPr>
        <p:blipFill>
          <a:blip r:embed="rId3"/>
          <a:srcRect t="2752" b="16055"/>
          <a:stretch>
            <a:fillRect/>
          </a:stretch>
        </p:blipFill>
        <p:spPr>
          <a:xfrm>
            <a:off x="381000" y="2209800"/>
            <a:ext cx="83058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71600" y="2819400"/>
            <a:ext cx="6705600" cy="3352800"/>
          </a:xfrm>
          <a:prstGeom prst="rect">
            <a:avLst/>
          </a:prstGeom>
          <a:effectLst>
            <a:outerShdw blurRad="50800" dist="38100" dir="2700000" sx="113000" sy="113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81534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 </a:t>
            </a:r>
            <a:r>
              <a:rPr lang="en-US" sz="2400" dirty="0" smtClean="0">
                <a:solidFill>
                  <a:srgbClr val="F9D420"/>
                </a:solidFill>
              </a:rPr>
              <a:t>Students contributed to language used on the poster – and selected the fonts.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_Its not ok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90800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81000" y="17598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9D420"/>
                </a:solidFill>
              </a:rPr>
              <a:t> The aesthetics were designed to appeal to a young demographic</a:t>
            </a:r>
          </a:p>
          <a:p>
            <a:pPr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Secondary INOK Poster_Viol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590800"/>
            <a:ext cx="3860799" cy="289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542</Words>
  <Application>Microsoft Office PowerPoint</Application>
  <PresentationFormat>On-screen Show (4:3)</PresentationFormat>
  <Paragraphs>123</Paragraphs>
  <Slides>22</Slides>
  <Notes>22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Fort Worth 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Not Okay</dc:title>
  <dc:creator>BARBARA.GRIFFITH</dc:creator>
  <cp:lastModifiedBy>Office 2004 Test Drive User</cp:lastModifiedBy>
  <cp:revision>80</cp:revision>
  <dcterms:created xsi:type="dcterms:W3CDTF">2012-07-13T17:43:09Z</dcterms:created>
  <dcterms:modified xsi:type="dcterms:W3CDTF">2012-07-13T17:48:26Z</dcterms:modified>
</cp:coreProperties>
</file>