
<file path=[Content_Types].xml><?xml version="1.0" encoding="utf-8"?>
<Types xmlns="http://schemas.openxmlformats.org/package/2006/content-types">
  <Default Extension="png" ContentType="image/png"/>
  <Default Extension="bin" ContentType="application/vnd.openxmlformats-officedocument.oleObject"/>
  <Default Extension="xlsm" ContentType="application/vnd.ms-excel.sheet.macroEnabled.12"/>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slideLayouts/slideLayout9.xml" ContentType="application/vnd.openxmlformats-officedocument.presentationml.slideLayout+xml"/>
  <Override PartName="/ppt/theme/theme4.xml" ContentType="application/vnd.openxmlformats-officedocument.theme+xml"/>
  <Override PartName="/ppt/slideLayouts/slideLayout10.xml" ContentType="application/vnd.openxmlformats-officedocument.presentationml.slideLayout+xml"/>
  <Override PartName="/ppt/theme/theme5.xml" ContentType="application/vnd.openxmlformats-officedocument.theme+xml"/>
  <Override PartName="/ppt/slideLayouts/slideLayout11.xml" ContentType="application/vnd.openxmlformats-officedocument.presentationml.slideLayout+xml"/>
  <Override PartName="/ppt/theme/theme6.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7.xml" ContentType="application/vnd.openxmlformats-officedocument.theme+xml"/>
  <Override PartName="/ppt/slideLayouts/slideLayout15.xml" ContentType="application/vnd.openxmlformats-officedocument.presentationml.slideLayout+xml"/>
  <Override PartName="/ppt/theme/theme8.xml" ContentType="application/vnd.openxmlformats-officedocument.theme+xml"/>
  <Override PartName="/ppt/slideLayouts/slideLayout16.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1" r:id="rId1"/>
    <p:sldMasterId id="2147483678" r:id="rId2"/>
    <p:sldMasterId id="2147483680" r:id="rId3"/>
    <p:sldMasterId id="2147483703" r:id="rId4"/>
    <p:sldMasterId id="2147483708" r:id="rId5"/>
    <p:sldMasterId id="2147483710" r:id="rId6"/>
    <p:sldMasterId id="2147483713" r:id="rId7"/>
    <p:sldMasterId id="2147483715" r:id="rId8"/>
    <p:sldMasterId id="2147483719" r:id="rId9"/>
  </p:sldMasterIdLst>
  <p:notesMasterIdLst>
    <p:notesMasterId r:id="rId167"/>
  </p:notesMasterIdLst>
  <p:sldIdLst>
    <p:sldId id="1116" r:id="rId10"/>
    <p:sldId id="1117" r:id="rId11"/>
    <p:sldId id="1118" r:id="rId12"/>
    <p:sldId id="1119" r:id="rId13"/>
    <p:sldId id="1120" r:id="rId14"/>
    <p:sldId id="1121" r:id="rId15"/>
    <p:sldId id="1122" r:id="rId16"/>
    <p:sldId id="1123" r:id="rId17"/>
    <p:sldId id="1124" r:id="rId18"/>
    <p:sldId id="1125" r:id="rId19"/>
    <p:sldId id="1126" r:id="rId20"/>
    <p:sldId id="1127" r:id="rId21"/>
    <p:sldId id="1128" r:id="rId22"/>
    <p:sldId id="1129" r:id="rId23"/>
    <p:sldId id="1130" r:id="rId24"/>
    <p:sldId id="1131" r:id="rId25"/>
    <p:sldId id="1132" r:id="rId26"/>
    <p:sldId id="1133" r:id="rId27"/>
    <p:sldId id="1134" r:id="rId28"/>
    <p:sldId id="1135" r:id="rId29"/>
    <p:sldId id="1136" r:id="rId30"/>
    <p:sldId id="1137" r:id="rId31"/>
    <p:sldId id="1138" r:id="rId32"/>
    <p:sldId id="1139" r:id="rId33"/>
    <p:sldId id="1140" r:id="rId34"/>
    <p:sldId id="1141" r:id="rId35"/>
    <p:sldId id="1142" r:id="rId36"/>
    <p:sldId id="1143" r:id="rId37"/>
    <p:sldId id="1144" r:id="rId38"/>
    <p:sldId id="1145" r:id="rId39"/>
    <p:sldId id="1146" r:id="rId40"/>
    <p:sldId id="986" r:id="rId41"/>
    <p:sldId id="445" r:id="rId42"/>
    <p:sldId id="709" r:id="rId43"/>
    <p:sldId id="710" r:id="rId44"/>
    <p:sldId id="711" r:id="rId45"/>
    <p:sldId id="712" r:id="rId46"/>
    <p:sldId id="884" r:id="rId47"/>
    <p:sldId id="886" r:id="rId48"/>
    <p:sldId id="888" r:id="rId49"/>
    <p:sldId id="889" r:id="rId50"/>
    <p:sldId id="890" r:id="rId51"/>
    <p:sldId id="716" r:id="rId52"/>
    <p:sldId id="1053" r:id="rId53"/>
    <p:sldId id="1054" r:id="rId54"/>
    <p:sldId id="987" r:id="rId55"/>
    <p:sldId id="988" r:id="rId56"/>
    <p:sldId id="989" r:id="rId57"/>
    <p:sldId id="990" r:id="rId58"/>
    <p:sldId id="991" r:id="rId59"/>
    <p:sldId id="992" r:id="rId60"/>
    <p:sldId id="993" r:id="rId61"/>
    <p:sldId id="994" r:id="rId62"/>
    <p:sldId id="995" r:id="rId63"/>
    <p:sldId id="996" r:id="rId64"/>
    <p:sldId id="997" r:id="rId65"/>
    <p:sldId id="998" r:id="rId66"/>
    <p:sldId id="999" r:id="rId67"/>
    <p:sldId id="1000" r:id="rId68"/>
    <p:sldId id="1001" r:id="rId69"/>
    <p:sldId id="1002" r:id="rId70"/>
    <p:sldId id="1003" r:id="rId71"/>
    <p:sldId id="1004" r:id="rId72"/>
    <p:sldId id="1005" r:id="rId73"/>
    <p:sldId id="1006" r:id="rId74"/>
    <p:sldId id="1007" r:id="rId75"/>
    <p:sldId id="1008" r:id="rId76"/>
    <p:sldId id="1009" r:id="rId77"/>
    <p:sldId id="1010" r:id="rId78"/>
    <p:sldId id="1011" r:id="rId79"/>
    <p:sldId id="1012" r:id="rId80"/>
    <p:sldId id="1013" r:id="rId81"/>
    <p:sldId id="1014" r:id="rId82"/>
    <p:sldId id="1015" r:id="rId83"/>
    <p:sldId id="1016" r:id="rId84"/>
    <p:sldId id="1017" r:id="rId85"/>
    <p:sldId id="1018" r:id="rId86"/>
    <p:sldId id="1019" r:id="rId87"/>
    <p:sldId id="1106" r:id="rId88"/>
    <p:sldId id="1020" r:id="rId89"/>
    <p:sldId id="1021" r:id="rId90"/>
    <p:sldId id="1022" r:id="rId91"/>
    <p:sldId id="1023" r:id="rId92"/>
    <p:sldId id="1024" r:id="rId93"/>
    <p:sldId id="1025" r:id="rId94"/>
    <p:sldId id="1026" r:id="rId95"/>
    <p:sldId id="1027" r:id="rId96"/>
    <p:sldId id="1028" r:id="rId97"/>
    <p:sldId id="1029" r:id="rId98"/>
    <p:sldId id="1030" r:id="rId99"/>
    <p:sldId id="1033" r:id="rId100"/>
    <p:sldId id="1034" r:id="rId101"/>
    <p:sldId id="837" r:id="rId102"/>
    <p:sldId id="772" r:id="rId103"/>
    <p:sldId id="773" r:id="rId104"/>
    <p:sldId id="774" r:id="rId105"/>
    <p:sldId id="850" r:id="rId106"/>
    <p:sldId id="1147" r:id="rId107"/>
    <p:sldId id="1148" r:id="rId108"/>
    <p:sldId id="1055" r:id="rId109"/>
    <p:sldId id="1056" r:id="rId110"/>
    <p:sldId id="1057" r:id="rId111"/>
    <p:sldId id="1058" r:id="rId112"/>
    <p:sldId id="1059" r:id="rId113"/>
    <p:sldId id="1060" r:id="rId114"/>
    <p:sldId id="1061" r:id="rId115"/>
    <p:sldId id="1062" r:id="rId116"/>
    <p:sldId id="1063" r:id="rId117"/>
    <p:sldId id="1064" r:id="rId118"/>
    <p:sldId id="1065" r:id="rId119"/>
    <p:sldId id="1066" r:id="rId120"/>
    <p:sldId id="1067" r:id="rId121"/>
    <p:sldId id="1068" r:id="rId122"/>
    <p:sldId id="1069" r:id="rId123"/>
    <p:sldId id="1070" r:id="rId124"/>
    <p:sldId id="1071" r:id="rId125"/>
    <p:sldId id="1072" r:id="rId126"/>
    <p:sldId id="1073" r:id="rId127"/>
    <p:sldId id="1074" r:id="rId128"/>
    <p:sldId id="1075" r:id="rId129"/>
    <p:sldId id="1076" r:id="rId130"/>
    <p:sldId id="1077" r:id="rId131"/>
    <p:sldId id="1078" r:id="rId132"/>
    <p:sldId id="1079" r:id="rId133"/>
    <p:sldId id="1080" r:id="rId134"/>
    <p:sldId id="1081" r:id="rId135"/>
    <p:sldId id="1082" r:id="rId136"/>
    <p:sldId id="1083" r:id="rId137"/>
    <p:sldId id="1084" r:id="rId138"/>
    <p:sldId id="1085" r:id="rId139"/>
    <p:sldId id="1086" r:id="rId140"/>
    <p:sldId id="1087" r:id="rId141"/>
    <p:sldId id="1115" r:id="rId142"/>
    <p:sldId id="1088" r:id="rId143"/>
    <p:sldId id="1089" r:id="rId144"/>
    <p:sldId id="1090" r:id="rId145"/>
    <p:sldId id="1091" r:id="rId146"/>
    <p:sldId id="1092" r:id="rId147"/>
    <p:sldId id="1093" r:id="rId148"/>
    <p:sldId id="1094" r:id="rId149"/>
    <p:sldId id="1095" r:id="rId150"/>
    <p:sldId id="1096" r:id="rId151"/>
    <p:sldId id="1097" r:id="rId152"/>
    <p:sldId id="1098" r:id="rId153"/>
    <p:sldId id="1099" r:id="rId154"/>
    <p:sldId id="1100" r:id="rId155"/>
    <p:sldId id="1109" r:id="rId156"/>
    <p:sldId id="1110" r:id="rId157"/>
    <p:sldId id="1111" r:id="rId158"/>
    <p:sldId id="1101" r:id="rId159"/>
    <p:sldId id="1102" r:id="rId160"/>
    <p:sldId id="1103" r:id="rId161"/>
    <p:sldId id="1104" r:id="rId162"/>
    <p:sldId id="1105" r:id="rId163"/>
    <p:sldId id="1112" r:id="rId164"/>
    <p:sldId id="1113" r:id="rId165"/>
    <p:sldId id="972" r:id="rId1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clrMru>
    <a:srgbClr val="CDFFFC"/>
    <a:srgbClr val="FFFECF"/>
    <a:srgbClr val="FFE5DF"/>
    <a:srgbClr val="DEFFE8"/>
    <a:srgbClr val="B6F6FF"/>
    <a:srgbClr val="EFDEFF"/>
    <a:srgbClr val="7BF9FF"/>
    <a:srgbClr val="FFEFAA"/>
    <a:srgbClr val="FFEF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412" autoAdjust="0"/>
    <p:restoredTop sz="94660"/>
  </p:normalViewPr>
  <p:slideViewPr>
    <p:cSldViewPr snapToGrid="0" snapToObjects="1">
      <p:cViewPr>
        <p:scale>
          <a:sx n="75" d="100"/>
          <a:sy n="75" d="100"/>
        </p:scale>
        <p:origin x="-486" y="33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79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7.xml"/><Relationship Id="rId117" Type="http://schemas.openxmlformats.org/officeDocument/2006/relationships/slide" Target="slides/slide108.xml"/><Relationship Id="rId21" Type="http://schemas.openxmlformats.org/officeDocument/2006/relationships/slide" Target="slides/slide12.xml"/><Relationship Id="rId42" Type="http://schemas.openxmlformats.org/officeDocument/2006/relationships/slide" Target="slides/slide33.xml"/><Relationship Id="rId47" Type="http://schemas.openxmlformats.org/officeDocument/2006/relationships/slide" Target="slides/slide38.xml"/><Relationship Id="rId63" Type="http://schemas.openxmlformats.org/officeDocument/2006/relationships/slide" Target="slides/slide54.xml"/><Relationship Id="rId68" Type="http://schemas.openxmlformats.org/officeDocument/2006/relationships/slide" Target="slides/slide59.xml"/><Relationship Id="rId84" Type="http://schemas.openxmlformats.org/officeDocument/2006/relationships/slide" Target="slides/slide75.xml"/><Relationship Id="rId89" Type="http://schemas.openxmlformats.org/officeDocument/2006/relationships/slide" Target="slides/slide80.xml"/><Relationship Id="rId112" Type="http://schemas.openxmlformats.org/officeDocument/2006/relationships/slide" Target="slides/slide103.xml"/><Relationship Id="rId133" Type="http://schemas.openxmlformats.org/officeDocument/2006/relationships/slide" Target="slides/slide124.xml"/><Relationship Id="rId138" Type="http://schemas.openxmlformats.org/officeDocument/2006/relationships/slide" Target="slides/slide129.xml"/><Relationship Id="rId154" Type="http://schemas.openxmlformats.org/officeDocument/2006/relationships/slide" Target="slides/slide145.xml"/><Relationship Id="rId159" Type="http://schemas.openxmlformats.org/officeDocument/2006/relationships/slide" Target="slides/slide150.xml"/><Relationship Id="rId170" Type="http://schemas.openxmlformats.org/officeDocument/2006/relationships/theme" Target="theme/theme1.xml"/><Relationship Id="rId16" Type="http://schemas.openxmlformats.org/officeDocument/2006/relationships/slide" Target="slides/slide7.xml"/><Relationship Id="rId107" Type="http://schemas.openxmlformats.org/officeDocument/2006/relationships/slide" Target="slides/slide98.xml"/><Relationship Id="rId11" Type="http://schemas.openxmlformats.org/officeDocument/2006/relationships/slide" Target="slides/slide2.xml"/><Relationship Id="rId32" Type="http://schemas.openxmlformats.org/officeDocument/2006/relationships/slide" Target="slides/slide23.xml"/><Relationship Id="rId37" Type="http://schemas.openxmlformats.org/officeDocument/2006/relationships/slide" Target="slides/slide28.xml"/><Relationship Id="rId53" Type="http://schemas.openxmlformats.org/officeDocument/2006/relationships/slide" Target="slides/slide44.xml"/><Relationship Id="rId58" Type="http://schemas.openxmlformats.org/officeDocument/2006/relationships/slide" Target="slides/slide49.xml"/><Relationship Id="rId74" Type="http://schemas.openxmlformats.org/officeDocument/2006/relationships/slide" Target="slides/slide65.xml"/><Relationship Id="rId79" Type="http://schemas.openxmlformats.org/officeDocument/2006/relationships/slide" Target="slides/slide70.xml"/><Relationship Id="rId102" Type="http://schemas.openxmlformats.org/officeDocument/2006/relationships/slide" Target="slides/slide93.xml"/><Relationship Id="rId123" Type="http://schemas.openxmlformats.org/officeDocument/2006/relationships/slide" Target="slides/slide114.xml"/><Relationship Id="rId128" Type="http://schemas.openxmlformats.org/officeDocument/2006/relationships/slide" Target="slides/slide119.xml"/><Relationship Id="rId144" Type="http://schemas.openxmlformats.org/officeDocument/2006/relationships/slide" Target="slides/slide135.xml"/><Relationship Id="rId149" Type="http://schemas.openxmlformats.org/officeDocument/2006/relationships/slide" Target="slides/slide140.xml"/><Relationship Id="rId5" Type="http://schemas.openxmlformats.org/officeDocument/2006/relationships/slideMaster" Target="slideMasters/slideMaster5.xml"/><Relationship Id="rId90" Type="http://schemas.openxmlformats.org/officeDocument/2006/relationships/slide" Target="slides/slide81.xml"/><Relationship Id="rId95" Type="http://schemas.openxmlformats.org/officeDocument/2006/relationships/slide" Target="slides/slide86.xml"/><Relationship Id="rId160" Type="http://schemas.openxmlformats.org/officeDocument/2006/relationships/slide" Target="slides/slide151.xml"/><Relationship Id="rId165" Type="http://schemas.openxmlformats.org/officeDocument/2006/relationships/slide" Target="slides/slide156.xml"/><Relationship Id="rId22" Type="http://schemas.openxmlformats.org/officeDocument/2006/relationships/slide" Target="slides/slide13.xml"/><Relationship Id="rId27" Type="http://schemas.openxmlformats.org/officeDocument/2006/relationships/slide" Target="slides/slide18.xml"/><Relationship Id="rId43" Type="http://schemas.openxmlformats.org/officeDocument/2006/relationships/slide" Target="slides/slide34.xml"/><Relationship Id="rId48" Type="http://schemas.openxmlformats.org/officeDocument/2006/relationships/slide" Target="slides/slide39.xml"/><Relationship Id="rId64" Type="http://schemas.openxmlformats.org/officeDocument/2006/relationships/slide" Target="slides/slide55.xml"/><Relationship Id="rId69" Type="http://schemas.openxmlformats.org/officeDocument/2006/relationships/slide" Target="slides/slide60.xml"/><Relationship Id="rId113" Type="http://schemas.openxmlformats.org/officeDocument/2006/relationships/slide" Target="slides/slide104.xml"/><Relationship Id="rId118" Type="http://schemas.openxmlformats.org/officeDocument/2006/relationships/slide" Target="slides/slide109.xml"/><Relationship Id="rId134" Type="http://schemas.openxmlformats.org/officeDocument/2006/relationships/slide" Target="slides/slide125.xml"/><Relationship Id="rId139" Type="http://schemas.openxmlformats.org/officeDocument/2006/relationships/slide" Target="slides/slide130.xml"/><Relationship Id="rId80" Type="http://schemas.openxmlformats.org/officeDocument/2006/relationships/slide" Target="slides/slide71.xml"/><Relationship Id="rId85" Type="http://schemas.openxmlformats.org/officeDocument/2006/relationships/slide" Target="slides/slide76.xml"/><Relationship Id="rId150" Type="http://schemas.openxmlformats.org/officeDocument/2006/relationships/slide" Target="slides/slide141.xml"/><Relationship Id="rId155" Type="http://schemas.openxmlformats.org/officeDocument/2006/relationships/slide" Target="slides/slide146.xml"/><Relationship Id="rId171" Type="http://schemas.openxmlformats.org/officeDocument/2006/relationships/tableStyles" Target="tableStyles.xml"/><Relationship Id="rId12" Type="http://schemas.openxmlformats.org/officeDocument/2006/relationships/slide" Target="slides/slide3.xml"/><Relationship Id="rId17" Type="http://schemas.openxmlformats.org/officeDocument/2006/relationships/slide" Target="slides/slide8.xml"/><Relationship Id="rId33" Type="http://schemas.openxmlformats.org/officeDocument/2006/relationships/slide" Target="slides/slide24.xml"/><Relationship Id="rId38" Type="http://schemas.openxmlformats.org/officeDocument/2006/relationships/slide" Target="slides/slide29.xml"/><Relationship Id="rId59" Type="http://schemas.openxmlformats.org/officeDocument/2006/relationships/slide" Target="slides/slide50.xml"/><Relationship Id="rId103" Type="http://schemas.openxmlformats.org/officeDocument/2006/relationships/slide" Target="slides/slide94.xml"/><Relationship Id="rId108" Type="http://schemas.openxmlformats.org/officeDocument/2006/relationships/slide" Target="slides/slide99.xml"/><Relationship Id="rId124" Type="http://schemas.openxmlformats.org/officeDocument/2006/relationships/slide" Target="slides/slide115.xml"/><Relationship Id="rId129" Type="http://schemas.openxmlformats.org/officeDocument/2006/relationships/slide" Target="slides/slide120.xml"/><Relationship Id="rId54" Type="http://schemas.openxmlformats.org/officeDocument/2006/relationships/slide" Target="slides/slide45.xml"/><Relationship Id="rId70" Type="http://schemas.openxmlformats.org/officeDocument/2006/relationships/slide" Target="slides/slide61.xml"/><Relationship Id="rId75" Type="http://schemas.openxmlformats.org/officeDocument/2006/relationships/slide" Target="slides/slide66.xml"/><Relationship Id="rId91" Type="http://schemas.openxmlformats.org/officeDocument/2006/relationships/slide" Target="slides/slide82.xml"/><Relationship Id="rId96" Type="http://schemas.openxmlformats.org/officeDocument/2006/relationships/slide" Target="slides/slide87.xml"/><Relationship Id="rId140" Type="http://schemas.openxmlformats.org/officeDocument/2006/relationships/slide" Target="slides/slide131.xml"/><Relationship Id="rId145" Type="http://schemas.openxmlformats.org/officeDocument/2006/relationships/slide" Target="slides/slide136.xml"/><Relationship Id="rId161" Type="http://schemas.openxmlformats.org/officeDocument/2006/relationships/slide" Target="slides/slide152.xml"/><Relationship Id="rId166" Type="http://schemas.openxmlformats.org/officeDocument/2006/relationships/slide" Target="slides/slide157.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106" Type="http://schemas.openxmlformats.org/officeDocument/2006/relationships/slide" Target="slides/slide97.xml"/><Relationship Id="rId114" Type="http://schemas.openxmlformats.org/officeDocument/2006/relationships/slide" Target="slides/slide105.xml"/><Relationship Id="rId119" Type="http://schemas.openxmlformats.org/officeDocument/2006/relationships/slide" Target="slides/slide110.xml"/><Relationship Id="rId127" Type="http://schemas.openxmlformats.org/officeDocument/2006/relationships/slide" Target="slides/slide118.xml"/><Relationship Id="rId10" Type="http://schemas.openxmlformats.org/officeDocument/2006/relationships/slide" Target="slides/slide1.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slide" Target="slides/slide51.xml"/><Relationship Id="rId65" Type="http://schemas.openxmlformats.org/officeDocument/2006/relationships/slide" Target="slides/slide56.xml"/><Relationship Id="rId73" Type="http://schemas.openxmlformats.org/officeDocument/2006/relationships/slide" Target="slides/slide64.xml"/><Relationship Id="rId78" Type="http://schemas.openxmlformats.org/officeDocument/2006/relationships/slide" Target="slides/slide69.xml"/><Relationship Id="rId81" Type="http://schemas.openxmlformats.org/officeDocument/2006/relationships/slide" Target="slides/slide72.xml"/><Relationship Id="rId86" Type="http://schemas.openxmlformats.org/officeDocument/2006/relationships/slide" Target="slides/slide77.xml"/><Relationship Id="rId94" Type="http://schemas.openxmlformats.org/officeDocument/2006/relationships/slide" Target="slides/slide85.xml"/><Relationship Id="rId99" Type="http://schemas.openxmlformats.org/officeDocument/2006/relationships/slide" Target="slides/slide90.xml"/><Relationship Id="rId101" Type="http://schemas.openxmlformats.org/officeDocument/2006/relationships/slide" Target="slides/slide92.xml"/><Relationship Id="rId122" Type="http://schemas.openxmlformats.org/officeDocument/2006/relationships/slide" Target="slides/slide113.xml"/><Relationship Id="rId130" Type="http://schemas.openxmlformats.org/officeDocument/2006/relationships/slide" Target="slides/slide121.xml"/><Relationship Id="rId135" Type="http://schemas.openxmlformats.org/officeDocument/2006/relationships/slide" Target="slides/slide126.xml"/><Relationship Id="rId143" Type="http://schemas.openxmlformats.org/officeDocument/2006/relationships/slide" Target="slides/slide134.xml"/><Relationship Id="rId148" Type="http://schemas.openxmlformats.org/officeDocument/2006/relationships/slide" Target="slides/slide139.xml"/><Relationship Id="rId151" Type="http://schemas.openxmlformats.org/officeDocument/2006/relationships/slide" Target="slides/slide142.xml"/><Relationship Id="rId156" Type="http://schemas.openxmlformats.org/officeDocument/2006/relationships/slide" Target="slides/slide147.xml"/><Relationship Id="rId164" Type="http://schemas.openxmlformats.org/officeDocument/2006/relationships/slide" Target="slides/slide155.xml"/><Relationship Id="rId16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4.xml"/><Relationship Id="rId18" Type="http://schemas.openxmlformats.org/officeDocument/2006/relationships/slide" Target="slides/slide9.xml"/><Relationship Id="rId39" Type="http://schemas.openxmlformats.org/officeDocument/2006/relationships/slide" Target="slides/slide30.xml"/><Relationship Id="rId109" Type="http://schemas.openxmlformats.org/officeDocument/2006/relationships/slide" Target="slides/slide100.xml"/><Relationship Id="rId34" Type="http://schemas.openxmlformats.org/officeDocument/2006/relationships/slide" Target="slides/slide25.xml"/><Relationship Id="rId50" Type="http://schemas.openxmlformats.org/officeDocument/2006/relationships/slide" Target="slides/slide41.xml"/><Relationship Id="rId55" Type="http://schemas.openxmlformats.org/officeDocument/2006/relationships/slide" Target="slides/slide46.xml"/><Relationship Id="rId76" Type="http://schemas.openxmlformats.org/officeDocument/2006/relationships/slide" Target="slides/slide67.xml"/><Relationship Id="rId97" Type="http://schemas.openxmlformats.org/officeDocument/2006/relationships/slide" Target="slides/slide88.xml"/><Relationship Id="rId104" Type="http://schemas.openxmlformats.org/officeDocument/2006/relationships/slide" Target="slides/slide95.xml"/><Relationship Id="rId120" Type="http://schemas.openxmlformats.org/officeDocument/2006/relationships/slide" Target="slides/slide111.xml"/><Relationship Id="rId125" Type="http://schemas.openxmlformats.org/officeDocument/2006/relationships/slide" Target="slides/slide116.xml"/><Relationship Id="rId141" Type="http://schemas.openxmlformats.org/officeDocument/2006/relationships/slide" Target="slides/slide132.xml"/><Relationship Id="rId146" Type="http://schemas.openxmlformats.org/officeDocument/2006/relationships/slide" Target="slides/slide137.xml"/><Relationship Id="rId167"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62.xml"/><Relationship Id="rId92" Type="http://schemas.openxmlformats.org/officeDocument/2006/relationships/slide" Target="slides/slide83.xml"/><Relationship Id="rId162" Type="http://schemas.openxmlformats.org/officeDocument/2006/relationships/slide" Target="slides/slide153.xml"/><Relationship Id="rId2" Type="http://schemas.openxmlformats.org/officeDocument/2006/relationships/slideMaster" Target="slideMasters/slideMaster2.xml"/><Relationship Id="rId29" Type="http://schemas.openxmlformats.org/officeDocument/2006/relationships/slide" Target="slides/slide20.xml"/><Relationship Id="rId24" Type="http://schemas.openxmlformats.org/officeDocument/2006/relationships/slide" Target="slides/slide15.xml"/><Relationship Id="rId40" Type="http://schemas.openxmlformats.org/officeDocument/2006/relationships/slide" Target="slides/slide31.xml"/><Relationship Id="rId45" Type="http://schemas.openxmlformats.org/officeDocument/2006/relationships/slide" Target="slides/slide36.xml"/><Relationship Id="rId66" Type="http://schemas.openxmlformats.org/officeDocument/2006/relationships/slide" Target="slides/slide57.xml"/><Relationship Id="rId87" Type="http://schemas.openxmlformats.org/officeDocument/2006/relationships/slide" Target="slides/slide78.xml"/><Relationship Id="rId110" Type="http://schemas.openxmlformats.org/officeDocument/2006/relationships/slide" Target="slides/slide101.xml"/><Relationship Id="rId115" Type="http://schemas.openxmlformats.org/officeDocument/2006/relationships/slide" Target="slides/slide106.xml"/><Relationship Id="rId131" Type="http://schemas.openxmlformats.org/officeDocument/2006/relationships/slide" Target="slides/slide122.xml"/><Relationship Id="rId136" Type="http://schemas.openxmlformats.org/officeDocument/2006/relationships/slide" Target="slides/slide127.xml"/><Relationship Id="rId157" Type="http://schemas.openxmlformats.org/officeDocument/2006/relationships/slide" Target="slides/slide148.xml"/><Relationship Id="rId61" Type="http://schemas.openxmlformats.org/officeDocument/2006/relationships/slide" Target="slides/slide52.xml"/><Relationship Id="rId82" Type="http://schemas.openxmlformats.org/officeDocument/2006/relationships/slide" Target="slides/slide73.xml"/><Relationship Id="rId152" Type="http://schemas.openxmlformats.org/officeDocument/2006/relationships/slide" Target="slides/slide143.xml"/><Relationship Id="rId19" Type="http://schemas.openxmlformats.org/officeDocument/2006/relationships/slide" Target="slides/slide10.xml"/><Relationship Id="rId14" Type="http://schemas.openxmlformats.org/officeDocument/2006/relationships/slide" Target="slides/slide5.xml"/><Relationship Id="rId30" Type="http://schemas.openxmlformats.org/officeDocument/2006/relationships/slide" Target="slides/slide21.xml"/><Relationship Id="rId35" Type="http://schemas.openxmlformats.org/officeDocument/2006/relationships/slide" Target="slides/slide26.xml"/><Relationship Id="rId56" Type="http://schemas.openxmlformats.org/officeDocument/2006/relationships/slide" Target="slides/slide47.xml"/><Relationship Id="rId77" Type="http://schemas.openxmlformats.org/officeDocument/2006/relationships/slide" Target="slides/slide68.xml"/><Relationship Id="rId100" Type="http://schemas.openxmlformats.org/officeDocument/2006/relationships/slide" Target="slides/slide91.xml"/><Relationship Id="rId105" Type="http://schemas.openxmlformats.org/officeDocument/2006/relationships/slide" Target="slides/slide96.xml"/><Relationship Id="rId126" Type="http://schemas.openxmlformats.org/officeDocument/2006/relationships/slide" Target="slides/slide117.xml"/><Relationship Id="rId147" Type="http://schemas.openxmlformats.org/officeDocument/2006/relationships/slide" Target="slides/slide138.xml"/><Relationship Id="rId16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72" Type="http://schemas.openxmlformats.org/officeDocument/2006/relationships/slide" Target="slides/slide63.xml"/><Relationship Id="rId93" Type="http://schemas.openxmlformats.org/officeDocument/2006/relationships/slide" Target="slides/slide84.xml"/><Relationship Id="rId98" Type="http://schemas.openxmlformats.org/officeDocument/2006/relationships/slide" Target="slides/slide89.xml"/><Relationship Id="rId121" Type="http://schemas.openxmlformats.org/officeDocument/2006/relationships/slide" Target="slides/slide112.xml"/><Relationship Id="rId142" Type="http://schemas.openxmlformats.org/officeDocument/2006/relationships/slide" Target="slides/slide133.xml"/><Relationship Id="rId163" Type="http://schemas.openxmlformats.org/officeDocument/2006/relationships/slide" Target="slides/slide154.xml"/><Relationship Id="rId3" Type="http://schemas.openxmlformats.org/officeDocument/2006/relationships/slideMaster" Target="slideMasters/slideMaster3.xml"/><Relationship Id="rId25" Type="http://schemas.openxmlformats.org/officeDocument/2006/relationships/slide" Target="slides/slide16.xml"/><Relationship Id="rId46" Type="http://schemas.openxmlformats.org/officeDocument/2006/relationships/slide" Target="slides/slide37.xml"/><Relationship Id="rId67" Type="http://schemas.openxmlformats.org/officeDocument/2006/relationships/slide" Target="slides/slide58.xml"/><Relationship Id="rId116" Type="http://schemas.openxmlformats.org/officeDocument/2006/relationships/slide" Target="slides/slide107.xml"/><Relationship Id="rId137" Type="http://schemas.openxmlformats.org/officeDocument/2006/relationships/slide" Target="slides/slide128.xml"/><Relationship Id="rId158" Type="http://schemas.openxmlformats.org/officeDocument/2006/relationships/slide" Target="slides/slide149.xml"/><Relationship Id="rId20" Type="http://schemas.openxmlformats.org/officeDocument/2006/relationships/slide" Target="slides/slide11.xml"/><Relationship Id="rId41" Type="http://schemas.openxmlformats.org/officeDocument/2006/relationships/slide" Target="slides/slide32.xml"/><Relationship Id="rId62" Type="http://schemas.openxmlformats.org/officeDocument/2006/relationships/slide" Target="slides/slide53.xml"/><Relationship Id="rId83" Type="http://schemas.openxmlformats.org/officeDocument/2006/relationships/slide" Target="slides/slide74.xml"/><Relationship Id="rId88" Type="http://schemas.openxmlformats.org/officeDocument/2006/relationships/slide" Target="slides/slide79.xml"/><Relationship Id="rId111" Type="http://schemas.openxmlformats.org/officeDocument/2006/relationships/slide" Target="slides/slide102.xml"/><Relationship Id="rId132" Type="http://schemas.openxmlformats.org/officeDocument/2006/relationships/slide" Target="slides/slide123.xml"/><Relationship Id="rId153" Type="http://schemas.openxmlformats.org/officeDocument/2006/relationships/slide" Target="slides/slide14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Macro-Enabled_Worksheet1.xlsm"/></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hPercent val="55"/>
      <c:rotY val="20"/>
      <c:depthPercent val="100"/>
      <c:rAngAx val="1"/>
    </c:view3D>
    <c:floor>
      <c:thickness val="0"/>
      <c:spPr>
        <a:solidFill>
          <a:srgbClr val="C0C0C0"/>
        </a:solidFill>
        <a:ln w="3175">
          <a:solidFill>
            <a:srgbClr val="000000"/>
          </a:solidFill>
          <a:prstDash val="solid"/>
        </a:ln>
      </c:spPr>
    </c:floor>
    <c:sideWall>
      <c:thickness val="0"/>
      <c:spPr>
        <a:solidFill>
          <a:srgbClr val="C0C0C0"/>
        </a:solidFill>
        <a:ln w="12700">
          <a:solidFill>
            <a:srgbClr val="000000"/>
          </a:solidFill>
          <a:prstDash val="solid"/>
        </a:ln>
      </c:spPr>
    </c:sideWall>
    <c:backWall>
      <c:thickness val="0"/>
      <c:spPr>
        <a:solidFill>
          <a:srgbClr val="C0C0C0"/>
        </a:solidFill>
        <a:ln w="12700">
          <a:solidFill>
            <a:srgbClr val="000000"/>
          </a:solidFill>
          <a:prstDash val="solid"/>
        </a:ln>
      </c:spPr>
    </c:backWall>
    <c:plotArea>
      <c:layout>
        <c:manualLayout>
          <c:layoutTarget val="inner"/>
          <c:xMode val="edge"/>
          <c:yMode val="edge"/>
          <c:x val="6.7669172932330796E-2"/>
          <c:y val="4.0133779264213999E-2"/>
          <c:w val="0.91729323308270705"/>
          <c:h val="0.79264214046822701"/>
        </c:manualLayout>
      </c:layout>
      <c:bar3DChart>
        <c:barDir val="col"/>
        <c:grouping val="clustered"/>
        <c:varyColors val="0"/>
        <c:ser>
          <c:idx val="0"/>
          <c:order val="0"/>
          <c:tx>
            <c:strRef>
              <c:f>Sheet1!$A$2</c:f>
              <c:strCache>
                <c:ptCount val="1"/>
                <c:pt idx="0">
                  <c:v>Pre</c:v>
                </c:pt>
              </c:strCache>
            </c:strRef>
          </c:tx>
          <c:spPr>
            <a:solidFill>
              <a:srgbClr val="3366FF"/>
            </a:solidFill>
            <a:ln w="3174">
              <a:solidFill>
                <a:srgbClr val="000000"/>
              </a:solidFill>
              <a:prstDash val="solid"/>
            </a:ln>
            <a:effectLst>
              <a:outerShdw dist="35921" dir="2700000" algn="br">
                <a:srgbClr val="000000"/>
              </a:outerShdw>
            </a:effectLst>
          </c:spPr>
          <c:invertIfNegative val="0"/>
          <c:cat>
            <c:strRef>
              <c:f>Sheet1!$B$1:$E$1</c:f>
              <c:strCache>
                <c:ptCount val="4"/>
                <c:pt idx="0">
                  <c:v>1-Far Below Standards</c:v>
                </c:pt>
                <c:pt idx="1">
                  <c:v>2 - Below Standards</c:v>
                </c:pt>
                <c:pt idx="2">
                  <c:v>3 - Meets Standards</c:v>
                </c:pt>
                <c:pt idx="3">
                  <c:v>4 - Exceeds Standards</c:v>
                </c:pt>
              </c:strCache>
            </c:strRef>
          </c:cat>
          <c:val>
            <c:numRef>
              <c:f>Sheet1!$B$2:$E$2</c:f>
              <c:numCache>
                <c:formatCode>General</c:formatCode>
                <c:ptCount val="4"/>
                <c:pt idx="0">
                  <c:v>22.6</c:v>
                </c:pt>
                <c:pt idx="1">
                  <c:v>52.6</c:v>
                </c:pt>
                <c:pt idx="2">
                  <c:v>23.9</c:v>
                </c:pt>
                <c:pt idx="3">
                  <c:v>0.9</c:v>
                </c:pt>
              </c:numCache>
            </c:numRef>
          </c:val>
        </c:ser>
        <c:ser>
          <c:idx val="1"/>
          <c:order val="1"/>
          <c:tx>
            <c:strRef>
              <c:f>Sheet1!$A$3</c:f>
              <c:strCache>
                <c:ptCount val="1"/>
                <c:pt idx="0">
                  <c:v>Post</c:v>
                </c:pt>
              </c:strCache>
            </c:strRef>
          </c:tx>
          <c:spPr>
            <a:solidFill>
              <a:srgbClr val="FFCC00"/>
            </a:solidFill>
            <a:ln w="3174">
              <a:solidFill>
                <a:srgbClr val="000000"/>
              </a:solidFill>
              <a:prstDash val="solid"/>
            </a:ln>
            <a:effectLst>
              <a:outerShdw dist="35921" dir="2700000" algn="br">
                <a:srgbClr val="000000"/>
              </a:outerShdw>
            </a:effectLst>
          </c:spPr>
          <c:invertIfNegative val="0"/>
          <c:cat>
            <c:strRef>
              <c:f>Sheet1!$B$1:$E$1</c:f>
              <c:strCache>
                <c:ptCount val="4"/>
                <c:pt idx="0">
                  <c:v>1-Far Below Standards</c:v>
                </c:pt>
                <c:pt idx="1">
                  <c:v>2 - Below Standards</c:v>
                </c:pt>
                <c:pt idx="2">
                  <c:v>3 - Meets Standards</c:v>
                </c:pt>
                <c:pt idx="3">
                  <c:v>4 - Exceeds Standards</c:v>
                </c:pt>
              </c:strCache>
            </c:strRef>
          </c:cat>
          <c:val>
            <c:numRef>
              <c:f>Sheet1!$B$3:$E$3</c:f>
              <c:numCache>
                <c:formatCode>General</c:formatCode>
                <c:ptCount val="4"/>
                <c:pt idx="0">
                  <c:v>1.6</c:v>
                </c:pt>
                <c:pt idx="1">
                  <c:v>46.8</c:v>
                </c:pt>
                <c:pt idx="2">
                  <c:v>43.5</c:v>
                </c:pt>
                <c:pt idx="3">
                  <c:v>8.1</c:v>
                </c:pt>
              </c:numCache>
            </c:numRef>
          </c:val>
        </c:ser>
        <c:dLbls>
          <c:showLegendKey val="0"/>
          <c:showVal val="0"/>
          <c:showCatName val="0"/>
          <c:showSerName val="0"/>
          <c:showPercent val="0"/>
          <c:showBubbleSize val="0"/>
        </c:dLbls>
        <c:gapWidth val="150"/>
        <c:gapDepth val="0"/>
        <c:shape val="box"/>
        <c:axId val="34839168"/>
        <c:axId val="34845056"/>
        <c:axId val="0"/>
      </c:bar3DChart>
      <c:catAx>
        <c:axId val="34839168"/>
        <c:scaling>
          <c:orientation val="minMax"/>
        </c:scaling>
        <c:delete val="0"/>
        <c:axPos val="b"/>
        <c:numFmt formatCode="General" sourceLinked="1"/>
        <c:majorTickMark val="out"/>
        <c:minorTickMark val="none"/>
        <c:tickLblPos val="low"/>
        <c:spPr>
          <a:ln w="4055">
            <a:solidFill>
              <a:srgbClr val="000000"/>
            </a:solidFill>
            <a:prstDash val="solid"/>
          </a:ln>
        </c:spPr>
        <c:txPr>
          <a:bodyPr rot="0" vert="horz"/>
          <a:lstStyle/>
          <a:p>
            <a:pPr>
              <a:defRPr sz="1535" b="0" i="0" u="none" strike="noStrike" baseline="0">
                <a:solidFill>
                  <a:srgbClr val="000000"/>
                </a:solidFill>
                <a:latin typeface="Geneva"/>
                <a:ea typeface="Geneva"/>
                <a:cs typeface="Geneva"/>
              </a:defRPr>
            </a:pPr>
            <a:endParaRPr lang="en-US"/>
          </a:p>
        </c:txPr>
        <c:crossAx val="34845056"/>
        <c:crosses val="autoZero"/>
        <c:auto val="1"/>
        <c:lblAlgn val="ctr"/>
        <c:lblOffset val="100"/>
        <c:tickLblSkip val="1"/>
        <c:tickMarkSkip val="1"/>
        <c:noMultiLvlLbl val="0"/>
      </c:catAx>
      <c:valAx>
        <c:axId val="34845056"/>
        <c:scaling>
          <c:orientation val="minMax"/>
        </c:scaling>
        <c:delete val="0"/>
        <c:axPos val="l"/>
        <c:majorGridlines>
          <c:spPr>
            <a:ln w="4055">
              <a:solidFill>
                <a:srgbClr val="000000"/>
              </a:solidFill>
              <a:prstDash val="solid"/>
            </a:ln>
          </c:spPr>
        </c:majorGridlines>
        <c:numFmt formatCode="General" sourceLinked="1"/>
        <c:majorTickMark val="out"/>
        <c:minorTickMark val="none"/>
        <c:tickLblPos val="nextTo"/>
        <c:spPr>
          <a:ln w="4055">
            <a:solidFill>
              <a:srgbClr val="000000"/>
            </a:solidFill>
            <a:prstDash val="solid"/>
          </a:ln>
        </c:spPr>
        <c:txPr>
          <a:bodyPr rot="0" vert="horz"/>
          <a:lstStyle/>
          <a:p>
            <a:pPr>
              <a:defRPr sz="1790" b="0" i="0" u="none" strike="noStrike" baseline="0">
                <a:solidFill>
                  <a:srgbClr val="000000"/>
                </a:solidFill>
                <a:latin typeface="Geneva"/>
                <a:ea typeface="Geneva"/>
                <a:cs typeface="Geneva"/>
              </a:defRPr>
            </a:pPr>
            <a:endParaRPr lang="en-US"/>
          </a:p>
        </c:txPr>
        <c:crossAx val="34839168"/>
        <c:crosses val="autoZero"/>
        <c:crossBetween val="between"/>
      </c:valAx>
      <c:spPr>
        <a:noFill/>
        <a:ln w="25394">
          <a:noFill/>
        </a:ln>
      </c:spPr>
    </c:plotArea>
    <c:plotVisOnly val="1"/>
    <c:dispBlanksAs val="gap"/>
    <c:showDLblsOverMax val="0"/>
  </c:chart>
  <c:spPr>
    <a:noFill/>
    <a:ln>
      <a:noFill/>
    </a:ln>
  </c:spPr>
  <c:txPr>
    <a:bodyPr/>
    <a:lstStyle/>
    <a:p>
      <a:pPr>
        <a:defRPr sz="2649" b="0" i="0" u="none" strike="noStrike" baseline="0">
          <a:solidFill>
            <a:srgbClr val="000000"/>
          </a:solidFill>
          <a:latin typeface="Geneva"/>
          <a:ea typeface="Geneva"/>
          <a:cs typeface="Geneva"/>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402496-BDDC-E941-941B-E623BECE4486}" type="datetimeFigureOut">
              <a:rPr lang="en-US" smtClean="0"/>
              <a:pPr/>
              <a:t>12/6/2012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747831-FFA8-444B-886D-0DC21C83FA03}" type="slidenum">
              <a:rPr lang="en-US" smtClean="0"/>
              <a:pPr/>
              <a:t>‹#›</a:t>
            </a:fld>
            <a:endParaRPr lang="en-US"/>
          </a:p>
        </p:txBody>
      </p:sp>
    </p:spTree>
    <p:extLst>
      <p:ext uri="{BB962C8B-B14F-4D97-AF65-F5344CB8AC3E}">
        <p14:creationId xmlns:p14="http://schemas.microsoft.com/office/powerpoint/2010/main" val="14695749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079A1DD2-0446-C84D-8BC2-CFADE8D13E21}" type="slidenum">
              <a:rPr lang="en-US">
                <a:solidFill>
                  <a:prstClr val="black"/>
                </a:solidFill>
              </a:rPr>
              <a:pPr/>
              <a:t>3</a:t>
            </a:fld>
            <a:endParaRPr lang="en-US">
              <a:solidFill>
                <a:prstClr val="black"/>
              </a:solidFill>
            </a:endParaRPr>
          </a:p>
        </p:txBody>
      </p:sp>
      <p:sp>
        <p:nvSpPr>
          <p:cNvPr id="31747" name="Rectangle 2"/>
          <p:cNvSpPr>
            <a:spLocks noGrp="1" noRot="1" noChangeAspect="1" noChangeArrowheads="1"/>
          </p:cNvSpPr>
          <p:nvPr>
            <p:ph type="sldImg"/>
          </p:nvPr>
        </p:nvSpPr>
        <p:spPr>
          <a:solidFill>
            <a:srgbClr val="FFFFFF"/>
          </a:solidFill>
          <a:ln/>
        </p:spPr>
      </p:sp>
      <p:sp>
        <p:nvSpPr>
          <p:cNvPr id="317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A88A53C6-D61E-374D-A446-AD8E8ED8EF3C}" type="slidenum">
              <a:rPr lang="en-US">
                <a:solidFill>
                  <a:srgbClr val="000000"/>
                </a:solidFill>
              </a:rPr>
              <a:pPr/>
              <a:t>12</a:t>
            </a:fld>
            <a:endParaRPr lang="en-US">
              <a:solidFill>
                <a:srgbClr val="000000"/>
              </a:solidFill>
            </a:endParaRPr>
          </a:p>
        </p:txBody>
      </p:sp>
      <p:sp>
        <p:nvSpPr>
          <p:cNvPr id="109571" name="Rectangle 1026"/>
          <p:cNvSpPr>
            <a:spLocks noGrp="1" noRot="1" noChangeAspect="1" noChangeArrowheads="1"/>
          </p:cNvSpPr>
          <p:nvPr>
            <p:ph type="sldImg"/>
          </p:nvPr>
        </p:nvSpPr>
        <p:spPr>
          <a:solidFill>
            <a:srgbClr val="FFFFFF"/>
          </a:solidFill>
          <a:ln/>
        </p:spPr>
      </p:sp>
      <p:sp>
        <p:nvSpPr>
          <p:cNvPr id="109572"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C8C8B2F-45C0-474B-8C33-12FFA881441B}" type="slidenum">
              <a:rPr lang="en-US">
                <a:solidFill>
                  <a:srgbClr val="000000"/>
                </a:solidFill>
              </a:rPr>
              <a:pPr/>
              <a:t>13</a:t>
            </a:fld>
            <a:endParaRPr lang="en-US">
              <a:solidFill>
                <a:srgbClr val="000000"/>
              </a:solidFill>
            </a:endParaRPr>
          </a:p>
        </p:txBody>
      </p:sp>
      <p:sp>
        <p:nvSpPr>
          <p:cNvPr id="111619" name="Text Box 1026"/>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srgbClr val="000000"/>
              </a:solidFill>
              <a:latin typeface="Arial" charset="0"/>
              <a:ea typeface="ＭＳ Ｐゴシック" charset="-128"/>
              <a:cs typeface="ＭＳ Ｐゴシック" charset="-128"/>
            </a:endParaRPr>
          </a:p>
        </p:txBody>
      </p:sp>
      <p:sp>
        <p:nvSpPr>
          <p:cNvPr id="111620" name="Text Box 1027"/>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r>
              <a:rPr lang="en-US" dirty="0" smtClean="0"/>
              <a:t>It’s important not to get hung up on the terminology – Accountable Talk, Academically</a:t>
            </a:r>
            <a:r>
              <a:rPr lang="en-US" baseline="0" dirty="0" smtClean="0"/>
              <a:t> Productive Talk -- Service Mark or not, it’s the same basic thing.  Moreover,</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04230930-A15B-F946-8751-3D061CAF9AB5}" type="slidenum">
              <a:rPr lang="en-US">
                <a:solidFill>
                  <a:srgbClr val="000000"/>
                </a:solidFill>
              </a:rPr>
              <a:pPr/>
              <a:t>14</a:t>
            </a:fld>
            <a:endParaRPr lang="en-US">
              <a:solidFill>
                <a:srgbClr val="000000"/>
              </a:solidFill>
            </a:endParaRPr>
          </a:p>
        </p:txBody>
      </p:sp>
      <p:sp>
        <p:nvSpPr>
          <p:cNvPr id="117763" name="Rectangle 1026"/>
          <p:cNvSpPr>
            <a:spLocks noGrp="1" noRot="1" noChangeAspect="1" noChangeArrowheads="1"/>
          </p:cNvSpPr>
          <p:nvPr>
            <p:ph type="sldImg"/>
          </p:nvPr>
        </p:nvSpPr>
        <p:spPr>
          <a:solidFill>
            <a:srgbClr val="FFFFFF"/>
          </a:solidFill>
          <a:ln/>
        </p:spPr>
      </p:sp>
      <p:sp>
        <p:nvSpPr>
          <p:cNvPr id="117764"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We </a:t>
            </a:r>
            <a:r>
              <a:rPr lang="en-US" dirty="0" err="1" smtClean="0"/>
              <a:t>didn</a:t>
            </a:r>
            <a:r>
              <a:rPr lang="fr-FR" dirty="0" smtClean="0"/>
              <a:t>’</a:t>
            </a:r>
            <a:r>
              <a:rPr lang="en-US" dirty="0" smtClean="0"/>
              <a:t>t invent this.  We learned</a:t>
            </a:r>
            <a:r>
              <a:rPr lang="en-US" baseline="0" dirty="0" smtClean="0"/>
              <a:t> it from extraordinarily successful teachers.</a:t>
            </a:r>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60B4B5C-B4CB-1C4D-A729-217EF75B20EB}" type="slidenum">
              <a:rPr lang="en-US">
                <a:solidFill>
                  <a:prstClr val="black"/>
                </a:solidFill>
              </a:rPr>
              <a:pPr/>
              <a:t>15</a:t>
            </a:fld>
            <a:endParaRPr lang="en-US">
              <a:solidFill>
                <a:prstClr val="black"/>
              </a:solidFill>
            </a:endParaRPr>
          </a:p>
        </p:txBody>
      </p:sp>
      <p:sp>
        <p:nvSpPr>
          <p:cNvPr id="13619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prstClr val="black"/>
              </a:solidFill>
              <a:latin typeface="Arial" charset="0"/>
              <a:ea typeface="ＭＳ Ｐゴシック" charset="-128"/>
              <a:cs typeface="ＭＳ Ｐゴシック" charset="-128"/>
            </a:endParaRPr>
          </a:p>
        </p:txBody>
      </p:sp>
      <p:sp>
        <p:nvSpPr>
          <p:cNvPr id="136196"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r>
              <a:rPr lang="en-US" dirty="0" smtClean="0"/>
              <a:t>Handout that summarizes and cites major studies – which</a:t>
            </a:r>
            <a:r>
              <a:rPr lang="en-US" baseline="0" dirty="0" smtClean="0"/>
              <a:t> you can use in presentations to others about the research evidence.</a:t>
            </a:r>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Rectangle 2"/>
          <p:cNvSpPr>
            <a:spLocks noGrp="1" noRot="1" noChangeAspect="1" noChangeArrowheads="1" noTextEdit="1"/>
          </p:cNvSpPr>
          <p:nvPr>
            <p:ph type="sldImg"/>
          </p:nvPr>
        </p:nvSpPr>
        <p:spPr>
          <a:ln/>
        </p:spPr>
      </p:sp>
      <p:sp>
        <p:nvSpPr>
          <p:cNvPr id="13312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Here</a:t>
            </a:r>
            <a:r>
              <a:rPr lang="ja-JP" altLang="en-US" dirty="0">
                <a:ea typeface="ＭＳ Ｐゴシック" charset="0"/>
                <a:cs typeface="ＭＳ Ｐゴシック" charset="0"/>
              </a:rPr>
              <a:t>’</a:t>
            </a:r>
            <a:r>
              <a:rPr lang="en-US" altLang="ja-JP" dirty="0">
                <a:latin typeface="Times New Roman" charset="0"/>
                <a:ea typeface="ＭＳ Ｐゴシック" charset="0"/>
                <a:cs typeface="ＭＳ Ｐゴシック" charset="0"/>
              </a:rPr>
              <a:t>s the BAD news: This kind of discussion is not happening in most classrooms, even ELA classrooms. </a:t>
            </a:r>
            <a:r>
              <a:rPr lang="en-US" dirty="0" smtClean="0">
                <a:latin typeface="Times New Roman" charset="0"/>
                <a:ea typeface="ＭＳ Ｐゴシック" charset="0"/>
                <a:cs typeface="ＭＳ Ｐゴシック" charset="0"/>
              </a:rPr>
              <a:t>While there is often talk going on, it is often not </a:t>
            </a:r>
            <a:r>
              <a:rPr lang="ja-JP" altLang="en-US" dirty="0" smtClean="0">
                <a:ea typeface="ＭＳ Ｐゴシック" charset="0"/>
                <a:cs typeface="ＭＳ Ｐゴシック" charset="0"/>
              </a:rPr>
              <a:t>“</a:t>
            </a:r>
            <a:r>
              <a:rPr lang="en-US" altLang="ja-JP" dirty="0" smtClean="0">
                <a:latin typeface="Times New Roman" charset="0"/>
                <a:ea typeface="ＭＳ Ｐゴシック" charset="0"/>
                <a:cs typeface="ＭＳ Ｐゴシック" charset="0"/>
              </a:rPr>
              <a:t>Productive Talk</a:t>
            </a:r>
            <a:r>
              <a:rPr lang="ja-JP" altLang="en-US" dirty="0" smtClean="0">
                <a:ea typeface="ＭＳ Ｐゴシック" charset="0"/>
                <a:cs typeface="ＭＳ Ｐゴシック" charset="0"/>
              </a:rPr>
              <a:t>”</a:t>
            </a:r>
            <a:r>
              <a:rPr lang="en-US" altLang="ja-JP" dirty="0" smtClean="0">
                <a:latin typeface="Times New Roman" charset="0"/>
                <a:ea typeface="ＭＳ Ｐゴシック" charset="0"/>
                <a:cs typeface="ＭＳ Ｐゴシック" charset="0"/>
              </a:rPr>
              <a:t>.  </a:t>
            </a:r>
            <a:r>
              <a:rPr lang="en-US" altLang="ja-JP" dirty="0" smtClean="0">
                <a:ea typeface="ＭＳ Ｐゴシック" charset="0"/>
                <a:cs typeface="ＭＳ Ｐゴシック" charset="0"/>
              </a:rPr>
              <a:t>We </a:t>
            </a:r>
            <a:r>
              <a:rPr lang="en-US" altLang="ja-JP" dirty="0">
                <a:ea typeface="ＭＳ Ｐゴシック" charset="0"/>
                <a:cs typeface="ＭＳ Ｐゴシック" charset="0"/>
              </a:rPr>
              <a:t>know </a:t>
            </a:r>
            <a:r>
              <a:rPr lang="en-US" altLang="ja-JP" dirty="0" smtClean="0">
                <a:ea typeface="ＭＳ Ｐゴシック" charset="0"/>
                <a:cs typeface="ＭＳ Ｐゴシック" charset="0"/>
              </a:rPr>
              <a:t>from</a:t>
            </a:r>
            <a:r>
              <a:rPr lang="en-US" altLang="ja-JP" baseline="0" dirty="0" smtClean="0">
                <a:ea typeface="ＭＳ Ｐゴシック" charset="0"/>
                <a:cs typeface="ＭＳ Ｐゴシック" charset="0"/>
              </a:rPr>
              <a:t> </a:t>
            </a:r>
            <a:r>
              <a:rPr lang="en-US" altLang="ja-JP" dirty="0" smtClean="0">
                <a:ea typeface="ＭＳ Ｐゴシック" charset="0"/>
                <a:cs typeface="ＭＳ Ｐゴシック" charset="0"/>
              </a:rPr>
              <a:t> Donna </a:t>
            </a:r>
            <a:r>
              <a:rPr lang="en-US" altLang="ja-JP" dirty="0" err="1" smtClean="0">
                <a:ea typeface="ＭＳ Ｐゴシック" charset="0"/>
                <a:cs typeface="ＭＳ Ｐゴシック" charset="0"/>
              </a:rPr>
              <a:t>Alvermann’s</a:t>
            </a:r>
            <a:r>
              <a:rPr lang="en-US" altLang="ja-JP" dirty="0" smtClean="0">
                <a:ea typeface="ＭＳ Ｐゴシック" charset="0"/>
                <a:cs typeface="ＭＳ Ｐゴシック" charset="0"/>
              </a:rPr>
              <a:t> work that many teachers say and think they’re doing discussion when they are not.  And in Applebee’s large scale</a:t>
            </a:r>
            <a:r>
              <a:rPr lang="en-US" altLang="ja-JP" baseline="0" dirty="0" smtClean="0">
                <a:ea typeface="ＭＳ Ｐゴシック" charset="0"/>
                <a:cs typeface="ＭＳ Ｐゴシック" charset="0"/>
              </a:rPr>
              <a:t> study of middle and secondary classrooms,</a:t>
            </a:r>
            <a:r>
              <a:rPr lang="en-US" altLang="ja-JP" dirty="0" smtClean="0">
                <a:ea typeface="ＭＳ Ｐゴシック" charset="0"/>
                <a:cs typeface="ＭＳ Ｐゴシック" charset="0"/>
              </a:rPr>
              <a:t> he and his colleagues found there </a:t>
            </a:r>
            <a:r>
              <a:rPr lang="en-US" altLang="ja-JP" dirty="0">
                <a:ea typeface="ＭＳ Ｐゴシック" charset="0"/>
                <a:cs typeface="ＭＳ Ｐゴシック" charset="0"/>
              </a:rPr>
              <a:t>is an average of less than 2 minutes of discussion per hour in most ELA and social studies classes</a:t>
            </a:r>
            <a:r>
              <a:rPr lang="en-US" altLang="ja-JP" dirty="0" smtClean="0">
                <a:ea typeface="ＭＳ Ｐゴシック" charset="0"/>
                <a:cs typeface="ＭＳ Ｐゴシック" charset="0"/>
              </a:rPr>
              <a:t>.</a:t>
            </a:r>
            <a:endParaRPr lang="en-US" altLang="ja-JP" dirty="0">
              <a:ea typeface="ＭＳ Ｐゴシック" charset="0"/>
              <a:cs typeface="ＭＳ Ｐゴシック" charset="0"/>
            </a:endParaRPr>
          </a:p>
          <a:p>
            <a:r>
              <a:rPr lang="en-US" altLang="ja-JP" dirty="0" smtClean="0">
                <a:latin typeface="Times New Roman" charset="0"/>
                <a:ea typeface="ＭＳ Ｐゴシック" charset="0"/>
                <a:cs typeface="ＭＳ Ｐゴシック" charset="0"/>
              </a:rPr>
              <a:t>  (CLICK) Teachers </a:t>
            </a:r>
            <a:r>
              <a:rPr lang="en-US" altLang="ja-JP" dirty="0">
                <a:latin typeface="Times New Roman" charset="0"/>
                <a:ea typeface="ＭＳ Ｐゴシック" charset="0"/>
                <a:cs typeface="ＭＳ Ｐゴシック" charset="0"/>
              </a:rPr>
              <a:t>rely on </a:t>
            </a:r>
            <a:r>
              <a:rPr lang="en-US" altLang="ja-JP" dirty="0" smtClean="0">
                <a:latin typeface="Times New Roman" charset="0"/>
                <a:ea typeface="ＭＳ Ｐゴシック" charset="0"/>
                <a:cs typeface="ＭＳ Ｐゴシック" charset="0"/>
              </a:rPr>
              <a:t>recitation and </a:t>
            </a:r>
            <a:r>
              <a:rPr lang="en-US" altLang="ja-JP" dirty="0">
                <a:latin typeface="Times New Roman" charset="0"/>
                <a:ea typeface="ＭＳ Ｐゴシック" charset="0"/>
                <a:cs typeface="ＭＳ Ｐゴシック" charset="0"/>
              </a:rPr>
              <a:t>a few reliable talkers.  </a:t>
            </a:r>
            <a:r>
              <a:rPr lang="en-US" altLang="ja-JP" dirty="0" smtClean="0">
                <a:latin typeface="Times New Roman" charset="0"/>
                <a:ea typeface="ＭＳ Ｐゴシック" charset="0"/>
                <a:cs typeface="ＭＳ Ｐゴシック" charset="0"/>
              </a:rPr>
              <a:t>By recitation, I mean the IRE --</a:t>
            </a:r>
            <a:endParaRPr lang="en-US" dirty="0">
              <a:latin typeface="Times New Roman" charset="0"/>
              <a:ea typeface="ＭＳ Ｐゴシック" charset="0"/>
              <a:cs typeface="ＭＳ Ｐゴシック"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Rectangle 2"/>
          <p:cNvSpPr>
            <a:spLocks noGrp="1" noRot="1" noChangeAspect="1" noChangeArrowheads="1" noTextEdit="1"/>
          </p:cNvSpPr>
          <p:nvPr>
            <p:ph type="sldImg"/>
          </p:nvPr>
        </p:nvSpPr>
        <p:spPr>
          <a:ln/>
        </p:spPr>
      </p:sp>
      <p:sp>
        <p:nvSpPr>
          <p:cNvPr id="13517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ja-JP" dirty="0">
                <a:latin typeface="Optima" charset="0"/>
                <a:ea typeface="ＭＳ Ｐゴシック" charset="0"/>
                <a:cs typeface="Optima" charset="0"/>
              </a:rPr>
              <a:t>If we are serious about promoting the thinking practices at the heart of each of these standards documents, we are going to need a dramatic change, really a sea change  – in terms of the kind of classroom talk that teachers facilitate.</a:t>
            </a:r>
          </a:p>
          <a:p>
            <a:endParaRPr lang="en-US" dirty="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2"/>
          <p:cNvSpPr>
            <a:spLocks noGrp="1" noRot="1" noChangeAspect="1" noChangeArrowheads="1" noTextEdit="1"/>
          </p:cNvSpPr>
          <p:nvPr>
            <p:ph type="sldImg"/>
          </p:nvPr>
        </p:nvSpPr>
        <p:spPr>
          <a:ln/>
        </p:spPr>
      </p:sp>
      <p:sp>
        <p:nvSpPr>
          <p:cNvPr id="13721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2"/>
          <p:cNvSpPr>
            <a:spLocks noGrp="1" noRot="1" noChangeAspect="1" noChangeArrowheads="1" noTextEdit="1"/>
          </p:cNvSpPr>
          <p:nvPr>
            <p:ph type="sldImg"/>
          </p:nvPr>
        </p:nvSpPr>
        <p:spPr>
          <a:ln/>
        </p:spPr>
      </p:sp>
      <p:sp>
        <p:nvSpPr>
          <p:cNvPr id="1392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xmlns:mv="urn:schemas-microsoft-com:mac:vml" xmlns:mc="http://schemas.openxmlformats.org/markup-compatibility/2006" val="1"/>
            </a:ext>
          </a:extLst>
        </p:spPr>
        <p:txBody>
          <a:bodyPr/>
          <a:lstStyle/>
          <a:p>
            <a:endParaRPr lang="en-US">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51B0954-30AD-9849-987C-CD76374D2254}" type="slidenum">
              <a:rPr lang="en-US">
                <a:solidFill>
                  <a:prstClr val="black"/>
                </a:solidFill>
              </a:rPr>
              <a:pPr/>
              <a:t>21</a:t>
            </a:fld>
            <a:endParaRPr lang="en-US">
              <a:solidFill>
                <a:prstClr val="black"/>
              </a:solidFill>
            </a:endParaRPr>
          </a:p>
        </p:txBody>
      </p:sp>
      <p:sp>
        <p:nvSpPr>
          <p:cNvPr id="16384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defTabSz="914400" eaLnBrk="0" fontAlgn="base" hangingPunct="0">
              <a:spcBef>
                <a:spcPct val="0"/>
              </a:spcBef>
              <a:spcAft>
                <a:spcPct val="0"/>
              </a:spcAft>
            </a:pPr>
            <a:fld id="{635420DC-E711-774F-A30B-6A0B1FB04ECE}" type="slidenum">
              <a:rPr lang="en-US" sz="1200">
                <a:solidFill>
                  <a:prstClr val="black"/>
                </a:solidFill>
                <a:latin typeface="Arial" charset="0"/>
                <a:ea typeface="ＭＳ Ｐゴシック" charset="-128"/>
                <a:cs typeface="ＭＳ Ｐゴシック" charset="-128"/>
              </a:rPr>
              <a:pPr algn="r" defTabSz="914400" eaLnBrk="0" fontAlgn="base" hangingPunct="0">
                <a:spcBef>
                  <a:spcPct val="0"/>
                </a:spcBef>
                <a:spcAft>
                  <a:spcPct val="0"/>
                </a:spcAft>
              </a:pPr>
              <a:t>21</a:t>
            </a:fld>
            <a:endParaRPr lang="en-US" sz="1200">
              <a:solidFill>
                <a:prstClr val="black"/>
              </a:solidFill>
              <a:latin typeface="Arial" charset="0"/>
              <a:ea typeface="ＭＳ Ｐゴシック" charset="-128"/>
              <a:cs typeface="ＭＳ Ｐゴシック" charset="-128"/>
            </a:endParaRPr>
          </a:p>
        </p:txBody>
      </p:sp>
      <p:sp>
        <p:nvSpPr>
          <p:cNvPr id="163844" name="Rectangle 2"/>
          <p:cNvSpPr>
            <a:spLocks noGrp="1" noRot="1" noChangeAspect="1" noChangeArrowheads="1"/>
          </p:cNvSpPr>
          <p:nvPr>
            <p:ph type="sldImg"/>
          </p:nvPr>
        </p:nvSpPr>
        <p:spPr>
          <a:solidFill>
            <a:srgbClr val="FFFFFF"/>
          </a:solidFill>
          <a:ln/>
        </p:spPr>
      </p:sp>
      <p:sp>
        <p:nvSpPr>
          <p:cNvPr id="16384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A large scale study by </a:t>
            </a:r>
            <a:r>
              <a:rPr lang="en-US" dirty="0" err="1" smtClean="0"/>
              <a:t>Nystrand</a:t>
            </a:r>
            <a:r>
              <a:rPr lang="en-US" dirty="0" smtClean="0"/>
              <a:t> –</a:t>
            </a:r>
          </a:p>
          <a:p>
            <a:pPr eaLnBrk="1" hangingPunct="1"/>
            <a:endParaRPr lang="en-US" dirty="0" smtClean="0"/>
          </a:p>
          <a:p>
            <a:pPr eaLnBrk="1" hangingPunct="1"/>
            <a:r>
              <a:rPr lang="en-US" dirty="0" smtClean="0"/>
              <a:t>And while this research is really compelling, it’s hard to make use of in the classroom.  W</a:t>
            </a:r>
            <a:r>
              <a:rPr lang="en-US" baseline="0" dirty="0" smtClean="0"/>
              <a:t>hat are authentic questions?  It can’t be right to tell teachers not to ask questions they know the answer to.  What is meant by  uptake?  What does it look like?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Now shift to a few studies –two of  which we were involved with – that showed in addition to impressive learning gains in the focal subjects</a:t>
            </a:r>
            <a:r>
              <a:rPr lang="en-US" baseline="0" dirty="0" smtClean="0"/>
              <a:t> </a:t>
            </a:r>
            <a:r>
              <a:rPr lang="en-US" dirty="0" smtClean="0"/>
              <a:t>(math,</a:t>
            </a:r>
            <a:r>
              <a:rPr lang="en-US" baseline="0" dirty="0" smtClean="0"/>
              <a:t> ELA or science) where talk was used</a:t>
            </a:r>
            <a:r>
              <a:rPr lang="en-US" dirty="0" smtClean="0"/>
              <a:t>, but also transfer to other</a:t>
            </a:r>
            <a:r>
              <a:rPr lang="en-US" baseline="0" dirty="0" smtClean="0"/>
              <a:t> subject areas as well.</a:t>
            </a:r>
            <a:endParaRPr lang="en-US" dirty="0" smtClean="0"/>
          </a:p>
          <a:p>
            <a:pPr eaLnBrk="1" hangingPunct="1"/>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0BDB3EF-96A2-D64A-A67E-D8A8CD076380}" type="slidenum">
              <a:rPr lang="en-US">
                <a:solidFill>
                  <a:prstClr val="black"/>
                </a:solidFill>
              </a:rPr>
              <a:pPr/>
              <a:t>4</a:t>
            </a:fld>
            <a:endParaRPr lang="en-US">
              <a:solidFill>
                <a:prstClr val="black"/>
              </a:solidFill>
            </a:endParaRPr>
          </a:p>
        </p:txBody>
      </p:sp>
      <p:sp>
        <p:nvSpPr>
          <p:cNvPr id="33795" name="Rectangle 1026"/>
          <p:cNvSpPr>
            <a:spLocks noGrp="1" noRot="1" noChangeAspect="1" noChangeArrowheads="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B51B0954-30AD-9849-987C-CD76374D2254}" type="slidenum">
              <a:rPr lang="en-US">
                <a:solidFill>
                  <a:prstClr val="black"/>
                </a:solidFill>
              </a:rPr>
              <a:pPr/>
              <a:t>22</a:t>
            </a:fld>
            <a:endParaRPr lang="en-US">
              <a:solidFill>
                <a:prstClr val="black"/>
              </a:solidFill>
            </a:endParaRPr>
          </a:p>
        </p:txBody>
      </p:sp>
      <p:sp>
        <p:nvSpPr>
          <p:cNvPr id="16384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defTabSz="914400" eaLnBrk="0" fontAlgn="base" hangingPunct="0">
              <a:spcBef>
                <a:spcPct val="0"/>
              </a:spcBef>
              <a:spcAft>
                <a:spcPct val="0"/>
              </a:spcAft>
            </a:pPr>
            <a:fld id="{635420DC-E711-774F-A30B-6A0B1FB04ECE}" type="slidenum">
              <a:rPr lang="en-US" sz="1200">
                <a:solidFill>
                  <a:prstClr val="black"/>
                </a:solidFill>
                <a:latin typeface="Arial" charset="0"/>
                <a:ea typeface="ＭＳ Ｐゴシック" charset="-128"/>
                <a:cs typeface="ＭＳ Ｐゴシック" charset="-128"/>
              </a:rPr>
              <a:pPr algn="r" defTabSz="914400" eaLnBrk="0" fontAlgn="base" hangingPunct="0">
                <a:spcBef>
                  <a:spcPct val="0"/>
                </a:spcBef>
                <a:spcAft>
                  <a:spcPct val="0"/>
                </a:spcAft>
              </a:pPr>
              <a:t>22</a:t>
            </a:fld>
            <a:endParaRPr lang="en-US" sz="1200">
              <a:solidFill>
                <a:prstClr val="black"/>
              </a:solidFill>
              <a:latin typeface="Arial" charset="0"/>
              <a:ea typeface="ＭＳ Ｐゴシック" charset="-128"/>
              <a:cs typeface="ＭＳ Ｐゴシック" charset="-128"/>
            </a:endParaRPr>
          </a:p>
        </p:txBody>
      </p:sp>
      <p:sp>
        <p:nvSpPr>
          <p:cNvPr id="163844" name="Rectangle 2"/>
          <p:cNvSpPr>
            <a:spLocks noGrp="1" noRot="1" noChangeAspect="1" noChangeArrowheads="1"/>
          </p:cNvSpPr>
          <p:nvPr>
            <p:ph type="sldImg"/>
          </p:nvPr>
        </p:nvSpPr>
        <p:spPr>
          <a:solidFill>
            <a:srgbClr val="FFFFFF"/>
          </a:solidFill>
          <a:ln/>
        </p:spPr>
      </p:sp>
      <p:sp>
        <p:nvSpPr>
          <p:cNvPr id="163845" name="Rectangle 3"/>
          <p:cNvSpPr>
            <a:spLocks noGrp="1" noChangeArrowheads="1"/>
          </p:cNvSpPr>
          <p:nvPr>
            <p:ph type="body" idx="1"/>
          </p:nvPr>
        </p:nvSpPr>
        <p:spPr>
          <a:solidFill>
            <a:srgbClr val="FFFFFF"/>
          </a:solidFill>
          <a:ln>
            <a:solidFill>
              <a:srgbClr val="000000"/>
            </a:solidFill>
          </a:ln>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Helvetica" charset="0"/>
                <a:ea typeface="ＭＳ Ｐゴシック" charset="0"/>
                <a:cs typeface="ＭＳ Ｐゴシック" charset="0"/>
              </a:rPr>
              <a:t>Project Challenge was a mathematics intervention in Chelsea, MA.  The purpose was to provide challenging mathematics education for upper elementary and middle school students in Chelsea, which was, at the time, the lowest performing district in Massachusetts. </a:t>
            </a:r>
            <a:endParaRPr lang="en-US" dirty="0" smtClean="0">
              <a:latin typeface="Times New Roman" charset="0"/>
              <a:ea typeface="ＭＳ Ｐゴシック" charset="0"/>
              <a:cs typeface="ＭＳ Ｐゴシック" charset="0"/>
            </a:endParaRPr>
          </a:p>
          <a:p>
            <a:pPr eaLnBrk="1" hangingPunct="1"/>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7BDC35-1CA4-2F41-925B-2273E9862894}" type="slidenum">
              <a:rPr lang="en-US">
                <a:solidFill>
                  <a:prstClr val="black"/>
                </a:solidFill>
              </a:rPr>
              <a:pPr/>
              <a:t>23</a:t>
            </a:fld>
            <a:endParaRPr lang="en-US">
              <a:solidFill>
                <a:prstClr val="black"/>
              </a:solidFill>
            </a:endParaRPr>
          </a:p>
        </p:txBody>
      </p:sp>
      <p:sp>
        <p:nvSpPr>
          <p:cNvPr id="15360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15360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a:t>I’ll tell you much more about accountable talk.</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81496C0D-7585-1749-BD68-9DD42AEB506E}" type="slidenum">
              <a:rPr lang="en-US">
                <a:solidFill>
                  <a:prstClr val="black"/>
                </a:solidFill>
              </a:rPr>
              <a:pPr/>
              <a:t>24</a:t>
            </a:fld>
            <a:endParaRPr lang="en-US">
              <a:solidFill>
                <a:prstClr val="black"/>
              </a:solidFill>
            </a:endParaRPr>
          </a:p>
        </p:txBody>
      </p:sp>
      <p:sp>
        <p:nvSpPr>
          <p:cNvPr id="16998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defTabSz="914400" eaLnBrk="0" fontAlgn="base" hangingPunct="0">
              <a:spcBef>
                <a:spcPct val="0"/>
              </a:spcBef>
              <a:spcAft>
                <a:spcPct val="0"/>
              </a:spcAft>
            </a:pPr>
            <a:fld id="{E843AD11-CE47-F046-AC9B-8C343067B706}" type="slidenum">
              <a:rPr lang="en-US" sz="1200">
                <a:solidFill>
                  <a:prstClr val="black"/>
                </a:solidFill>
                <a:latin typeface="Arial" charset="0"/>
                <a:ea typeface="ＭＳ Ｐゴシック" charset="-128"/>
                <a:cs typeface="ＭＳ Ｐゴシック" charset="-128"/>
              </a:rPr>
              <a:pPr algn="r" defTabSz="914400" eaLnBrk="0" fontAlgn="base" hangingPunct="0">
                <a:spcBef>
                  <a:spcPct val="0"/>
                </a:spcBef>
                <a:spcAft>
                  <a:spcPct val="0"/>
                </a:spcAft>
              </a:pPr>
              <a:t>24</a:t>
            </a:fld>
            <a:endParaRPr lang="en-US" sz="1200">
              <a:solidFill>
                <a:prstClr val="black"/>
              </a:solidFill>
              <a:latin typeface="Arial" charset="0"/>
              <a:ea typeface="ＭＳ Ｐゴシック" charset="-128"/>
              <a:cs typeface="ＭＳ Ｐゴシック" charset="-128"/>
            </a:endParaRPr>
          </a:p>
        </p:txBody>
      </p:sp>
      <p:sp>
        <p:nvSpPr>
          <p:cNvPr id="169988" name="Rectangle 2"/>
          <p:cNvSpPr>
            <a:spLocks noGrp="1" noRot="1" noChangeAspect="1" noChangeArrowheads="1"/>
          </p:cNvSpPr>
          <p:nvPr>
            <p:ph type="sldImg"/>
          </p:nvPr>
        </p:nvSpPr>
        <p:spPr>
          <a:solidFill>
            <a:srgbClr val="FFFFFF"/>
          </a:solidFill>
          <a:ln/>
        </p:spPr>
      </p:sp>
      <p:sp>
        <p:nvSpPr>
          <p:cNvPr id="169989"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4BEEEF7D-7C7B-DE4C-8B54-34AE63CF790B}" type="slidenum">
              <a:rPr lang="en-US">
                <a:solidFill>
                  <a:prstClr val="black"/>
                </a:solidFill>
              </a:rPr>
              <a:pPr/>
              <a:t>25</a:t>
            </a:fld>
            <a:endParaRPr lang="en-US">
              <a:solidFill>
                <a:prstClr val="black"/>
              </a:solidFill>
            </a:endParaRPr>
          </a:p>
        </p:txBody>
      </p:sp>
      <p:sp>
        <p:nvSpPr>
          <p:cNvPr id="17203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defTabSz="914400" eaLnBrk="0" fontAlgn="base" hangingPunct="0">
              <a:spcBef>
                <a:spcPct val="0"/>
              </a:spcBef>
              <a:spcAft>
                <a:spcPct val="0"/>
              </a:spcAft>
            </a:pPr>
            <a:fld id="{733642AA-FF34-6244-9CF5-EB27BFC350FA}" type="slidenum">
              <a:rPr lang="en-US" sz="1200">
                <a:solidFill>
                  <a:prstClr val="black"/>
                </a:solidFill>
                <a:latin typeface="Arial" charset="0"/>
                <a:ea typeface="ＭＳ Ｐゴシック" charset="-128"/>
                <a:cs typeface="ＭＳ Ｐゴシック" charset="-128"/>
              </a:rPr>
              <a:pPr algn="r" defTabSz="914400" eaLnBrk="0" fontAlgn="base" hangingPunct="0">
                <a:spcBef>
                  <a:spcPct val="0"/>
                </a:spcBef>
                <a:spcAft>
                  <a:spcPct val="0"/>
                </a:spcAft>
              </a:pPr>
              <a:t>25</a:t>
            </a:fld>
            <a:endParaRPr lang="en-US" sz="1200">
              <a:solidFill>
                <a:prstClr val="black"/>
              </a:solidFill>
              <a:latin typeface="Arial" charset="0"/>
              <a:ea typeface="ＭＳ Ｐゴシック" charset="-128"/>
              <a:cs typeface="ＭＳ Ｐゴシック" charset="-128"/>
            </a:endParaRPr>
          </a:p>
        </p:txBody>
      </p:sp>
      <p:sp>
        <p:nvSpPr>
          <p:cNvPr id="172036" name="Rectangle 2"/>
          <p:cNvSpPr>
            <a:spLocks noGrp="1" noRot="1" noChangeAspect="1" noChangeArrowheads="1"/>
          </p:cNvSpPr>
          <p:nvPr>
            <p:ph type="sldImg"/>
          </p:nvPr>
        </p:nvSpPr>
        <p:spPr>
          <a:solidFill>
            <a:srgbClr val="FFFFFF"/>
          </a:solidFill>
          <a:ln/>
        </p:spPr>
      </p:sp>
      <p:sp>
        <p:nvSpPr>
          <p:cNvPr id="1720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4BEEEF7D-7C7B-DE4C-8B54-34AE63CF790B}" type="slidenum">
              <a:rPr lang="en-US">
                <a:solidFill>
                  <a:prstClr val="black"/>
                </a:solidFill>
              </a:rPr>
              <a:pPr/>
              <a:t>26</a:t>
            </a:fld>
            <a:endParaRPr lang="en-US">
              <a:solidFill>
                <a:prstClr val="black"/>
              </a:solidFill>
            </a:endParaRPr>
          </a:p>
        </p:txBody>
      </p:sp>
      <p:sp>
        <p:nvSpPr>
          <p:cNvPr id="17203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prstTxWarp prst="textNoShape">
              <a:avLst/>
            </a:prstTxWarp>
          </a:bodyPr>
          <a:lstStyle/>
          <a:p>
            <a:pPr algn="r" defTabSz="914400" eaLnBrk="0" fontAlgn="base" hangingPunct="0">
              <a:spcBef>
                <a:spcPct val="0"/>
              </a:spcBef>
              <a:spcAft>
                <a:spcPct val="0"/>
              </a:spcAft>
            </a:pPr>
            <a:fld id="{733642AA-FF34-6244-9CF5-EB27BFC350FA}" type="slidenum">
              <a:rPr lang="en-US" sz="1200">
                <a:solidFill>
                  <a:prstClr val="black"/>
                </a:solidFill>
                <a:latin typeface="Arial" charset="0"/>
                <a:ea typeface="ＭＳ Ｐゴシック" charset="-128"/>
                <a:cs typeface="ＭＳ Ｐゴシック" charset="-128"/>
              </a:rPr>
              <a:pPr algn="r" defTabSz="914400" eaLnBrk="0" fontAlgn="base" hangingPunct="0">
                <a:spcBef>
                  <a:spcPct val="0"/>
                </a:spcBef>
                <a:spcAft>
                  <a:spcPct val="0"/>
                </a:spcAft>
              </a:pPr>
              <a:t>26</a:t>
            </a:fld>
            <a:endParaRPr lang="en-US" sz="1200">
              <a:solidFill>
                <a:prstClr val="black"/>
              </a:solidFill>
              <a:latin typeface="Arial" charset="0"/>
              <a:ea typeface="ＭＳ Ｐゴシック" charset="-128"/>
              <a:cs typeface="ＭＳ Ｐゴシック" charset="-128"/>
            </a:endParaRPr>
          </a:p>
        </p:txBody>
      </p:sp>
      <p:sp>
        <p:nvSpPr>
          <p:cNvPr id="172036" name="Rectangle 2"/>
          <p:cNvSpPr>
            <a:spLocks noGrp="1" noRot="1" noChangeAspect="1" noChangeArrowheads="1"/>
          </p:cNvSpPr>
          <p:nvPr>
            <p:ph type="sldImg"/>
          </p:nvPr>
        </p:nvSpPr>
        <p:spPr>
          <a:solidFill>
            <a:srgbClr val="FFFFFF"/>
          </a:solidFill>
          <a:ln/>
        </p:spPr>
      </p:sp>
      <p:sp>
        <p:nvSpPr>
          <p:cNvPr id="172037"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Rectangle 2"/>
          <p:cNvSpPr>
            <a:spLocks noGrp="1" noRot="1" noChangeAspect="1" noChangeArrowheads="1"/>
          </p:cNvSpPr>
          <p:nvPr>
            <p:ph type="sldImg"/>
          </p:nvPr>
        </p:nvSpPr>
        <p:spPr>
          <a:solidFill>
            <a:srgbClr val="FFFFFF"/>
          </a:solidFill>
          <a:ln/>
        </p:spPr>
      </p:sp>
      <p:sp>
        <p:nvSpPr>
          <p:cNvPr id="112642" name="Rectangle 3"/>
          <p:cNvSpPr>
            <a:spLocks noGrp="1" noChangeArrowheads="1"/>
          </p:cNvSpPr>
          <p:nvPr>
            <p:ph type="body" idx="1"/>
          </p:nvPr>
        </p:nvSpPr>
        <p:spPr>
          <a:solidFill>
            <a:srgbClr val="FFFFFF"/>
          </a:solidFill>
          <a:ln>
            <a:solidFill>
              <a:srgbClr val="000000"/>
            </a:solidFill>
          </a:ln>
        </p:spPr>
        <p:txBody>
          <a:bodyPr/>
          <a:lstStyle/>
          <a:p>
            <a:r>
              <a:rPr lang="en-US" sz="1100">
                <a:latin typeface="Optima" charset="0"/>
                <a:ea typeface="ＭＳ Ｐゴシック" charset="0"/>
                <a:cs typeface="Optima" charset="0"/>
              </a:rPr>
              <a:t>The next example comes from Community School 134 in the South Bronx. In 2003, the teachers at CS 134 began implementing an approach to reading comprehension that drew on the principles of Accountable Talk to scaffold students</a:t>
            </a:r>
            <a:r>
              <a:rPr lang="ja-JP" altLang="en-US" sz="1100">
                <a:latin typeface="Optima" charset="0"/>
                <a:ea typeface="ＭＳ Ｐゴシック" charset="0"/>
                <a:cs typeface="Optima" charset="0"/>
              </a:rPr>
              <a:t>’</a:t>
            </a:r>
            <a:r>
              <a:rPr lang="en-US" altLang="ja-JP" sz="1100">
                <a:latin typeface="Optima" charset="0"/>
                <a:ea typeface="ＭＳ Ｐゴシック" charset="0"/>
                <a:cs typeface="Optima" charset="0"/>
              </a:rPr>
              <a:t> deep engagement with challenging reading texts. The school adopted the Junior Great Books (JGB) curriculum and Shared Inquiry as the heart of the school</a:t>
            </a:r>
            <a:r>
              <a:rPr lang="ja-JP" altLang="en-US" sz="1100">
                <a:latin typeface="Optima" charset="0"/>
                <a:ea typeface="ＭＳ Ｐゴシック" charset="0"/>
                <a:cs typeface="Optima" charset="0"/>
              </a:rPr>
              <a:t>’</a:t>
            </a:r>
            <a:r>
              <a:rPr lang="en-US" altLang="ja-JP" sz="1100">
                <a:latin typeface="Optima" charset="0"/>
                <a:ea typeface="ＭＳ Ｐゴシック" charset="0"/>
                <a:cs typeface="Optima" charset="0"/>
              </a:rPr>
              <a:t>s Language Arts program.  The specific focus of the intervention and teacher PD was on helping students learn </a:t>
            </a:r>
            <a:r>
              <a:rPr lang="en-US" altLang="ja-JP" sz="1100">
                <a:solidFill>
                  <a:srgbClr val="000000"/>
                </a:solidFill>
                <a:latin typeface="Optima" charset="0"/>
                <a:ea typeface="ＭＳ Ｐゴシック" charset="0"/>
                <a:cs typeface="Optima" charset="0"/>
              </a:rPr>
              <a:t>to engage critically with challengings texts, weigh evidence, and explicate text-based arguments. </a:t>
            </a:r>
            <a:endParaRPr lang="en-US" altLang="ja-JP" sz="1100">
              <a:latin typeface="Optima" charset="0"/>
              <a:ea typeface="ＭＳ Ｐゴシック" charset="0"/>
              <a:cs typeface="Optima" charset="0"/>
            </a:endParaRPr>
          </a:p>
          <a:p>
            <a:pPr lvl="1"/>
            <a:r>
              <a:rPr lang="en-US">
                <a:latin typeface="Times New Roman" charset="0"/>
                <a:ea typeface="ＭＳ Ｐゴシック" charset="0"/>
              </a:rPr>
              <a:t> </a:t>
            </a:r>
            <a:endParaRPr lang="en-US">
              <a:ea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Rectangle 2"/>
          <p:cNvSpPr>
            <a:spLocks noGrp="1" noRot="1" noChangeAspect="1" noChangeArrowheads="1"/>
          </p:cNvSpPr>
          <p:nvPr>
            <p:ph type="sldImg"/>
          </p:nvPr>
        </p:nvSpPr>
        <p:spPr>
          <a:solidFill>
            <a:srgbClr val="FFFFFF"/>
          </a:solidFill>
          <a:ln/>
        </p:spPr>
      </p:sp>
      <p:sp>
        <p:nvSpPr>
          <p:cNvPr id="114690" name="Rectangle 3"/>
          <p:cNvSpPr>
            <a:spLocks noGrp="1" noChangeArrowheads="1"/>
          </p:cNvSpPr>
          <p:nvPr>
            <p:ph type="body" idx="1"/>
          </p:nvPr>
        </p:nvSpPr>
        <p:spPr>
          <a:solidFill>
            <a:srgbClr val="FFFFFF"/>
          </a:solidFill>
          <a:ln>
            <a:solidFill>
              <a:srgbClr val="000000"/>
            </a:solidFill>
          </a:ln>
        </p:spPr>
        <p:txBody>
          <a:bodyPr lIns="91437" tIns="45718" rIns="91437" bIns="45718"/>
          <a:lstStyle/>
          <a:p>
            <a:r>
              <a:rPr lang="en-US">
                <a:ea typeface="ＭＳ Ｐゴシック" charset="0"/>
                <a:cs typeface="ＭＳ Ｐゴシック" charset="0"/>
              </a:rPr>
              <a:t>Community School 134 in the South Bronx has a student population that is 99.8% free lunch eligible.</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2"/>
          <p:cNvSpPr>
            <a:spLocks noGrp="1" noRot="1" noChangeAspect="1" noChangeArrowheads="1"/>
          </p:cNvSpPr>
          <p:nvPr>
            <p:ph type="sldImg"/>
          </p:nvPr>
        </p:nvSpPr>
        <p:spPr>
          <a:solidFill>
            <a:srgbClr val="FFFFFF"/>
          </a:solidFill>
          <a:ln/>
        </p:spPr>
      </p:sp>
      <p:sp>
        <p:nvSpPr>
          <p:cNvPr id="116738" name="Rectangle 3"/>
          <p:cNvSpPr>
            <a:spLocks noGrp="1" noChangeArrowheads="1"/>
          </p:cNvSpPr>
          <p:nvPr>
            <p:ph type="body" idx="1"/>
          </p:nvPr>
        </p:nvSpPr>
        <p:spPr>
          <a:solidFill>
            <a:srgbClr val="FFFFFF"/>
          </a:solidFill>
          <a:ln>
            <a:solidFill>
              <a:srgbClr val="000000"/>
            </a:solidFill>
          </a:ln>
        </p:spPr>
        <p:txBody>
          <a:bodyPr lIns="91437" tIns="45718" rIns="91437" bIns="45718"/>
          <a:lstStyle/>
          <a:p>
            <a:r>
              <a:rPr lang="en-US" altLang="ja-JP" sz="1100">
                <a:solidFill>
                  <a:srgbClr val="000000"/>
                </a:solidFill>
                <a:latin typeface="Optima" charset="0"/>
                <a:ea typeface="ＭＳ Ｐゴシック" charset="0"/>
                <a:cs typeface="Optima" charset="0"/>
              </a:rPr>
              <a:t>Aside from promoting discussion and reasoning in shared inquiry, the more immediate goal was to raise test scoresBefore the intervention, over 70% of the kids were below or far below standards.  After </a:t>
            </a:r>
            <a:r>
              <a:rPr lang="en-US" altLang="ja-JP" sz="1100">
                <a:latin typeface="Optima" charset="0"/>
                <a:ea typeface="ＭＳ Ｐゴシック" charset="0"/>
                <a:cs typeface="Optima" charset="0"/>
              </a:rPr>
              <a:t>implementing Shared Inquiry for only 6 months during the 2002-2003 academic year – CLICK -- the school</a:t>
            </a:r>
            <a:r>
              <a:rPr lang="ja-JP" altLang="en-US" sz="1100">
                <a:latin typeface="Optima" charset="0"/>
                <a:ea typeface="ＭＳ Ｐゴシック" charset="0"/>
                <a:cs typeface="Optima" charset="0"/>
              </a:rPr>
              <a:t>’</a:t>
            </a:r>
            <a:r>
              <a:rPr lang="en-US" altLang="ja-JP" sz="1100">
                <a:latin typeface="Optima" charset="0"/>
                <a:ea typeface="ＭＳ Ｐゴシック" charset="0"/>
                <a:cs typeface="Optima" charset="0"/>
              </a:rPr>
              <a:t>s test scores rose dramatically and these gains were maintained during the second year of the intervention, and the two years following the intervention. Unexpectedly, students</a:t>
            </a:r>
            <a:r>
              <a:rPr lang="ja-JP" altLang="en-US" sz="1100">
                <a:latin typeface="Optima" charset="0"/>
                <a:ea typeface="ＭＳ Ｐゴシック" charset="0"/>
                <a:cs typeface="Optima" charset="0"/>
              </a:rPr>
              <a:t>’</a:t>
            </a:r>
            <a:r>
              <a:rPr lang="en-US" altLang="ja-JP" sz="1100">
                <a:latin typeface="Optima" charset="0"/>
                <a:ea typeface="ＭＳ Ｐゴシック" charset="0"/>
                <a:cs typeface="Optima" charset="0"/>
              </a:rPr>
              <a:t> standardized </a:t>
            </a:r>
            <a:r>
              <a:rPr lang="en-US" altLang="ja-JP" sz="1100" b="1">
                <a:latin typeface="Optima" charset="0"/>
                <a:ea typeface="ＭＳ Ｐゴシック" charset="0"/>
                <a:cs typeface="Optima" charset="0"/>
              </a:rPr>
              <a:t>math</a:t>
            </a:r>
            <a:r>
              <a:rPr lang="en-US" altLang="ja-JP" sz="1100">
                <a:latin typeface="Optima" charset="0"/>
                <a:ea typeface="ＭＳ Ｐゴシック" charset="0"/>
                <a:cs typeface="Optima" charset="0"/>
              </a:rPr>
              <a:t> scores at the school improved equally dramatically.</a:t>
            </a:r>
            <a:endParaRPr lang="en-US" sz="1100">
              <a:latin typeface="Optima" charset="0"/>
              <a:ea typeface="ＭＳ Ｐゴシック" charset="0"/>
              <a:cs typeface="Optima"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Rot="1" noChangeAspect="1" noChangeArrowheads="1"/>
          </p:cNvSpPr>
          <p:nvPr>
            <p:ph type="sldImg"/>
          </p:nvPr>
        </p:nvSpPr>
        <p:spPr>
          <a:solidFill>
            <a:srgbClr val="FFFFFF"/>
          </a:solidFill>
          <a:ln/>
        </p:spPr>
      </p:sp>
      <p:sp>
        <p:nvSpPr>
          <p:cNvPr id="118786" name="Rectangle 3"/>
          <p:cNvSpPr>
            <a:spLocks noGrp="1" noChangeArrowheads="1"/>
          </p:cNvSpPr>
          <p:nvPr>
            <p:ph type="body" idx="1"/>
          </p:nvPr>
        </p:nvSpPr>
        <p:spPr>
          <a:solidFill>
            <a:srgbClr val="FFFFFF"/>
          </a:solidFill>
          <a:ln>
            <a:solidFill>
              <a:srgbClr val="000000"/>
            </a:solidFill>
          </a:ln>
        </p:spPr>
        <p:txBody>
          <a:bodyPr lIns="91437" tIns="45718" rIns="91437" bIns="45718"/>
          <a:lstStyle/>
          <a:p>
            <a:pPr>
              <a:spcBef>
                <a:spcPct val="0"/>
              </a:spcBef>
            </a:pPr>
            <a:r>
              <a:rPr lang="en-US">
                <a:latin typeface="Optima" charset="0"/>
                <a:ea typeface="ＭＳ Ｐゴシック" charset="0"/>
                <a:cs typeface="Optima" charset="0"/>
              </a:rPr>
              <a:t>The most important thing to note about the rise in test scores is that kids are moving out of Levels 1 and 2 (far below and below standards) and into Levels 3 and 4 (at or above standards).  The history of test score rise in high poverty schools has been to move kids from failing to needs improvement (or from far below standards to below standards). It</a:t>
            </a:r>
            <a:r>
              <a:rPr lang="ja-JP" altLang="en-US">
                <a:latin typeface="Optima" charset="0"/>
                <a:ea typeface="ＭＳ Ｐゴシック" charset="0"/>
                <a:cs typeface="Optima" charset="0"/>
              </a:rPr>
              <a:t>’</a:t>
            </a:r>
            <a:r>
              <a:rPr lang="en-US" altLang="ja-JP">
                <a:latin typeface="Optima" charset="0"/>
                <a:ea typeface="ＭＳ Ｐゴシック" charset="0"/>
                <a:cs typeface="Optima" charset="0"/>
              </a:rPr>
              <a:t>s far more difficult to move kids out of level 2 and into proficient or meets standards.  After only 6 months, the school went from over 70% below Basic, to over 50% meeting or exceeding standards.</a:t>
            </a:r>
          </a:p>
          <a:p>
            <a:endParaRPr lang="en-US">
              <a:latin typeface="Optima" charset="0"/>
              <a:ea typeface="ＭＳ Ｐゴシック" charset="0"/>
              <a:cs typeface="Optima"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Rot="1" noChangeAspect="1" noChangeArrowheads="1" noTextEdit="1"/>
          </p:cNvSpPr>
          <p:nvPr>
            <p:ph type="sldImg"/>
          </p:nvPr>
        </p:nvSpPr>
        <p:spPr>
          <a:ln/>
        </p:spPr>
      </p:sp>
      <p:sp>
        <p:nvSpPr>
          <p:cNvPr id="12902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These are not the only studies that show this kind of dramatic learning with intense focus on reasoning-based, teacher-guided </a:t>
            </a:r>
            <a:r>
              <a:rPr lang="en-US" dirty="0" smtClean="0">
                <a:ea typeface="ＭＳ Ｐゴシック" charset="0"/>
                <a:cs typeface="ＭＳ Ｐゴシック" charset="0"/>
              </a:rPr>
              <a:t>discussions.</a:t>
            </a:r>
            <a:r>
              <a:rPr lang="en-US" baseline="0" dirty="0" smtClean="0">
                <a:ea typeface="ＭＳ Ｐゴシック" charset="0"/>
                <a:cs typeface="ＭＳ Ｐゴシック" charset="0"/>
              </a:rPr>
              <a:t>  Take the handout.</a:t>
            </a:r>
            <a:endParaRPr lang="en-US" dirty="0">
              <a:ea typeface="ＭＳ Ｐゴシック" charset="0"/>
              <a:cs typeface="ＭＳ Ｐゴシック"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60EE1F-9094-724C-B3A7-157EA96B3656}" type="slidenum">
              <a:rPr lang="en-US">
                <a:solidFill>
                  <a:prstClr val="black"/>
                </a:solidFill>
              </a:rPr>
              <a:pPr/>
              <a:t>5</a:t>
            </a:fld>
            <a:endParaRPr lang="en-US">
              <a:solidFill>
                <a:prstClr val="black"/>
              </a:solidFill>
            </a:endParaRPr>
          </a:p>
        </p:txBody>
      </p:sp>
      <p:sp>
        <p:nvSpPr>
          <p:cNvPr id="69222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222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r>
              <a:rPr lang="en-US" dirty="0" smtClean="0"/>
              <a:t>How?  What are the mechanisms by which talk supports reasoning.</a:t>
            </a:r>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60B4B5C-B4CB-1C4D-A729-217EF75B20EB}" type="slidenum">
              <a:rPr lang="en-US">
                <a:solidFill>
                  <a:prstClr val="black"/>
                </a:solidFill>
              </a:rPr>
              <a:pPr/>
              <a:t>32</a:t>
            </a:fld>
            <a:endParaRPr lang="en-US">
              <a:solidFill>
                <a:prstClr val="black"/>
              </a:solidFill>
            </a:endParaRPr>
          </a:p>
        </p:txBody>
      </p:sp>
      <p:sp>
        <p:nvSpPr>
          <p:cNvPr id="13619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prstClr val="black"/>
              </a:solidFill>
              <a:latin typeface="Arial" charset="0"/>
              <a:ea typeface="ＭＳ Ｐゴシック" charset="-128"/>
              <a:cs typeface="ＭＳ Ｐゴシック" charset="-128"/>
            </a:endParaRPr>
          </a:p>
        </p:txBody>
      </p:sp>
      <p:sp>
        <p:nvSpPr>
          <p:cNvPr id="136196"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ADE158D6-22A6-7046-A8AB-B79645EC640D}" type="slidenum">
              <a:rPr lang="en-US">
                <a:solidFill>
                  <a:srgbClr val="000000"/>
                </a:solidFill>
              </a:rPr>
              <a:pPr/>
              <a:t>33</a:t>
            </a:fld>
            <a:endParaRPr lang="en-US">
              <a:solidFill>
                <a:srgbClr val="000000"/>
              </a:solidFill>
            </a:endParaRPr>
          </a:p>
        </p:txBody>
      </p:sp>
      <p:sp>
        <p:nvSpPr>
          <p:cNvPr id="128003" name="Rectangle 2"/>
          <p:cNvSpPr>
            <a:spLocks noGrp="1" noRot="1" noChangeAspect="1" noChangeArrowheads="1"/>
          </p:cNvSpPr>
          <p:nvPr>
            <p:ph type="sldImg"/>
          </p:nvPr>
        </p:nvSpPr>
        <p:spPr>
          <a:solidFill>
            <a:srgbClr val="FFFFFF"/>
          </a:solidFill>
          <a:ln/>
        </p:spPr>
      </p:sp>
      <p:sp>
        <p:nvSpPr>
          <p:cNvPr id="12800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0A3AA76A-8935-FF41-80E4-523191DECD28}" type="slidenum">
              <a:rPr lang="en-US">
                <a:solidFill>
                  <a:srgbClr val="000000"/>
                </a:solidFill>
              </a:rPr>
              <a:pPr/>
              <a:t>38</a:t>
            </a:fld>
            <a:endParaRPr lang="en-US">
              <a:solidFill>
                <a:srgbClr val="000000"/>
              </a:solidFill>
            </a:endParaRPr>
          </a:p>
        </p:txBody>
      </p:sp>
      <p:sp>
        <p:nvSpPr>
          <p:cNvPr id="74755" name="Rectangle 2"/>
          <p:cNvSpPr>
            <a:spLocks noGrp="1" noRot="1" noChangeAspect="1" noChangeArrowheads="1"/>
          </p:cNvSpPr>
          <p:nvPr>
            <p:ph type="sldImg"/>
          </p:nvPr>
        </p:nvSpPr>
        <p:spPr>
          <a:solidFill>
            <a:srgbClr val="FFFFFF"/>
          </a:solidFill>
          <a:ln/>
        </p:spPr>
      </p:sp>
      <p:sp>
        <p:nvSpPr>
          <p:cNvPr id="7475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A0AB8563-064C-1248-B25D-DA1289F79999}" type="slidenum">
              <a:rPr lang="en-US">
                <a:solidFill>
                  <a:srgbClr val="000000"/>
                </a:solidFill>
              </a:rPr>
              <a:pPr/>
              <a:t>39</a:t>
            </a:fld>
            <a:endParaRPr lang="en-US">
              <a:solidFill>
                <a:srgbClr val="000000"/>
              </a:solidFill>
            </a:endParaRPr>
          </a:p>
        </p:txBody>
      </p:sp>
      <p:sp>
        <p:nvSpPr>
          <p:cNvPr id="78851" name="Rectangle 2"/>
          <p:cNvSpPr>
            <a:spLocks noGrp="1" noRot="1" noChangeAspect="1" noChangeArrowheads="1"/>
          </p:cNvSpPr>
          <p:nvPr>
            <p:ph type="sldImg"/>
          </p:nvPr>
        </p:nvSpPr>
        <p:spPr>
          <a:solidFill>
            <a:srgbClr val="FFFFFF"/>
          </a:solidFill>
          <a:ln/>
        </p:spPr>
      </p:sp>
      <p:sp>
        <p:nvSpPr>
          <p:cNvPr id="788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29DBDFD-EAFB-C441-B464-1ECA561CC0EF}" type="slidenum">
              <a:rPr lang="en-US">
                <a:solidFill>
                  <a:srgbClr val="000000"/>
                </a:solidFill>
              </a:rPr>
              <a:pPr/>
              <a:t>40</a:t>
            </a:fld>
            <a:endParaRPr lang="en-US">
              <a:solidFill>
                <a:srgbClr val="000000"/>
              </a:solidFill>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776EC250-C9B8-1D43-ABCA-DC3DEEC59BD7}" type="slidenum">
              <a:rPr lang="en-US">
                <a:solidFill>
                  <a:srgbClr val="000000"/>
                </a:solidFill>
              </a:rPr>
              <a:pPr/>
              <a:t>41</a:t>
            </a:fld>
            <a:endParaRPr lang="en-US">
              <a:solidFill>
                <a:srgbClr val="000000"/>
              </a:solidFill>
            </a:endParaRPr>
          </a:p>
        </p:txBody>
      </p:sp>
      <p:sp>
        <p:nvSpPr>
          <p:cNvPr id="84995" name="Rectangle 2"/>
          <p:cNvSpPr>
            <a:spLocks noGrp="1" noRot="1" noChangeAspect="1" noChangeArrowheads="1"/>
          </p:cNvSpPr>
          <p:nvPr>
            <p:ph type="sldImg"/>
          </p:nvPr>
        </p:nvSpPr>
        <p:spPr>
          <a:solidFill>
            <a:srgbClr val="FFFFFF"/>
          </a:solidFill>
          <a:ln/>
        </p:spPr>
      </p:sp>
      <p:sp>
        <p:nvSpPr>
          <p:cNvPr id="8499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DE1B584-CB20-5C49-8D68-553073607833}" type="slidenum">
              <a:rPr lang="en-US">
                <a:solidFill>
                  <a:srgbClr val="000000"/>
                </a:solidFill>
              </a:rPr>
              <a:pPr/>
              <a:t>42</a:t>
            </a:fld>
            <a:endParaRPr lang="en-US">
              <a:solidFill>
                <a:srgbClr val="000000"/>
              </a:solidFill>
            </a:endParaRPr>
          </a:p>
        </p:txBody>
      </p:sp>
      <p:sp>
        <p:nvSpPr>
          <p:cNvPr id="87043" name="Rectangle 2"/>
          <p:cNvSpPr>
            <a:spLocks noGrp="1" noRot="1" noChangeAspect="1" noChangeArrowheads="1"/>
          </p:cNvSpPr>
          <p:nvPr>
            <p:ph type="sldImg"/>
          </p:nvPr>
        </p:nvSpPr>
        <p:spPr>
          <a:solidFill>
            <a:srgbClr val="FFFFFF"/>
          </a:solidFill>
          <a:ln/>
        </p:spPr>
      </p:sp>
      <p:sp>
        <p:nvSpPr>
          <p:cNvPr id="870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0BDB3EF-96A2-D64A-A67E-D8A8CD076380}" type="slidenum">
              <a:rPr lang="en-US">
                <a:solidFill>
                  <a:prstClr val="black"/>
                </a:solidFill>
              </a:rPr>
              <a:pPr/>
              <a:t>43</a:t>
            </a:fld>
            <a:endParaRPr lang="en-US">
              <a:solidFill>
                <a:prstClr val="black"/>
              </a:solidFill>
            </a:endParaRPr>
          </a:p>
        </p:txBody>
      </p:sp>
      <p:sp>
        <p:nvSpPr>
          <p:cNvPr id="33795" name="Rectangle 1026"/>
          <p:cNvSpPr>
            <a:spLocks noGrp="1" noRot="1" noChangeAspect="1" noChangeArrowheads="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44</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45</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BB58D9-58DC-0A40-8A31-075CE15F1131}" type="slidenum">
              <a:rPr lang="en-US">
                <a:solidFill>
                  <a:prstClr val="black"/>
                </a:solidFill>
              </a:rPr>
              <a:pPr/>
              <a:t>6</a:t>
            </a:fld>
            <a:endParaRPr lang="en-US">
              <a:solidFill>
                <a:prstClr val="black"/>
              </a:solidFill>
            </a:endParaRPr>
          </a:p>
        </p:txBody>
      </p:sp>
      <p:sp>
        <p:nvSpPr>
          <p:cNvPr id="694274"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6942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46</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47</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48</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49</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51</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52</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53</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54</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60B4B5C-B4CB-1C4D-A729-217EF75B20EB}" type="slidenum">
              <a:rPr lang="en-US">
                <a:solidFill>
                  <a:prstClr val="black"/>
                </a:solidFill>
              </a:rPr>
              <a:pPr/>
              <a:t>56</a:t>
            </a:fld>
            <a:endParaRPr lang="en-US">
              <a:solidFill>
                <a:prstClr val="black"/>
              </a:solidFill>
            </a:endParaRPr>
          </a:p>
        </p:txBody>
      </p:sp>
      <p:sp>
        <p:nvSpPr>
          <p:cNvPr id="13619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prstClr val="black"/>
              </a:solidFill>
              <a:latin typeface="Arial" charset="0"/>
              <a:ea typeface="ＭＳ Ｐゴシック" charset="-128"/>
              <a:cs typeface="ＭＳ Ｐゴシック" charset="-128"/>
            </a:endParaRPr>
          </a:p>
        </p:txBody>
      </p:sp>
      <p:sp>
        <p:nvSpPr>
          <p:cNvPr id="136196"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C61A3E3-9250-CE4D-9FA6-1E065523C0A2}" type="slidenum">
              <a:rPr lang="en-US">
                <a:solidFill>
                  <a:prstClr val="black"/>
                </a:solidFill>
              </a:rPr>
              <a:pPr/>
              <a:t>57</a:t>
            </a:fld>
            <a:endParaRPr lang="en-US">
              <a:solidFill>
                <a:prstClr val="black"/>
              </a:solidFill>
            </a:endParaRPr>
          </a:p>
        </p:txBody>
      </p:sp>
      <p:sp>
        <p:nvSpPr>
          <p:cNvPr id="18944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solidFill>
                <a:prstClr val="black"/>
              </a:solidFill>
            </a:endParaRPr>
          </a:p>
        </p:txBody>
      </p:sp>
      <p:sp>
        <p:nvSpPr>
          <p:cNvPr id="189444"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0BDB3EF-96A2-D64A-A67E-D8A8CD076380}" type="slidenum">
              <a:rPr lang="en-US">
                <a:solidFill>
                  <a:prstClr val="black"/>
                </a:solidFill>
              </a:rPr>
              <a:pPr/>
              <a:t>7</a:t>
            </a:fld>
            <a:endParaRPr lang="en-US">
              <a:solidFill>
                <a:prstClr val="black"/>
              </a:solidFill>
            </a:endParaRPr>
          </a:p>
        </p:txBody>
      </p:sp>
      <p:sp>
        <p:nvSpPr>
          <p:cNvPr id="33795" name="Rectangle 1026"/>
          <p:cNvSpPr>
            <a:spLocks noGrp="1" noRot="1" noChangeAspect="1" noChangeArrowheads="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At the core of the Common Core and Next Generation Science Standards…</a:t>
            </a:r>
            <a:endParaRPr lang="en-US"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C61A3E3-9250-CE4D-9FA6-1E065523C0A2}" type="slidenum">
              <a:rPr lang="en-US">
                <a:solidFill>
                  <a:prstClr val="black"/>
                </a:solidFill>
              </a:rPr>
              <a:pPr/>
              <a:t>58</a:t>
            </a:fld>
            <a:endParaRPr lang="en-US">
              <a:solidFill>
                <a:prstClr val="black"/>
              </a:solidFill>
            </a:endParaRPr>
          </a:p>
        </p:txBody>
      </p:sp>
      <p:sp>
        <p:nvSpPr>
          <p:cNvPr id="18944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solidFill>
                <a:prstClr val="black"/>
              </a:solidFill>
            </a:endParaRPr>
          </a:p>
        </p:txBody>
      </p:sp>
      <p:sp>
        <p:nvSpPr>
          <p:cNvPr id="189444"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C61A3E3-9250-CE4D-9FA6-1E065523C0A2}" type="slidenum">
              <a:rPr lang="en-US">
                <a:solidFill>
                  <a:prstClr val="black"/>
                </a:solidFill>
              </a:rPr>
              <a:pPr/>
              <a:t>59</a:t>
            </a:fld>
            <a:endParaRPr lang="en-US">
              <a:solidFill>
                <a:prstClr val="black"/>
              </a:solidFill>
            </a:endParaRPr>
          </a:p>
        </p:txBody>
      </p:sp>
      <p:sp>
        <p:nvSpPr>
          <p:cNvPr id="18944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solidFill>
                <a:prstClr val="black"/>
              </a:solidFill>
            </a:endParaRPr>
          </a:p>
        </p:txBody>
      </p:sp>
      <p:sp>
        <p:nvSpPr>
          <p:cNvPr id="189444"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DC61A3E3-9250-CE4D-9FA6-1E065523C0A2}" type="slidenum">
              <a:rPr lang="en-US">
                <a:solidFill>
                  <a:prstClr val="black"/>
                </a:solidFill>
              </a:rPr>
              <a:pPr/>
              <a:t>60</a:t>
            </a:fld>
            <a:endParaRPr lang="en-US">
              <a:solidFill>
                <a:prstClr val="black"/>
              </a:solidFill>
            </a:endParaRPr>
          </a:p>
        </p:txBody>
      </p:sp>
      <p:sp>
        <p:nvSpPr>
          <p:cNvPr id="18944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solidFill>
                <a:prstClr val="black"/>
              </a:solidFill>
            </a:endParaRPr>
          </a:p>
        </p:txBody>
      </p:sp>
      <p:sp>
        <p:nvSpPr>
          <p:cNvPr id="189444"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4C2C2417-2AA4-DF4F-8AF1-10D5C0420B2B}" type="slidenum">
              <a:rPr lang="en-US">
                <a:solidFill>
                  <a:prstClr val="black"/>
                </a:solidFill>
              </a:rPr>
              <a:pPr/>
              <a:t>61</a:t>
            </a:fld>
            <a:endParaRPr lang="en-US">
              <a:solidFill>
                <a:prstClr val="black"/>
              </a:solidFill>
            </a:endParaRPr>
          </a:p>
        </p:txBody>
      </p:sp>
      <p:sp>
        <p:nvSpPr>
          <p:cNvPr id="19149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solidFill>
                <a:prstClr val="black"/>
              </a:solidFill>
            </a:endParaRPr>
          </a:p>
        </p:txBody>
      </p:sp>
      <p:sp>
        <p:nvSpPr>
          <p:cNvPr id="191492"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A6721ECD-5CF5-664A-9B1B-64B154D1852C}" type="slidenum">
              <a:rPr lang="en-US">
                <a:solidFill>
                  <a:prstClr val="black"/>
                </a:solidFill>
              </a:rPr>
              <a:pPr/>
              <a:t>62</a:t>
            </a:fld>
            <a:endParaRPr lang="en-US">
              <a:solidFill>
                <a:prstClr val="black"/>
              </a:solidFill>
            </a:endParaRPr>
          </a:p>
        </p:txBody>
      </p:sp>
      <p:sp>
        <p:nvSpPr>
          <p:cNvPr id="19558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solidFill>
                <a:prstClr val="black"/>
              </a:solidFill>
            </a:endParaRPr>
          </a:p>
        </p:txBody>
      </p:sp>
      <p:sp>
        <p:nvSpPr>
          <p:cNvPr id="195588"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7081A54-6791-9B4D-9C87-E8AF63EE5C0D}" type="slidenum">
              <a:rPr lang="en-US">
                <a:solidFill>
                  <a:srgbClr val="000000"/>
                </a:solidFill>
              </a:rPr>
              <a:pPr/>
              <a:t>63</a:t>
            </a:fld>
            <a:endParaRPr lang="en-US">
              <a:solidFill>
                <a:srgbClr val="000000"/>
              </a:solidFill>
            </a:endParaRPr>
          </a:p>
        </p:txBody>
      </p:sp>
      <p:sp>
        <p:nvSpPr>
          <p:cNvPr id="13414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34148"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5F949B07-94CF-5647-B142-740E47F34659}" type="slidenum">
              <a:rPr lang="en-US">
                <a:solidFill>
                  <a:srgbClr val="000000"/>
                </a:solidFill>
              </a:rPr>
              <a:pPr/>
              <a:t>64</a:t>
            </a:fld>
            <a:endParaRPr lang="en-US">
              <a:solidFill>
                <a:srgbClr val="000000"/>
              </a:solidFill>
            </a:endParaRPr>
          </a:p>
        </p:txBody>
      </p:sp>
      <p:sp>
        <p:nvSpPr>
          <p:cNvPr id="13619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36196"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2BD6729-2D47-8648-88DD-FB2B3AD6C1C4}" type="slidenum">
              <a:rPr lang="en-US">
                <a:solidFill>
                  <a:srgbClr val="000000"/>
                </a:solidFill>
              </a:rPr>
              <a:pPr/>
              <a:t>65</a:t>
            </a:fld>
            <a:endParaRPr lang="en-US">
              <a:solidFill>
                <a:srgbClr val="000000"/>
              </a:solidFill>
            </a:endParaRPr>
          </a:p>
        </p:txBody>
      </p:sp>
      <p:sp>
        <p:nvSpPr>
          <p:cNvPr id="13824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38244"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22BD6729-2D47-8648-88DD-FB2B3AD6C1C4}" type="slidenum">
              <a:rPr lang="en-US">
                <a:solidFill>
                  <a:srgbClr val="000000"/>
                </a:solidFill>
              </a:rPr>
              <a:pPr/>
              <a:t>66</a:t>
            </a:fld>
            <a:endParaRPr lang="en-US">
              <a:solidFill>
                <a:srgbClr val="000000"/>
              </a:solidFill>
            </a:endParaRPr>
          </a:p>
        </p:txBody>
      </p:sp>
      <p:sp>
        <p:nvSpPr>
          <p:cNvPr id="13824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38244"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60B4B5C-B4CB-1C4D-A729-217EF75B20EB}" type="slidenum">
              <a:rPr lang="en-US">
                <a:solidFill>
                  <a:prstClr val="black"/>
                </a:solidFill>
              </a:rPr>
              <a:pPr/>
              <a:t>67</a:t>
            </a:fld>
            <a:endParaRPr lang="en-US">
              <a:solidFill>
                <a:prstClr val="black"/>
              </a:solidFill>
            </a:endParaRPr>
          </a:p>
        </p:txBody>
      </p:sp>
      <p:sp>
        <p:nvSpPr>
          <p:cNvPr id="13619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prstClr val="black"/>
              </a:solidFill>
              <a:latin typeface="Arial" charset="0"/>
              <a:ea typeface="ＭＳ Ｐゴシック" charset="-128"/>
              <a:cs typeface="ＭＳ Ｐゴシック" charset="-128"/>
            </a:endParaRPr>
          </a:p>
        </p:txBody>
      </p:sp>
      <p:sp>
        <p:nvSpPr>
          <p:cNvPr id="136196"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5F6DCC-5554-CE49-8FCF-8C7A4E03E7BE}" type="slidenum">
              <a:rPr lang="en-US">
                <a:solidFill>
                  <a:prstClr val="black"/>
                </a:solidFill>
              </a:rPr>
              <a:pPr/>
              <a:t>8</a:t>
            </a:fld>
            <a:endParaRPr lang="en-US">
              <a:solidFill>
                <a:prstClr val="black"/>
              </a:solidFill>
            </a:endParaRPr>
          </a:p>
        </p:txBody>
      </p:sp>
      <p:sp>
        <p:nvSpPr>
          <p:cNvPr id="728066"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28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68</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69</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70</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3900984-5C49-F242-B58A-590EECF05033}" type="slidenum">
              <a:rPr lang="en-US">
                <a:solidFill>
                  <a:srgbClr val="000000"/>
                </a:solidFill>
              </a:rPr>
              <a:pPr/>
              <a:t>71</a:t>
            </a:fld>
            <a:endParaRPr lang="en-US">
              <a:solidFill>
                <a:srgbClr val="000000"/>
              </a:solidFill>
            </a:endParaRPr>
          </a:p>
        </p:txBody>
      </p:sp>
      <p:sp>
        <p:nvSpPr>
          <p:cNvPr id="16077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solidFill>
                <a:srgbClr val="000000"/>
              </a:solidFill>
            </a:endParaRPr>
          </a:p>
        </p:txBody>
      </p:sp>
      <p:sp>
        <p:nvSpPr>
          <p:cNvPr id="160772"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spcBef>
                <a:spcPct val="0"/>
              </a:spcBef>
            </a:pPr>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43900984-5C49-F242-B58A-590EECF05033}" type="slidenum">
              <a:rPr lang="en-US">
                <a:solidFill>
                  <a:srgbClr val="000000"/>
                </a:solidFill>
              </a:rPr>
              <a:pPr/>
              <a:t>72</a:t>
            </a:fld>
            <a:endParaRPr lang="en-US">
              <a:solidFill>
                <a:srgbClr val="000000"/>
              </a:solidFill>
            </a:endParaRPr>
          </a:p>
        </p:txBody>
      </p:sp>
      <p:sp>
        <p:nvSpPr>
          <p:cNvPr id="16077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endParaRPr lang="en-US">
              <a:solidFill>
                <a:srgbClr val="000000"/>
              </a:solidFill>
            </a:endParaRPr>
          </a:p>
        </p:txBody>
      </p:sp>
      <p:sp>
        <p:nvSpPr>
          <p:cNvPr id="160772"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spcBef>
                <a:spcPct val="0"/>
              </a:spcBef>
            </a:pPr>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73</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74</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75</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76</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77</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39EAD9-5E3C-6D4E-BC77-440CF7B6D730}" type="slidenum">
              <a:rPr lang="en-US">
                <a:solidFill>
                  <a:prstClr val="black"/>
                </a:solidFill>
              </a:rPr>
              <a:pPr/>
              <a:t>9</a:t>
            </a:fld>
            <a:endParaRPr lang="en-US">
              <a:solidFill>
                <a:prstClr val="black"/>
              </a:solidFill>
            </a:endParaRPr>
          </a:p>
        </p:txBody>
      </p:sp>
      <p:sp>
        <p:nvSpPr>
          <p:cNvPr id="732162" name="Rectangle 2"/>
          <p:cNvSpPr>
            <a:spLocks noGrp="1" noRot="1" noChangeAspect="1"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p:spPr>
      </p:sp>
      <p:sp>
        <p:nvSpPr>
          <p:cNvPr id="73216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prstTxWarp prst="textNoShape">
              <a:avLst/>
            </a:prstTxWarp>
          </a:bodyPr>
          <a:lstStyle/>
          <a:p>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78</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C46803CF-AC18-BD45-8938-AC3FCCB1E5A9}" type="slidenum">
              <a:rPr lang="en-US">
                <a:solidFill>
                  <a:srgbClr val="000000"/>
                </a:solidFill>
              </a:rPr>
              <a:pPr/>
              <a:t>79</a:t>
            </a:fld>
            <a:endParaRPr lang="en-US">
              <a:solidFill>
                <a:srgbClr val="000000"/>
              </a:solidFill>
            </a:endParaRPr>
          </a:p>
        </p:txBody>
      </p:sp>
      <p:sp>
        <p:nvSpPr>
          <p:cNvPr id="193539" name="Rectangle 2"/>
          <p:cNvSpPr>
            <a:spLocks noGrp="1" noRot="1" noChangeAspect="1" noChangeArrowheads="1"/>
          </p:cNvSpPr>
          <p:nvPr>
            <p:ph type="sldImg"/>
          </p:nvPr>
        </p:nvSpPr>
        <p:spPr>
          <a:solidFill>
            <a:srgbClr val="FFFFFF"/>
          </a:solidFill>
          <a:ln/>
        </p:spPr>
      </p:sp>
      <p:sp>
        <p:nvSpPr>
          <p:cNvPr id="19354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80</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81</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82</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83</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84</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85</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86</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87</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2237A57-C132-F74E-A1C8-FFF6E255D2A3}" type="slidenum">
              <a:rPr lang="en-US">
                <a:solidFill>
                  <a:prstClr val="black"/>
                </a:solidFill>
              </a:rPr>
              <a:pPr/>
              <a:t>10</a:t>
            </a:fld>
            <a:endParaRPr lang="en-US">
              <a:solidFill>
                <a:prstClr val="black"/>
              </a:solidFill>
            </a:endParaRPr>
          </a:p>
        </p:txBody>
      </p:sp>
      <p:sp>
        <p:nvSpPr>
          <p:cNvPr id="130051" name="Rectangle 2"/>
          <p:cNvSpPr>
            <a:spLocks noGrp="1" noRot="1" noChangeAspect="1" noChangeArrowheads="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88</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038D08BA-13A5-4240-AEFD-E568F91BB255}" type="slidenum">
              <a:rPr lang="en-US">
                <a:solidFill>
                  <a:prstClr val="black"/>
                </a:solidFill>
              </a:rPr>
              <a:pPr/>
              <a:t>89</a:t>
            </a:fld>
            <a:endParaRPr lang="en-US">
              <a:solidFill>
                <a:prstClr val="black"/>
              </a:solidFill>
            </a:endParaRPr>
          </a:p>
        </p:txBody>
      </p:sp>
      <p:sp>
        <p:nvSpPr>
          <p:cNvPr id="15872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prstClr val="black"/>
              </a:solidFill>
              <a:latin typeface="Arial" charset="0"/>
              <a:ea typeface="ＭＳ Ｐゴシック" charset="-128"/>
              <a:cs typeface="ＭＳ Ｐゴシック" charset="-128"/>
            </a:endParaRPr>
          </a:p>
        </p:txBody>
      </p:sp>
      <p:sp>
        <p:nvSpPr>
          <p:cNvPr id="158724"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038D08BA-13A5-4240-AEFD-E568F91BB255}" type="slidenum">
              <a:rPr lang="en-US">
                <a:solidFill>
                  <a:prstClr val="black"/>
                </a:solidFill>
              </a:rPr>
              <a:pPr/>
              <a:t>90</a:t>
            </a:fld>
            <a:endParaRPr lang="en-US">
              <a:solidFill>
                <a:prstClr val="black"/>
              </a:solidFill>
            </a:endParaRPr>
          </a:p>
        </p:txBody>
      </p:sp>
      <p:sp>
        <p:nvSpPr>
          <p:cNvPr id="15872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prstClr val="black"/>
              </a:solidFill>
              <a:latin typeface="Arial" charset="0"/>
              <a:ea typeface="ＭＳ Ｐゴシック" charset="-128"/>
              <a:cs typeface="ＭＳ Ｐゴシック" charset="-128"/>
            </a:endParaRPr>
          </a:p>
        </p:txBody>
      </p:sp>
      <p:sp>
        <p:nvSpPr>
          <p:cNvPr id="158724"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038D08BA-13A5-4240-AEFD-E568F91BB255}" type="slidenum">
              <a:rPr lang="en-US">
                <a:solidFill>
                  <a:prstClr val="black"/>
                </a:solidFill>
              </a:rPr>
              <a:pPr/>
              <a:t>91</a:t>
            </a:fld>
            <a:endParaRPr lang="en-US">
              <a:solidFill>
                <a:prstClr val="black"/>
              </a:solidFill>
            </a:endParaRPr>
          </a:p>
        </p:txBody>
      </p:sp>
      <p:sp>
        <p:nvSpPr>
          <p:cNvPr id="15872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prstClr val="black"/>
              </a:solidFill>
              <a:latin typeface="Arial" charset="0"/>
              <a:ea typeface="ＭＳ Ｐゴシック" charset="-128"/>
              <a:cs typeface="ＭＳ Ｐゴシック" charset="-128"/>
            </a:endParaRPr>
          </a:p>
        </p:txBody>
      </p:sp>
      <p:sp>
        <p:nvSpPr>
          <p:cNvPr id="158724"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038D08BA-13A5-4240-AEFD-E568F91BB255}" type="slidenum">
              <a:rPr lang="en-US">
                <a:solidFill>
                  <a:prstClr val="black"/>
                </a:solidFill>
              </a:rPr>
              <a:pPr/>
              <a:t>92</a:t>
            </a:fld>
            <a:endParaRPr lang="en-US">
              <a:solidFill>
                <a:prstClr val="black"/>
              </a:solidFill>
            </a:endParaRPr>
          </a:p>
        </p:txBody>
      </p:sp>
      <p:sp>
        <p:nvSpPr>
          <p:cNvPr id="158723"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prstClr val="black"/>
              </a:solidFill>
              <a:latin typeface="Arial" charset="0"/>
              <a:ea typeface="ＭＳ Ｐゴシック" charset="-128"/>
              <a:cs typeface="ＭＳ Ｐゴシック" charset="-128"/>
            </a:endParaRPr>
          </a:p>
        </p:txBody>
      </p:sp>
      <p:sp>
        <p:nvSpPr>
          <p:cNvPr id="158724"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D2237A57-C132-F74E-A1C8-FFF6E255D2A3}" type="slidenum">
              <a:rPr lang="en-US">
                <a:solidFill>
                  <a:prstClr val="black"/>
                </a:solidFill>
              </a:rPr>
              <a:pPr/>
              <a:t>93</a:t>
            </a:fld>
            <a:endParaRPr lang="en-US">
              <a:solidFill>
                <a:prstClr val="black"/>
              </a:solidFill>
            </a:endParaRPr>
          </a:p>
        </p:txBody>
      </p:sp>
      <p:sp>
        <p:nvSpPr>
          <p:cNvPr id="130051" name="Rectangle 2"/>
          <p:cNvSpPr>
            <a:spLocks noGrp="1" noRot="1" noChangeAspect="1" noChangeArrowheads="1"/>
          </p:cNvSpPr>
          <p:nvPr>
            <p:ph type="sldImg"/>
          </p:nvPr>
        </p:nvSpPr>
        <p:spPr>
          <a:solidFill>
            <a:srgbClr val="FFFFFF"/>
          </a:solidFill>
          <a:ln/>
        </p:spPr>
      </p:sp>
      <p:sp>
        <p:nvSpPr>
          <p:cNvPr id="130052"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94</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8FB2668B-B7F2-E043-8036-12A39490445C}" type="slidenum">
              <a:rPr lang="en-US">
                <a:solidFill>
                  <a:prstClr val="black"/>
                </a:solidFill>
              </a:rPr>
              <a:pPr/>
              <a:t>95</a:t>
            </a:fld>
            <a:endParaRPr lang="en-US">
              <a:solidFill>
                <a:prstClr val="black"/>
              </a:solidFill>
            </a:endParaRPr>
          </a:p>
        </p:txBody>
      </p:sp>
      <p:sp>
        <p:nvSpPr>
          <p:cNvPr id="20582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prstClr val="black"/>
              </a:solidFill>
              <a:latin typeface="Arial" charset="0"/>
              <a:ea typeface="ＭＳ Ｐゴシック" charset="-128"/>
              <a:cs typeface="ＭＳ Ｐゴシック" charset="-128"/>
            </a:endParaRPr>
          </a:p>
        </p:txBody>
      </p:sp>
      <p:sp>
        <p:nvSpPr>
          <p:cNvPr id="205828"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a:noFill/>
        </p:spPr>
        <p:txBody>
          <a:bodyPr/>
          <a:lstStyle/>
          <a:p>
            <a:fld id="{8FB2668B-B7F2-E043-8036-12A39490445C}" type="slidenum">
              <a:rPr lang="en-US">
                <a:solidFill>
                  <a:prstClr val="black"/>
                </a:solidFill>
              </a:rPr>
              <a:pPr/>
              <a:t>96</a:t>
            </a:fld>
            <a:endParaRPr lang="en-US">
              <a:solidFill>
                <a:prstClr val="black"/>
              </a:solidFill>
            </a:endParaRPr>
          </a:p>
        </p:txBody>
      </p:sp>
      <p:sp>
        <p:nvSpPr>
          <p:cNvPr id="205827"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prstClr val="black"/>
              </a:solidFill>
              <a:latin typeface="Arial" charset="0"/>
              <a:ea typeface="ＭＳ Ｐゴシック" charset="-128"/>
              <a:cs typeface="ＭＳ Ｐゴシック" charset="-128"/>
            </a:endParaRPr>
          </a:p>
        </p:txBody>
      </p:sp>
      <p:sp>
        <p:nvSpPr>
          <p:cNvPr id="205828"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60B4B5C-B4CB-1C4D-A729-217EF75B20EB}" type="slidenum">
              <a:rPr lang="en-US">
                <a:solidFill>
                  <a:prstClr val="black"/>
                </a:solidFill>
              </a:rPr>
              <a:pPr/>
              <a:t>97</a:t>
            </a:fld>
            <a:endParaRPr lang="en-US">
              <a:solidFill>
                <a:prstClr val="black"/>
              </a:solidFill>
            </a:endParaRPr>
          </a:p>
        </p:txBody>
      </p:sp>
      <p:sp>
        <p:nvSpPr>
          <p:cNvPr id="13619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prstClr val="black"/>
              </a:solidFill>
              <a:latin typeface="Arial" charset="0"/>
              <a:ea typeface="ＭＳ Ｐゴシック" charset="-128"/>
              <a:cs typeface="ＭＳ Ｐゴシック" charset="-128"/>
            </a:endParaRPr>
          </a:p>
        </p:txBody>
      </p:sp>
      <p:sp>
        <p:nvSpPr>
          <p:cNvPr id="136196"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37ACBBBF-BCEF-6847-8FB9-8E70791E2CD5}" type="slidenum">
              <a:rPr lang="en-US">
                <a:solidFill>
                  <a:prstClr val="black"/>
                </a:solidFill>
              </a:rPr>
              <a:pPr/>
              <a:t>11</a:t>
            </a:fld>
            <a:endParaRPr lang="en-US">
              <a:solidFill>
                <a:prstClr val="black"/>
              </a:solidFill>
            </a:endParaRPr>
          </a:p>
        </p:txBody>
      </p:sp>
      <p:sp>
        <p:nvSpPr>
          <p:cNvPr id="107523" name="Rectangle 2"/>
          <p:cNvSpPr>
            <a:spLocks noGrp="1" noRot="1" noChangeAspect="1" noChangeArrowheads="1"/>
          </p:cNvSpPr>
          <p:nvPr>
            <p:ph type="sldImg"/>
          </p:nvPr>
        </p:nvSpPr>
        <p:spPr>
          <a:solidFill>
            <a:srgbClr val="FFFFFF"/>
          </a:solidFill>
          <a:ln/>
        </p:spPr>
      </p:sp>
      <p:sp>
        <p:nvSpPr>
          <p:cNvPr id="107524"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smtClean="0"/>
              <a:t>We’re going to tell you about and demonstrate some of the ways we’ve been working with teachers to get past these obstacles, supporting them to think about (CLICK)</a:t>
            </a:r>
            <a:r>
              <a:rPr lang="en-US" baseline="0" dirty="0" smtClean="0"/>
              <a:t> basic goals for discussion, (CLICK) basic talk tools, and (CLICK) ways to build a classroom culture that supports respectful and equitable discussion.</a:t>
            </a:r>
            <a:endParaRPr lang="en-US" dirty="0"/>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ea typeface="ＭＳ Ｐゴシック" charset="0"/>
                <a:cs typeface="ＭＳ Ｐゴシック" charset="0"/>
              </a:defRPr>
            </a:lvl1pPr>
            <a:lvl2pPr marL="742950" indent="-285750" eaLnBrk="0" hangingPunct="0">
              <a:defRPr sz="2000" i="1">
                <a:solidFill>
                  <a:schemeClr val="tx1"/>
                </a:solidFill>
                <a:latin typeface="Arial" charset="0"/>
                <a:ea typeface="ＭＳ Ｐゴシック" charset="0"/>
              </a:defRPr>
            </a:lvl2pPr>
            <a:lvl3pPr marL="1143000" indent="-228600" eaLnBrk="0" hangingPunct="0">
              <a:defRPr sz="2000" i="1">
                <a:solidFill>
                  <a:schemeClr val="tx1"/>
                </a:solidFill>
                <a:latin typeface="Arial" charset="0"/>
                <a:ea typeface="ＭＳ Ｐゴシック" charset="0"/>
              </a:defRPr>
            </a:lvl3pPr>
            <a:lvl4pPr marL="1600200" indent="-228600" eaLnBrk="0" hangingPunct="0">
              <a:defRPr sz="2000" i="1">
                <a:solidFill>
                  <a:schemeClr val="tx1"/>
                </a:solidFill>
                <a:latin typeface="Arial" charset="0"/>
                <a:ea typeface="ＭＳ Ｐゴシック" charset="0"/>
              </a:defRPr>
            </a:lvl4pPr>
            <a:lvl5pPr marL="2057400" indent="-228600" eaLnBrk="0" hangingPunct="0">
              <a:defRPr sz="2000" i="1">
                <a:solidFill>
                  <a:schemeClr val="tx1"/>
                </a:solidFill>
                <a:latin typeface="Arial" charset="0"/>
                <a:ea typeface="ＭＳ Ｐゴシック" charset="0"/>
              </a:defRPr>
            </a:lvl5pPr>
            <a:lvl6pPr marL="2514600" indent="-228600" eaLnBrk="0" fontAlgn="base" hangingPunct="0">
              <a:spcBef>
                <a:spcPct val="0"/>
              </a:spcBef>
              <a:spcAft>
                <a:spcPct val="0"/>
              </a:spcAft>
              <a:defRPr sz="2000" i="1">
                <a:solidFill>
                  <a:schemeClr val="tx1"/>
                </a:solidFill>
                <a:latin typeface="Arial" charset="0"/>
                <a:ea typeface="ＭＳ Ｐゴシック" charset="0"/>
              </a:defRPr>
            </a:lvl6pPr>
            <a:lvl7pPr marL="2971800" indent="-228600" eaLnBrk="0" fontAlgn="base" hangingPunct="0">
              <a:spcBef>
                <a:spcPct val="0"/>
              </a:spcBef>
              <a:spcAft>
                <a:spcPct val="0"/>
              </a:spcAft>
              <a:defRPr sz="2000" i="1">
                <a:solidFill>
                  <a:schemeClr val="tx1"/>
                </a:solidFill>
                <a:latin typeface="Arial" charset="0"/>
                <a:ea typeface="ＭＳ Ｐゴシック" charset="0"/>
              </a:defRPr>
            </a:lvl7pPr>
            <a:lvl8pPr marL="3429000" indent="-228600" eaLnBrk="0" fontAlgn="base" hangingPunct="0">
              <a:spcBef>
                <a:spcPct val="0"/>
              </a:spcBef>
              <a:spcAft>
                <a:spcPct val="0"/>
              </a:spcAft>
              <a:defRPr sz="2000" i="1">
                <a:solidFill>
                  <a:schemeClr val="tx1"/>
                </a:solidFill>
                <a:latin typeface="Arial" charset="0"/>
                <a:ea typeface="ＭＳ Ｐゴシック" charset="0"/>
              </a:defRPr>
            </a:lvl8pPr>
            <a:lvl9pPr marL="3886200" indent="-228600" eaLnBrk="0" fontAlgn="base" hangingPunct="0">
              <a:spcBef>
                <a:spcPct val="0"/>
              </a:spcBef>
              <a:spcAft>
                <a:spcPct val="0"/>
              </a:spcAft>
              <a:defRPr sz="2000" i="1">
                <a:solidFill>
                  <a:schemeClr val="tx1"/>
                </a:solidFill>
                <a:latin typeface="Arial" charset="0"/>
                <a:ea typeface="ＭＳ Ｐゴシック" charset="0"/>
              </a:defRPr>
            </a:lvl9pPr>
          </a:lstStyle>
          <a:p>
            <a:fld id="{1EB0A784-BC11-A244-81F9-3FC7F7B3A0EE}" type="slidenum">
              <a:rPr lang="en-US" sz="1200" i="0">
                <a:solidFill>
                  <a:prstClr val="black"/>
                </a:solidFill>
              </a:rPr>
              <a:pPr/>
              <a:t>98</a:t>
            </a:fld>
            <a:endParaRPr lang="en-US" sz="1200" i="0">
              <a:solidFill>
                <a:prstClr val="black"/>
              </a:solidFill>
            </a:endParaRPr>
          </a:p>
        </p:txBody>
      </p:sp>
      <p:sp>
        <p:nvSpPr>
          <p:cNvPr id="195586" name="Rectangle 2"/>
          <p:cNvSpPr>
            <a:spLocks noGrp="1" noRot="1" noChangeAspect="1"/>
          </p:cNvSpPr>
          <p:nvPr>
            <p:ph type="sldImg"/>
          </p:nvPr>
        </p:nvSpPr>
        <p:spPr>
          <a:ln/>
        </p:spPr>
      </p:sp>
      <p:sp>
        <p:nvSpPr>
          <p:cNvPr id="195587" name="Rectangle 3"/>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ＭＳ Ｐゴシック" charset="0"/>
                <a:cs typeface="ＭＳ Ｐゴシック" charset="0"/>
              </a:rPr>
              <a:t>Here</a:t>
            </a:r>
            <a:r>
              <a:rPr lang="ja-JP" altLang="en-US" dirty="0">
                <a:ea typeface="ＭＳ Ｐゴシック" charset="0"/>
                <a:cs typeface="ＭＳ Ｐゴシック" charset="0"/>
              </a:rPr>
              <a:t>’</a:t>
            </a:r>
            <a:r>
              <a:rPr lang="en-US" altLang="ja-JP" dirty="0">
                <a:ea typeface="ＭＳ Ｐゴシック" charset="0"/>
                <a:cs typeface="ＭＳ Ｐゴシック" charset="0"/>
              </a:rPr>
              <a:t>s just one example of the ways we help to make </a:t>
            </a:r>
            <a:r>
              <a:rPr lang="ja-JP" altLang="en-US" dirty="0">
                <a:ea typeface="ＭＳ Ｐゴシック" charset="0"/>
                <a:cs typeface="ＭＳ Ｐゴシック" charset="0"/>
              </a:rPr>
              <a:t>“</a:t>
            </a:r>
            <a:r>
              <a:rPr lang="en-US" altLang="ja-JP" dirty="0">
                <a:ea typeface="ＭＳ Ｐゴシック" charset="0"/>
                <a:cs typeface="ＭＳ Ｐゴシック" charset="0"/>
              </a:rPr>
              <a:t>talk moves</a:t>
            </a:r>
            <a:r>
              <a:rPr lang="ja-JP" altLang="en-US" dirty="0">
                <a:ea typeface="ＭＳ Ｐゴシック" charset="0"/>
                <a:cs typeface="ＭＳ Ｐゴシック" charset="0"/>
              </a:rPr>
              <a:t>”</a:t>
            </a:r>
            <a:r>
              <a:rPr lang="en-US" altLang="ja-JP" dirty="0">
                <a:ea typeface="ＭＳ Ｐゴシック" charset="0"/>
                <a:cs typeface="ＭＳ Ｐゴシック" charset="0"/>
              </a:rPr>
              <a:t> visible and useable -- as TOOLS that can transform the culture of talk, the mindset of the kids, and helping teachers position the kids as thinkers, so that they do more of the heavy lifting in building arguments and critiquing the arguments of their peers, with evidence.</a:t>
            </a:r>
            <a:endParaRPr lang="en-US" dirty="0">
              <a:ea typeface="ＭＳ Ｐゴシック" charset="0"/>
              <a:cs typeface="ＭＳ Ｐゴシック" charset="0"/>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i="1">
                <a:solidFill>
                  <a:schemeClr val="tx1"/>
                </a:solidFill>
                <a:latin typeface="Arial" charset="0"/>
                <a:ea typeface="ＭＳ Ｐゴシック" charset="0"/>
                <a:cs typeface="ＭＳ Ｐゴシック" charset="0"/>
              </a:defRPr>
            </a:lvl1pPr>
            <a:lvl2pPr marL="742950" indent="-285750" eaLnBrk="0" hangingPunct="0">
              <a:defRPr sz="2000" i="1">
                <a:solidFill>
                  <a:schemeClr val="tx1"/>
                </a:solidFill>
                <a:latin typeface="Arial" charset="0"/>
                <a:ea typeface="ＭＳ Ｐゴシック" charset="0"/>
              </a:defRPr>
            </a:lvl2pPr>
            <a:lvl3pPr marL="1143000" indent="-228600" eaLnBrk="0" hangingPunct="0">
              <a:defRPr sz="2000" i="1">
                <a:solidFill>
                  <a:schemeClr val="tx1"/>
                </a:solidFill>
                <a:latin typeface="Arial" charset="0"/>
                <a:ea typeface="ＭＳ Ｐゴシック" charset="0"/>
              </a:defRPr>
            </a:lvl3pPr>
            <a:lvl4pPr marL="1600200" indent="-228600" eaLnBrk="0" hangingPunct="0">
              <a:defRPr sz="2000" i="1">
                <a:solidFill>
                  <a:schemeClr val="tx1"/>
                </a:solidFill>
                <a:latin typeface="Arial" charset="0"/>
                <a:ea typeface="ＭＳ Ｐゴシック" charset="0"/>
              </a:defRPr>
            </a:lvl4pPr>
            <a:lvl5pPr marL="2057400" indent="-228600" eaLnBrk="0" hangingPunct="0">
              <a:defRPr sz="2000" i="1">
                <a:solidFill>
                  <a:schemeClr val="tx1"/>
                </a:solidFill>
                <a:latin typeface="Arial" charset="0"/>
                <a:ea typeface="ＭＳ Ｐゴシック" charset="0"/>
              </a:defRPr>
            </a:lvl5pPr>
            <a:lvl6pPr marL="2514600" indent="-228600" eaLnBrk="0" fontAlgn="base" hangingPunct="0">
              <a:spcBef>
                <a:spcPct val="0"/>
              </a:spcBef>
              <a:spcAft>
                <a:spcPct val="0"/>
              </a:spcAft>
              <a:defRPr sz="2000" i="1">
                <a:solidFill>
                  <a:schemeClr val="tx1"/>
                </a:solidFill>
                <a:latin typeface="Arial" charset="0"/>
                <a:ea typeface="ＭＳ Ｐゴシック" charset="0"/>
              </a:defRPr>
            </a:lvl6pPr>
            <a:lvl7pPr marL="2971800" indent="-228600" eaLnBrk="0" fontAlgn="base" hangingPunct="0">
              <a:spcBef>
                <a:spcPct val="0"/>
              </a:spcBef>
              <a:spcAft>
                <a:spcPct val="0"/>
              </a:spcAft>
              <a:defRPr sz="2000" i="1">
                <a:solidFill>
                  <a:schemeClr val="tx1"/>
                </a:solidFill>
                <a:latin typeface="Arial" charset="0"/>
                <a:ea typeface="ＭＳ Ｐゴシック" charset="0"/>
              </a:defRPr>
            </a:lvl7pPr>
            <a:lvl8pPr marL="3429000" indent="-228600" eaLnBrk="0" fontAlgn="base" hangingPunct="0">
              <a:spcBef>
                <a:spcPct val="0"/>
              </a:spcBef>
              <a:spcAft>
                <a:spcPct val="0"/>
              </a:spcAft>
              <a:defRPr sz="2000" i="1">
                <a:solidFill>
                  <a:schemeClr val="tx1"/>
                </a:solidFill>
                <a:latin typeface="Arial" charset="0"/>
                <a:ea typeface="ＭＳ Ｐゴシック" charset="0"/>
              </a:defRPr>
            </a:lvl8pPr>
            <a:lvl9pPr marL="3886200" indent="-228600" eaLnBrk="0" fontAlgn="base" hangingPunct="0">
              <a:spcBef>
                <a:spcPct val="0"/>
              </a:spcBef>
              <a:spcAft>
                <a:spcPct val="0"/>
              </a:spcAft>
              <a:defRPr sz="2000" i="1">
                <a:solidFill>
                  <a:schemeClr val="tx1"/>
                </a:solidFill>
                <a:latin typeface="Arial" charset="0"/>
                <a:ea typeface="ＭＳ Ｐゴシック" charset="0"/>
              </a:defRPr>
            </a:lvl9pPr>
          </a:lstStyle>
          <a:p>
            <a:fld id="{1EB0A784-BC11-A244-81F9-3FC7F7B3A0EE}" type="slidenum">
              <a:rPr lang="en-US" sz="1200" i="0">
                <a:solidFill>
                  <a:prstClr val="black"/>
                </a:solidFill>
              </a:rPr>
              <a:pPr/>
              <a:t>99</a:t>
            </a:fld>
            <a:endParaRPr lang="en-US" sz="1200" i="0">
              <a:solidFill>
                <a:prstClr val="black"/>
              </a:solidFill>
            </a:endParaRPr>
          </a:p>
        </p:txBody>
      </p:sp>
      <p:sp>
        <p:nvSpPr>
          <p:cNvPr id="195586" name="Rectangle 2"/>
          <p:cNvSpPr>
            <a:spLocks noGrp="1" noRot="1" noChangeAspect="1"/>
          </p:cNvSpPr>
          <p:nvPr>
            <p:ph type="sldImg"/>
          </p:nvPr>
        </p:nvSpPr>
        <p:spPr>
          <a:ln/>
        </p:spPr>
      </p:sp>
      <p:sp>
        <p:nvSpPr>
          <p:cNvPr id="195587" name="Rectangle 3"/>
          <p:cNvSpPr>
            <a:spLocks noGrp="1"/>
          </p:cNvSpPr>
          <p:nvPr>
            <p:ph type="body" idx="1"/>
          </p:nvPr>
        </p:nvSpPr>
        <p:spPr>
          <a:xfrm>
            <a:off x="685800" y="4343400"/>
            <a:ext cx="5486400" cy="4114800"/>
          </a:xfrm>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defTabSz="457200" eaLnBrk="1" hangingPunct="1"/>
            <a:r>
              <a:rPr lang="en-US" dirty="0">
                <a:ea typeface="ＭＳ Ｐゴシック" charset="0"/>
                <a:cs typeface="ＭＳ Ｐゴシック" charset="0"/>
              </a:rPr>
              <a:t>Here</a:t>
            </a:r>
            <a:r>
              <a:rPr lang="ja-JP" altLang="en-US" dirty="0">
                <a:ea typeface="ＭＳ Ｐゴシック" charset="0"/>
                <a:cs typeface="ＭＳ Ｐゴシック" charset="0"/>
              </a:rPr>
              <a:t>’</a:t>
            </a:r>
            <a:r>
              <a:rPr lang="en-US" altLang="ja-JP" dirty="0">
                <a:ea typeface="ＭＳ Ｐゴシック" charset="0"/>
                <a:cs typeface="ＭＳ Ｐゴシック" charset="0"/>
              </a:rPr>
              <a:t>s just one example of the ways we help to make </a:t>
            </a:r>
            <a:r>
              <a:rPr lang="ja-JP" altLang="en-US" dirty="0">
                <a:ea typeface="ＭＳ Ｐゴシック" charset="0"/>
                <a:cs typeface="ＭＳ Ｐゴシック" charset="0"/>
              </a:rPr>
              <a:t>“</a:t>
            </a:r>
            <a:r>
              <a:rPr lang="en-US" altLang="ja-JP" dirty="0">
                <a:ea typeface="ＭＳ Ｐゴシック" charset="0"/>
                <a:cs typeface="ＭＳ Ｐゴシック" charset="0"/>
              </a:rPr>
              <a:t>talk moves</a:t>
            </a:r>
            <a:r>
              <a:rPr lang="ja-JP" altLang="en-US" dirty="0">
                <a:ea typeface="ＭＳ Ｐゴシック" charset="0"/>
                <a:cs typeface="ＭＳ Ｐゴシック" charset="0"/>
              </a:rPr>
              <a:t>”</a:t>
            </a:r>
            <a:r>
              <a:rPr lang="en-US" altLang="ja-JP" dirty="0">
                <a:ea typeface="ＭＳ Ｐゴシック" charset="0"/>
                <a:cs typeface="ＭＳ Ｐゴシック" charset="0"/>
              </a:rPr>
              <a:t> visible and useable -- as TOOLS that can transform the culture of talk, the mindset of the kids, and helping teachers position the kids as thinkers, so that they do more of the heavy lifting in building arguments and critiquing the arguments of their peers, with evidence.</a:t>
            </a:r>
            <a:endParaRPr lang="en-US" dirty="0">
              <a:ea typeface="ＭＳ Ｐゴシック" charset="0"/>
              <a:cs typeface="ＭＳ Ｐゴシック" charset="0"/>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660B4B5C-B4CB-1C4D-A729-217EF75B20EB}" type="slidenum">
              <a:rPr lang="en-US">
                <a:solidFill>
                  <a:prstClr val="black"/>
                </a:solidFill>
              </a:rPr>
              <a:pPr/>
              <a:t>100</a:t>
            </a:fld>
            <a:endParaRPr lang="en-US">
              <a:solidFill>
                <a:prstClr val="black"/>
              </a:solidFill>
            </a:endParaRPr>
          </a:p>
        </p:txBody>
      </p:sp>
      <p:sp>
        <p:nvSpPr>
          <p:cNvPr id="136195"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prstClr val="black"/>
              </a:solidFill>
              <a:latin typeface="Arial" charset="0"/>
              <a:ea typeface="ＭＳ Ｐゴシック" charset="-128"/>
              <a:cs typeface="ＭＳ Ｐゴシック" charset="-128"/>
            </a:endParaRPr>
          </a:p>
        </p:txBody>
      </p:sp>
      <p:sp>
        <p:nvSpPr>
          <p:cNvPr id="136196" name="Text Box 3"/>
          <p:cNvSpPr>
            <a:spLocks noGrp="1" noChangeArrowheads="1"/>
          </p:cNvSpPr>
          <p:nvPr>
            <p:ph type="body"/>
          </p:nvPr>
        </p:nvSpPr>
        <p:spPr>
          <a:xfrm>
            <a:off x="914400" y="4343400"/>
            <a:ext cx="5029200" cy="4125913"/>
          </a:xfrm>
          <a:solidFill>
            <a:srgbClr val="FFFFFF"/>
          </a:solidFill>
          <a:ln w="9360">
            <a:solidFill>
              <a:srgbClr val="000000"/>
            </a:solidFill>
          </a:ln>
        </p:spPr>
        <p:txBody>
          <a:bodyPr wrap="none" anchor="ctr"/>
          <a:lstStyle/>
          <a:p>
            <a:pPr eaLnBrk="1" hangingPunct="1"/>
            <a:endParaRPr 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technique is for every student to get a post-it and write down their name and what they think</a:t>
            </a:r>
            <a:r>
              <a:rPr lang="en-US" baseline="0" dirty="0" smtClean="0"/>
              <a:t> the sentence means in their own words – at the beginning – and then (on another post-it) after the discussion.  This is incredibly helpful formative assessment for you.</a:t>
            </a:r>
            <a:endParaRPr lang="en-US" dirty="0"/>
          </a:p>
        </p:txBody>
      </p:sp>
      <p:sp>
        <p:nvSpPr>
          <p:cNvPr id="4" name="Slide Number Placeholder 3"/>
          <p:cNvSpPr>
            <a:spLocks noGrp="1"/>
          </p:cNvSpPr>
          <p:nvPr>
            <p:ph type="sldNum" sz="quarter" idx="10"/>
          </p:nvPr>
        </p:nvSpPr>
        <p:spPr/>
        <p:txBody>
          <a:bodyPr/>
          <a:lstStyle/>
          <a:p>
            <a:fld id="{3DC2C925-B2D4-1340-9F15-02375A164FF4}" type="slidenum">
              <a:rPr lang="en-US" smtClean="0">
                <a:solidFill>
                  <a:prstClr val="black"/>
                </a:solidFill>
              </a:rPr>
              <a:pPr/>
              <a:t>119</a:t>
            </a:fld>
            <a:endParaRPr lang="en-US">
              <a:solidFill>
                <a:prstClr val="black"/>
              </a:solidFill>
            </a:endParaRPr>
          </a:p>
        </p:txBody>
      </p:sp>
    </p:spTree>
    <p:extLst>
      <p:ext uri="{BB962C8B-B14F-4D97-AF65-F5344CB8AC3E}">
        <p14:creationId xmlns:p14="http://schemas.microsoft.com/office/powerpoint/2010/main" val="285820379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20BDB3EF-96A2-D64A-A67E-D8A8CD076380}" type="slidenum">
              <a:rPr lang="en-US">
                <a:solidFill>
                  <a:prstClr val="black"/>
                </a:solidFill>
              </a:rPr>
              <a:pPr/>
              <a:t>132</a:t>
            </a:fld>
            <a:endParaRPr lang="en-US">
              <a:solidFill>
                <a:prstClr val="black"/>
              </a:solidFill>
            </a:endParaRPr>
          </a:p>
        </p:txBody>
      </p:sp>
      <p:sp>
        <p:nvSpPr>
          <p:cNvPr id="33795" name="Rectangle 1026"/>
          <p:cNvSpPr>
            <a:spLocks noGrp="1" noRot="1" noChangeAspect="1" noChangeArrowheads="1"/>
          </p:cNvSpPr>
          <p:nvPr>
            <p:ph type="sldImg"/>
          </p:nvPr>
        </p:nvSpPr>
        <p:spPr>
          <a:solidFill>
            <a:srgbClr val="FFFFFF"/>
          </a:solidFill>
          <a:ln/>
        </p:spPr>
      </p:sp>
      <p:sp>
        <p:nvSpPr>
          <p:cNvPr id="33796"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technique is for every student to get a post-it and write down their name and what they think</a:t>
            </a:r>
            <a:r>
              <a:rPr lang="en-US" baseline="0" dirty="0" smtClean="0"/>
              <a:t> the sentence means in their own words – at the beginning – and then (on another post-it) after the discussion.  This is incredibly helpful formative assessment for you.</a:t>
            </a:r>
            <a:endParaRPr lang="en-US" dirty="0"/>
          </a:p>
        </p:txBody>
      </p:sp>
      <p:sp>
        <p:nvSpPr>
          <p:cNvPr id="4" name="Slide Number Placeholder 3"/>
          <p:cNvSpPr>
            <a:spLocks noGrp="1"/>
          </p:cNvSpPr>
          <p:nvPr>
            <p:ph type="sldNum" sz="quarter" idx="10"/>
          </p:nvPr>
        </p:nvSpPr>
        <p:spPr/>
        <p:txBody>
          <a:bodyPr/>
          <a:lstStyle/>
          <a:p>
            <a:fld id="{3DC2C925-B2D4-1340-9F15-02375A164FF4}" type="slidenum">
              <a:rPr lang="en-US" smtClean="0">
                <a:solidFill>
                  <a:prstClr val="black"/>
                </a:solidFill>
              </a:rPr>
              <a:pPr/>
              <a:t>133</a:t>
            </a:fld>
            <a:endParaRPr lang="en-US">
              <a:solidFill>
                <a:prstClr val="black"/>
              </a:solidFill>
            </a:endParaRPr>
          </a:p>
        </p:txBody>
      </p:sp>
    </p:spTree>
    <p:extLst>
      <p:ext uri="{BB962C8B-B14F-4D97-AF65-F5344CB8AC3E}">
        <p14:creationId xmlns:p14="http://schemas.microsoft.com/office/powerpoint/2010/main" val="285820379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8C40BB67-CA36-6C41-A164-A1DBB1ADF9C2}" type="slidenum">
              <a:rPr lang="en-US">
                <a:solidFill>
                  <a:srgbClr val="000000"/>
                </a:solidFill>
              </a:rPr>
              <a:pPr/>
              <a:t>142</a:t>
            </a:fld>
            <a:endParaRPr lang="en-US">
              <a:solidFill>
                <a:srgbClr val="000000"/>
              </a:solidFill>
            </a:endParaRPr>
          </a:p>
        </p:txBody>
      </p:sp>
      <p:sp>
        <p:nvSpPr>
          <p:cNvPr id="17411" name="Text Box 2"/>
          <p:cNvSpPr txBox="1">
            <a:spLocks noChangeArrowheads="1"/>
          </p:cNvSpPr>
          <p:nvPr/>
        </p:nvSpPr>
        <p:spPr bwMode="auto">
          <a:xfrm>
            <a:off x="1143000" y="685800"/>
            <a:ext cx="4572000" cy="3429000"/>
          </a:xfrm>
          <a:prstGeom prst="rect">
            <a:avLst/>
          </a:prstGeom>
          <a:solidFill>
            <a:srgbClr val="FFFFFF"/>
          </a:solidFill>
          <a:ln w="9525">
            <a:solidFill>
              <a:srgbClr val="000000"/>
            </a:solidFill>
            <a:miter lim="800000"/>
            <a:headEnd/>
            <a:tailEnd/>
          </a:ln>
        </p:spPr>
        <p:txBody>
          <a:bodyPr wrap="none" anchor="ctr">
            <a:prstTxWarp prst="textNoShape">
              <a:avLst/>
            </a:prstTxWarp>
          </a:bodyPr>
          <a:lstStyle/>
          <a:p>
            <a:pPr defTabSz="914400" eaLnBrk="0" fontAlgn="base" hangingPunct="0">
              <a:spcBef>
                <a:spcPct val="0"/>
              </a:spcBef>
              <a:spcAft>
                <a:spcPct val="0"/>
              </a:spcAft>
            </a:pPr>
            <a:endParaRPr lang="en-US" sz="2400">
              <a:solidFill>
                <a:srgbClr val="000000"/>
              </a:solidFill>
              <a:latin typeface="Arial" charset="0"/>
              <a:ea typeface="ＭＳ Ｐゴシック" charset="-128"/>
              <a:cs typeface="ＭＳ Ｐゴシック" charset="-128"/>
            </a:endParaRPr>
          </a:p>
        </p:txBody>
      </p:sp>
      <p:sp>
        <p:nvSpPr>
          <p:cNvPr id="17412" name="Text Box 3"/>
          <p:cNvSpPr>
            <a:spLocks noGrp="1" noChangeArrowheads="1"/>
          </p:cNvSpPr>
          <p:nvPr>
            <p:ph type="body"/>
          </p:nvPr>
        </p:nvSpPr>
        <p:spPr bwMode="auto">
          <a:xfrm>
            <a:off x="914400" y="4343400"/>
            <a:ext cx="5029200" cy="4125913"/>
          </a:xfrm>
          <a:solidFill>
            <a:srgbClr val="FFFFFF"/>
          </a:solidFill>
          <a:ln w="9360">
            <a:solidFill>
              <a:srgbClr val="000000"/>
            </a:solidFill>
            <a:miter lim="800000"/>
            <a:headEnd/>
            <a:tailEnd/>
          </a:ln>
        </p:spPr>
        <p:txBody>
          <a:bodyPr wrap="none" numCol="1" anchor="ctr" anchorCtr="0" compatLnSpc="1">
            <a:prstTxWarp prst="textNoShape">
              <a:avLst/>
            </a:prstTxWarp>
          </a:bodyPr>
          <a:lstStyle/>
          <a:p>
            <a:pPr eaLnBrk="1" hangingPunct="1">
              <a:spcBef>
                <a:spcPct val="0"/>
              </a:spcBef>
            </a:pPr>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5A600A-786F-B548-B030-221583DD081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DBA6A-2CFE-AF49-B3E7-195470F0BCB9}" type="datetimeFigureOut">
              <a:rPr lang="en-US">
                <a:solidFill>
                  <a:prstClr val="black">
                    <a:tint val="75000"/>
                  </a:prstClr>
                </a:solidFill>
              </a:rPr>
              <a:pPr/>
              <a:t>12/6/2012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7114C1-3AC7-0446-94F9-A7CAA669F9F1}" type="slidenum">
              <a:rPr>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DF1970A-19DE-624E-AC09-C1ACBF9097F2}" type="slidenum">
              <a:rPr lang="en-US">
                <a:solidFill>
                  <a:srgbClr val="000000"/>
                </a:solidFill>
              </a:rPr>
              <a:pPr/>
              <a:t>‹#›</a:t>
            </a:fld>
            <a:endParaRPr lang="en-US">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E2BEAA9-B839-CB4A-95E6-758AC3578999}" type="datetimeFigureOut">
              <a:rPr lang="en-US">
                <a:solidFill>
                  <a:prstClr val="black">
                    <a:tint val="75000"/>
                  </a:prstClr>
                </a:solidFill>
              </a:rPr>
              <a:pPr/>
              <a:t>12/6/2012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E5AB29B-0E54-8849-AF11-3BE467641B02}" type="slidenum">
              <a:rPr>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5A600A-786F-B548-B030-221583DD081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99490-4746-264D-9170-4A34004B4AB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5A600A-786F-B548-B030-221583DD081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E301A72E-0E22-7D4E-A366-F3DFDC88AE7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3643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99490-4746-264D-9170-4A34004B4AB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790DD14-3C04-5146-A09A-116AA09913CE}"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5DBA6A-2CFE-AF49-B3E7-195470F0BCB9}" type="datetimeFigureOut">
              <a:rPr lang="en-US">
                <a:solidFill>
                  <a:prstClr val="black">
                    <a:tint val="75000"/>
                  </a:prstClr>
                </a:solidFill>
              </a:rPr>
              <a:pPr/>
              <a:t>12/6/2012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17114C1-3AC7-0446-94F9-A7CAA669F9F1}" type="slidenum">
              <a:rPr>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040448B-9485-1443-9560-83C9AC36FCEF}" type="slidenum">
              <a:rPr lang="en-US"/>
              <a:pPr>
                <a:defRPr/>
              </a:pPr>
              <a:t>‹#›</a:t>
            </a:fld>
            <a:endParaRPr lang="en-US"/>
          </a:p>
        </p:txBody>
      </p:sp>
    </p:spTree>
    <p:extLst>
      <p:ext uri="{BB962C8B-B14F-4D97-AF65-F5344CB8AC3E}">
        <p14:creationId xmlns:p14="http://schemas.microsoft.com/office/powerpoint/2010/main" val="7121769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rtlCol="0"/>
          <a:lstStyle>
            <a:lvl1pPr eaLnBrk="0" hangingPunct="0">
              <a:defRPr>
                <a:solidFill>
                  <a:prstClr val="black">
                    <a:tint val="75000"/>
                  </a:prstClr>
                </a:solidFill>
                <a:latin typeface="Arial" charset="0"/>
              </a:defRPr>
            </a:lvl1pPr>
          </a:lstStyle>
          <a:p>
            <a:pPr>
              <a:defRPr/>
            </a:pPr>
            <a:fld id="{9A50539D-3A44-764B-9A8C-0BF50E69F26E}" type="datetime1">
              <a:rPr lang="en-US"/>
              <a:pPr>
                <a:defRPr/>
              </a:pPr>
              <a:t>12/6/2012</a:t>
            </a:fld>
            <a:endParaRPr lang="en-US"/>
          </a:p>
        </p:txBody>
      </p:sp>
      <p:sp>
        <p:nvSpPr>
          <p:cNvPr id="5" name="Footer Placeholder 4"/>
          <p:cNvSpPr>
            <a:spLocks noGrp="1"/>
          </p:cNvSpPr>
          <p:nvPr>
            <p:ph type="ftr" sz="quarter" idx="11"/>
          </p:nvPr>
        </p:nvSpPr>
        <p:spPr/>
        <p:txBody>
          <a:bodyPr rtlCol="0"/>
          <a:lstStyle>
            <a:lvl1pPr eaLnBrk="0" hangingPunct="0">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eaLnBrk="0" hangingPunct="0">
              <a:defRPr>
                <a:solidFill>
                  <a:prstClr val="black">
                    <a:tint val="75000"/>
                  </a:prstClr>
                </a:solidFill>
                <a:latin typeface="Arial" charset="0"/>
              </a:defRPr>
            </a:lvl1pPr>
          </a:lstStyle>
          <a:p>
            <a:pPr>
              <a:defRPr/>
            </a:pPr>
            <a:fld id="{FE7E8CB6-857F-AB4B-9A3D-036347C0CCA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45A600A-786F-B548-B030-221583DD0814}"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B799490-4746-264D-9170-4A34004B4ABA}" type="slidenum">
              <a:rPr lang="en-US">
                <a:solidFill>
                  <a:srgbClr val="000000"/>
                </a:solidFill>
              </a:rPr>
              <a:pPr>
                <a:defRPr/>
              </a:pPr>
              <a:t>‹#›</a:t>
            </a:fld>
            <a:endParaRPr lang="en-US">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Arial" charset="0"/>
                <a:ea typeface="ＭＳ Ｐゴシック" charset="-128"/>
                <a:cs typeface="ＭＳ Ｐゴシック" charset="-128"/>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Arial" charset="0"/>
                <a:ea typeface="ＭＳ Ｐゴシック" charset="-128"/>
                <a:cs typeface="ＭＳ Ｐゴシック"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Arial" charset="0"/>
                <a:ea typeface="ＭＳ Ｐゴシック" charset="-128"/>
                <a:cs typeface="ＭＳ Ｐゴシック" charset="-128"/>
              </a:defRPr>
            </a:lvl1pPr>
          </a:lstStyle>
          <a:p>
            <a:pPr>
              <a:defRPr/>
            </a:pPr>
            <a:fld id="{F6BB5544-0D15-FE44-B14C-F9D6F923466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0.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1.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15.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E82A7ABB-F1EE-7B4D-AAB4-544CF3167D04}"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7" r:id="rId3"/>
    <p:sldLayoutId id="2147483707" r:id="rId4"/>
    <p:sldLayoutId id="2147483712" r:id="rId5"/>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defRPr>
            </a:lvl1pPr>
          </a:lstStyle>
          <a:p>
            <a:pPr defTabSz="914400" fontAlgn="base">
              <a:spcBef>
                <a:spcPct val="0"/>
              </a:spcBef>
              <a:spcAft>
                <a:spcPct val="0"/>
              </a:spcAft>
              <a:defRPr/>
            </a:pPr>
            <a:fld id="{745C3525-F6DC-4040-A508-B54C48BBE92F}" type="datetime1">
              <a:rPr lang="en-US">
                <a:ea typeface="ＭＳ Ｐゴシック" charset="-128"/>
                <a:cs typeface="ＭＳ Ｐゴシック" charset="-128"/>
              </a:rPr>
              <a:pPr defTabSz="914400" fontAlgn="base">
                <a:spcBef>
                  <a:spcPct val="0"/>
                </a:spcBef>
                <a:spcAft>
                  <a:spcPct val="0"/>
                </a:spcAft>
                <a:defRPr/>
              </a:pPr>
              <a:t>12/6/2012</a:t>
            </a:fld>
            <a:endParaRPr lang="en-US">
              <a:ea typeface="ＭＳ Ｐゴシック" charset="-128"/>
              <a:cs typeface="ＭＳ Ｐゴシック" charset="-128"/>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latin typeface="Calibri" charset="0"/>
              </a:defRPr>
            </a:lvl1pPr>
          </a:lstStyle>
          <a:p>
            <a:pPr defTabSz="914400" fontAlgn="base">
              <a:spcBef>
                <a:spcPct val="0"/>
              </a:spcBef>
              <a:spcAft>
                <a:spcPct val="0"/>
              </a:spcAft>
              <a:defRPr/>
            </a:pPr>
            <a:endParaRPr lang="en-US">
              <a:ea typeface="ＭＳ Ｐゴシック" charset="-128"/>
              <a:cs typeface="ＭＳ Ｐゴシック"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defRPr>
            </a:lvl1pPr>
          </a:lstStyle>
          <a:p>
            <a:pPr defTabSz="914400" fontAlgn="base">
              <a:spcBef>
                <a:spcPct val="0"/>
              </a:spcBef>
              <a:spcAft>
                <a:spcPct val="0"/>
              </a:spcAft>
              <a:defRPr/>
            </a:pPr>
            <a:fld id="{3AF7312F-CDEF-4944-BEA0-98B4F0BE72C2}" type="slidenum">
              <a:rPr lang="en-US">
                <a:ea typeface="ＭＳ Ｐゴシック" charset="-128"/>
                <a:cs typeface="ＭＳ Ｐゴシック" charset="-128"/>
              </a:rPr>
              <a:pPr defTabSz="914400" fontAlgn="base">
                <a:spcBef>
                  <a:spcPct val="0"/>
                </a:spcBef>
                <a:spcAft>
                  <a:spcPct val="0"/>
                </a:spcAft>
                <a:defRPr/>
              </a:pPr>
              <a:t>‹#›</a:t>
            </a:fld>
            <a:endParaRPr lang="en-US">
              <a:ea typeface="ＭＳ Ｐゴシック" charset="-128"/>
              <a:cs typeface="ＭＳ Ｐゴシック" charset="-128"/>
            </a:endParaRPr>
          </a:p>
        </p:txBody>
      </p:sp>
    </p:spTree>
  </p:cSld>
  <p:clrMap bg1="lt1" tx1="dk1" bg2="lt2" tx2="dk2" accent1="accent1" accent2="accent2" accent3="accent3" accent4="accent4" accent5="accent5" accent6="accent6" hlink="hlink" folHlink="folHlink"/>
  <p:sldLayoutIdLst>
    <p:sldLayoutId id="2147483679"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E82A7ABB-F1EE-7B4D-AAB4-544CF3167D04}"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681" r:id="rId1"/>
    <p:sldLayoutId id="2147483700" r:id="rId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solidFill>
                  <a:srgbClr val="000000"/>
                </a:solidFill>
                <a:latin typeface="Arial"/>
                <a:ea typeface="ＭＳ Ｐゴシック"/>
                <a:cs typeface="ＭＳ Ｐゴシック"/>
              </a:defRPr>
            </a:lvl1pPr>
          </a:lstStyle>
          <a:p>
            <a:pPr defTabSz="914400" eaLnBrk="0" fontAlgn="base" hangingPunct="0">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ea typeface="ＭＳ Ｐゴシック"/>
                <a:cs typeface="ＭＳ Ｐゴシック"/>
              </a:defRPr>
            </a:lvl1pPr>
          </a:lstStyle>
          <a:p>
            <a:pPr defTabSz="914400" eaLnBrk="0" fontAlgn="base" hangingPunct="0">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ea typeface="ＭＳ Ｐゴシック"/>
                <a:cs typeface="ＭＳ Ｐゴシック"/>
              </a:defRPr>
            </a:lvl1pPr>
          </a:lstStyle>
          <a:p>
            <a:pPr defTabSz="914400" eaLnBrk="0" fontAlgn="base" hangingPunct="0">
              <a:spcBef>
                <a:spcPct val="0"/>
              </a:spcBef>
              <a:spcAft>
                <a:spcPct val="0"/>
              </a:spcAft>
              <a:defRPr/>
            </a:pPr>
            <a:fld id="{C2B186E8-F4E1-A449-AE99-124B69CB2EC9}" type="slidenum">
              <a:rPr lang="en-US"/>
              <a:pPr defTabSz="914400" eaLnBrk="0" fontAlgn="base" hangingPunct="0">
                <a:spcBef>
                  <a:spcPct val="0"/>
                </a:spcBef>
                <a:spcAft>
                  <a:spcPct val="0"/>
                </a:spcAft>
                <a:defRPr/>
              </a:pPr>
              <a:t>‹#›</a:t>
            </a:fld>
            <a:endParaRPr lang="en-US"/>
          </a:p>
        </p:txBody>
      </p:sp>
    </p:spTree>
  </p:cSld>
  <p:clrMap bg1="lt1" tx1="dk1" bg2="lt2" tx2="dk2" accent1="accent1" accent2="accent2" accent3="accent3" accent4="accent4" accent5="accent5" accent6="accent6" hlink="hlink" folHlink="folHlink"/>
  <p:sldLayoutIdLst>
    <p:sldLayoutId id="2147483704"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5DBA6A-2CFE-AF49-B3E7-195470F0BCB9}" type="datetimeFigureOut">
              <a:rPr lang="en-US">
                <a:solidFill>
                  <a:prstClr val="black">
                    <a:tint val="75000"/>
                  </a:prstClr>
                </a:solidFill>
              </a:rPr>
              <a:pPr/>
              <a:t>12/6/2012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7114C1-3AC7-0446-94F9-A7CAA669F9F1}" type="slidenum">
              <a:rPr>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9"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pPr>
            <a:fld id="{9F69DD60-D1BC-1744-A508-F988DD046037}" type="slidenum">
              <a:rPr lang="en-US">
                <a:solidFill>
                  <a:srgbClr val="000000"/>
                </a:solidFill>
              </a:rPr>
              <a:pPr defTabSz="914400" eaLnBrk="0" fontAlgn="base" hangingPunct="0">
                <a:spcBef>
                  <a:spcPct val="0"/>
                </a:spcBef>
                <a:spcAft>
                  <a:spcPct val="0"/>
                </a:spcAft>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1" r:id="rId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128"/>
          <a:cs typeface="ＭＳ Ｐゴシック" charset="-128"/>
        </a:defRPr>
      </a:lvl2pPr>
      <a:lvl3pPr algn="ctr" rtl="0" fontAlgn="base">
        <a:spcBef>
          <a:spcPct val="0"/>
        </a:spcBef>
        <a:spcAft>
          <a:spcPct val="0"/>
        </a:spcAft>
        <a:defRPr sz="4400">
          <a:solidFill>
            <a:schemeClr val="tx2"/>
          </a:solidFill>
          <a:latin typeface="Arial" charset="0"/>
          <a:ea typeface="ＭＳ Ｐゴシック" charset="-128"/>
          <a:cs typeface="ＭＳ Ｐゴシック" charset="-128"/>
        </a:defRPr>
      </a:lvl3pPr>
      <a:lvl4pPr algn="ctr" rtl="0" fontAlgn="base">
        <a:spcBef>
          <a:spcPct val="0"/>
        </a:spcBef>
        <a:spcAft>
          <a:spcPct val="0"/>
        </a:spcAft>
        <a:defRPr sz="4400">
          <a:solidFill>
            <a:schemeClr val="tx2"/>
          </a:solidFill>
          <a:latin typeface="Arial" charset="0"/>
          <a:ea typeface="ＭＳ Ｐゴシック" charset="-128"/>
          <a:cs typeface="ＭＳ Ｐゴシック" charset="-128"/>
        </a:defRPr>
      </a:lvl4pPr>
      <a:lvl5pPr algn="ctr" rtl="0" fontAlgn="base">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E3D3"/>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2BEAA9-B839-CB4A-95E6-758AC3578999}" type="datetimeFigureOut">
              <a:rPr lang="en-US">
                <a:solidFill>
                  <a:prstClr val="black">
                    <a:tint val="75000"/>
                  </a:prstClr>
                </a:solidFill>
              </a:rPr>
              <a:pPr/>
              <a:t>12/6/2012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5AB29B-0E54-8849-AF11-3BE467641B02}" type="slidenum">
              <a:rPr>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4" r:id="rId1"/>
    <p:sldLayoutId id="2147483717" r:id="rId2"/>
    <p:sldLayoutId id="214748371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E3D3"/>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E82A7ABB-F1EE-7B4D-AAB4-544CF3167D04}"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16"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lvl1pPr>
          </a:lstStyle>
          <a:p>
            <a:pPr defTabSz="914400" eaLnBrk="0" fontAlgn="base" hangingPunct="0">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lvl1pPr>
          </a:lstStyle>
          <a:p>
            <a:pPr defTabSz="914400" eaLnBrk="0" fontAlgn="base" hangingPunct="0">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lvl1pPr>
          </a:lstStyle>
          <a:p>
            <a:pPr defTabSz="914400" eaLnBrk="0" fontAlgn="base" hangingPunct="0">
              <a:spcBef>
                <a:spcPct val="0"/>
              </a:spcBef>
              <a:spcAft>
                <a:spcPct val="0"/>
              </a:spcAft>
              <a:defRPr/>
            </a:pPr>
            <a:fld id="{E82A7ABB-F1EE-7B4D-AAB4-544CF3167D04}" type="slidenum">
              <a:rPr lang="en-US">
                <a:solidFill>
                  <a:srgbClr val="000000"/>
                </a:solidFill>
              </a:rPr>
              <a:pPr defTabSz="914400" eaLnBrk="0" fontAlgn="base" hangingPunct="0">
                <a:spcBef>
                  <a:spcPct val="0"/>
                </a:spcBef>
                <a:spcAft>
                  <a:spcPct val="0"/>
                </a:spcAft>
                <a:defRPr/>
              </a:pPr>
              <a:t>‹#›</a:t>
            </a:fld>
            <a:endParaRPr lang="en-US">
              <a:solidFill>
                <a:srgbClr val="000000"/>
              </a:solidFill>
            </a:endParaRPr>
          </a:p>
        </p:txBody>
      </p:sp>
    </p:spTree>
  </p:cSld>
  <p:clrMap bg1="lt1" tx1="dk1" bg2="lt2" tx2="dk2" accent1="accent1" accent2="accent2" accent3="accent3" accent4="accent4" accent5="accent5" accent6="accent6" hlink="hlink" folHlink="folHlink"/>
  <p:sldLayoutIdLst>
    <p:sldLayoutId id="2147483720" r:id="rId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ea typeface="ＭＳ Ｐゴシック" charset="-128"/>
          <a:cs typeface="ＭＳ Ｐゴシック" charset="-128"/>
        </a:defRPr>
      </a:lvl6pPr>
      <a:lvl7pPr marL="914400" algn="ctr" rtl="0" fontAlgn="base">
        <a:spcBef>
          <a:spcPct val="0"/>
        </a:spcBef>
        <a:spcAft>
          <a:spcPct val="0"/>
        </a:spcAft>
        <a:defRPr sz="4400">
          <a:solidFill>
            <a:schemeClr val="tx2"/>
          </a:solidFill>
          <a:latin typeface="Arial" charset="0"/>
          <a:ea typeface="ＭＳ Ｐゴシック" charset="-128"/>
          <a:cs typeface="ＭＳ Ｐゴシック" charset="-128"/>
        </a:defRPr>
      </a:lvl7pPr>
      <a:lvl8pPr marL="1371600" algn="ctr" rtl="0" fontAlgn="base">
        <a:spcBef>
          <a:spcPct val="0"/>
        </a:spcBef>
        <a:spcAft>
          <a:spcPct val="0"/>
        </a:spcAft>
        <a:defRPr sz="4400">
          <a:solidFill>
            <a:schemeClr val="tx2"/>
          </a:solidFill>
          <a:latin typeface="Arial" charset="0"/>
          <a:ea typeface="ＭＳ Ｐゴシック" charset="-128"/>
          <a:cs typeface="ＭＳ Ｐゴシック" charset="-128"/>
        </a:defRPr>
      </a:lvl8pPr>
      <a:lvl9pPr marL="1828800" algn="ctr" rtl="0" fontAlgn="base">
        <a:spcBef>
          <a:spcPct val="0"/>
        </a:spcBef>
        <a:spcAft>
          <a:spcPct val="0"/>
        </a:spcAft>
        <a:defRPr sz="4400">
          <a:solidFill>
            <a:schemeClr val="tx2"/>
          </a:solidFill>
          <a:latin typeface="Arial"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92.xml"/><Relationship Id="rId2" Type="http://schemas.openxmlformats.org/officeDocument/2006/relationships/slideLayout" Target="../slideLayouts/slideLayout1.xml"/><Relationship Id="rId1" Type="http://schemas.openxmlformats.org/officeDocument/2006/relationships/video" Target="file:///\\localhost\Users\mco\Desktop\TM_00_S00_Overview_H264.mov" TargetMode="External"/><Relationship Id="rId4" Type="http://schemas.openxmlformats.org/officeDocument/2006/relationships/image" Target="../media/image54.png"/></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www.americaslibrary.gov/jb/revolut/jb_revolut_apple_1.html" TargetMode="External"/><Relationship Id="rId1" Type="http://schemas.openxmlformats.org/officeDocument/2006/relationships/slideLayout" Target="../slideLayouts/slideLayout1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hyperlink" Target="http://www.weeklyreader.com" TargetMode="External"/><Relationship Id="rId1" Type="http://schemas.openxmlformats.org/officeDocument/2006/relationships/slideLayout" Target="../slideLayouts/slideLayout1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_rels/slide1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6.xm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14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4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4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4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4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4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5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5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7.xml.rels><?xml version="1.0" encoding="UTF-8" standalone="yes"?>
<Relationships xmlns="http://schemas.openxmlformats.org/package/2006/relationships"><Relationship Id="rId3" Type="http://schemas.openxmlformats.org/officeDocument/2006/relationships/hyperlink" Target="mailto:mco@bu.edu"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hyperlink" Target="mailto:smichaels@clarku.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image" Target="../media/image13.png"/><Relationship Id="rId4" Type="http://schemas.openxmlformats.org/officeDocument/2006/relationships/oleObject" Target="../embeddings/oleObject2.bin"/></Relationships>
</file>

<file path=ppt/slides/_rels/slide2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14.emf"/><Relationship Id="rId5" Type="http://schemas.openxmlformats.org/officeDocument/2006/relationships/oleObject" Target="../embeddings/Microsoft_Excel_97-2003_Worksheet1.xls"/><Relationship Id="rId4" Type="http://schemas.openxmlformats.org/officeDocument/2006/relationships/oleObject" Target="../embeddings/oleObject3.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6.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6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7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18.png"/></Relationships>
</file>

<file path=ppt/slides/_rels/slide7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69.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19.png"/><Relationship Id="rId4" Type="http://schemas.openxmlformats.org/officeDocument/2006/relationships/image" Target="../media/image18.png"/></Relationships>
</file>

<file path=ppt/slides/_rels/slide7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71.xml"/><Relationship Id="rId2" Type="http://schemas.openxmlformats.org/officeDocument/2006/relationships/slideLayout" Target="../slideLayouts/slideLayout1.xml"/><Relationship Id="rId1" Type="http://schemas.openxmlformats.org/officeDocument/2006/relationships/video" Target="file:///\\localhost\Presenter%20Share\videos%20moved\agree.disagree.mov" TargetMode="External"/><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8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3.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5.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8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6.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8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8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7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7.png"/></Relationships>
</file>

<file path=ppt/slides/_rels/slide8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hyperlink" Target="http://inquiryproject.terc.edu/prof_dev/resources/video_cases/video_case.cfm?case_type=st&amp;case_num=0&amp;case_return=library" TargetMode="External"/><Relationship Id="rId2" Type="http://schemas.openxmlformats.org/officeDocument/2006/relationships/notesSlide" Target="../notesSlides/notesSlide90.xml"/><Relationship Id="rId1" Type="http://schemas.openxmlformats.org/officeDocument/2006/relationships/slideLayout" Target="../slideLayouts/slideLayout16.xml"/><Relationship Id="rId4" Type="http://schemas.openxmlformats.org/officeDocument/2006/relationships/image" Target="../media/image52.png"/></Relationships>
</file>

<file path=ppt/slides/_rels/slide9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91.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gcs_topbannner_short.jpg"/>
          <p:cNvPicPr>
            <a:picLocks noChangeAspect="1"/>
          </p:cNvPicPr>
          <p:nvPr/>
        </p:nvPicPr>
        <p:blipFill>
          <a:blip r:embed="rId2"/>
          <a:stretch>
            <a:fillRect/>
          </a:stretch>
        </p:blipFill>
        <p:spPr>
          <a:xfrm>
            <a:off x="3234384" y="0"/>
            <a:ext cx="9033925" cy="2991366"/>
          </a:xfrm>
          <a:prstGeom prst="rect">
            <a:avLst/>
          </a:prstGeom>
        </p:spPr>
      </p:pic>
      <p:sp>
        <p:nvSpPr>
          <p:cNvPr id="5" name="Rectangle 2"/>
          <p:cNvSpPr txBox="1">
            <a:spLocks noChangeArrowheads="1"/>
          </p:cNvSpPr>
          <p:nvPr/>
        </p:nvSpPr>
        <p:spPr bwMode="auto">
          <a:xfrm>
            <a:off x="300762" y="0"/>
            <a:ext cx="4528413" cy="6858000"/>
          </a:xfrm>
          <a:prstGeom prst="rect">
            <a:avLst/>
          </a:prstGeom>
          <a:solidFill>
            <a:srgbClr val="FFFFFF"/>
          </a:solidFill>
          <a:ln w="9525">
            <a:noFill/>
            <a:miter lim="800000"/>
            <a:headEnd/>
            <a:tailEnd/>
          </a:ln>
          <a:effectLst>
            <a:outerShdw blurRad="241300" dist="139700" dir="900000">
              <a:srgbClr val="000000">
                <a:alpha val="47000"/>
              </a:srgbClr>
            </a:outerShdw>
          </a:effectLst>
        </p:spPr>
        <p:txBody>
          <a:bodyPr anchor="ctr">
            <a:prstTxWarp prst="textNoShape">
              <a:avLst/>
            </a:prstTxWarp>
          </a:bodyPr>
          <a:lstStyle/>
          <a:p>
            <a:pPr marL="365760" defTabSz="914400" fontAlgn="base">
              <a:spcBef>
                <a:spcPct val="0"/>
              </a:spcBef>
              <a:spcAft>
                <a:spcPct val="0"/>
              </a:spcAft>
              <a:defRPr/>
            </a:pPr>
            <a:r>
              <a:rPr lang="en-US" sz="3600" kern="0" dirty="0">
                <a:solidFill>
                  <a:srgbClr val="000000"/>
                </a:solidFill>
                <a:latin typeface="Optima" charset="0"/>
              </a:rPr>
              <a:t>Productive Talk </a:t>
            </a:r>
          </a:p>
          <a:p>
            <a:pPr marL="365760" defTabSz="914400" fontAlgn="base">
              <a:spcBef>
                <a:spcPct val="0"/>
              </a:spcBef>
              <a:spcAft>
                <a:spcPct val="0"/>
              </a:spcAft>
              <a:defRPr/>
            </a:pPr>
            <a:r>
              <a:rPr lang="en-US" sz="3600" kern="0" dirty="0">
                <a:solidFill>
                  <a:srgbClr val="000000"/>
                </a:solidFill>
                <a:latin typeface="Optima" charset="0"/>
              </a:rPr>
              <a:t>about </a:t>
            </a:r>
          </a:p>
          <a:p>
            <a:pPr marL="365760" defTabSz="914400" fontAlgn="base">
              <a:spcBef>
                <a:spcPct val="0"/>
              </a:spcBef>
              <a:spcAft>
                <a:spcPct val="0"/>
              </a:spcAft>
              <a:defRPr/>
            </a:pPr>
            <a:r>
              <a:rPr lang="en-US" sz="3600" kern="0" dirty="0">
                <a:solidFill>
                  <a:srgbClr val="000000"/>
                </a:solidFill>
                <a:latin typeface="Optima" charset="0"/>
              </a:rPr>
              <a:t>Complex </a:t>
            </a:r>
            <a:r>
              <a:rPr lang="en-US" sz="3600" kern="0" dirty="0" smtClean="0">
                <a:solidFill>
                  <a:srgbClr val="000000"/>
                </a:solidFill>
                <a:latin typeface="Optima" charset="0"/>
              </a:rPr>
              <a:t>Text</a:t>
            </a:r>
            <a:endParaRPr lang="en-US" sz="3600" kern="0" dirty="0">
              <a:solidFill>
                <a:srgbClr val="000000"/>
              </a:solidFill>
              <a:latin typeface="Optima" charset="0"/>
            </a:endParaRPr>
          </a:p>
          <a:p>
            <a:pPr marL="365760" defTabSz="914400" fontAlgn="base">
              <a:spcBef>
                <a:spcPct val="0"/>
              </a:spcBef>
              <a:spcAft>
                <a:spcPct val="0"/>
              </a:spcAft>
              <a:defRPr/>
            </a:pPr>
            <a:endParaRPr lang="en-US" sz="3200" kern="0" dirty="0" smtClean="0">
              <a:solidFill>
                <a:srgbClr val="000000"/>
              </a:solidFill>
              <a:latin typeface="Optima" charset="0"/>
            </a:endParaRPr>
          </a:p>
          <a:p>
            <a:pPr marL="365760" defTabSz="914400" fontAlgn="base">
              <a:spcBef>
                <a:spcPct val="0"/>
              </a:spcBef>
              <a:spcAft>
                <a:spcPct val="0"/>
              </a:spcAft>
              <a:defRPr/>
            </a:pPr>
            <a:r>
              <a:rPr lang="en-US" sz="3200" kern="0" dirty="0" smtClean="0">
                <a:solidFill>
                  <a:srgbClr val="000000"/>
                </a:solidFill>
                <a:latin typeface="Optima" charset="0"/>
              </a:rPr>
              <a:t>       </a:t>
            </a:r>
          </a:p>
          <a:p>
            <a:pPr marL="365760" defTabSz="914400" fontAlgn="base">
              <a:spcBef>
                <a:spcPct val="0"/>
              </a:spcBef>
              <a:spcAft>
                <a:spcPct val="0"/>
              </a:spcAft>
              <a:defRPr/>
            </a:pPr>
            <a:r>
              <a:rPr lang="en-US" sz="3200" kern="0" dirty="0" smtClean="0">
                <a:solidFill>
                  <a:srgbClr val="000000"/>
                </a:solidFill>
                <a:latin typeface="Optima" charset="0"/>
              </a:rPr>
              <a:t>     </a:t>
            </a:r>
          </a:p>
          <a:p>
            <a:pPr marL="365760" defTabSz="914400" fontAlgn="base">
              <a:spcBef>
                <a:spcPct val="0"/>
              </a:spcBef>
              <a:spcAft>
                <a:spcPct val="0"/>
              </a:spcAft>
              <a:defRPr/>
            </a:pPr>
            <a:endParaRPr lang="en-US" sz="3600" kern="0" dirty="0">
              <a:solidFill>
                <a:srgbClr val="FFFFFF"/>
              </a:solidFill>
              <a:latin typeface="Optima" charset="0"/>
            </a:endParaRPr>
          </a:p>
          <a:p>
            <a:pPr marL="365760" defTabSz="914400" fontAlgn="base">
              <a:spcBef>
                <a:spcPct val="0"/>
              </a:spcBef>
              <a:spcAft>
                <a:spcPct val="0"/>
              </a:spcAft>
              <a:defRPr/>
            </a:pPr>
            <a:r>
              <a:rPr lang="en-US" sz="2800" kern="0" dirty="0">
                <a:solidFill>
                  <a:srgbClr val="000000"/>
                </a:solidFill>
                <a:latin typeface="Optima" charset="0"/>
              </a:rPr>
              <a:t>Sarah Michaels</a:t>
            </a:r>
          </a:p>
          <a:p>
            <a:pPr marL="365760" defTabSz="914400" fontAlgn="base">
              <a:spcBef>
                <a:spcPct val="0"/>
              </a:spcBef>
              <a:spcAft>
                <a:spcPts val="600"/>
              </a:spcAft>
              <a:defRPr/>
            </a:pPr>
            <a:r>
              <a:rPr lang="en-US" sz="2400" kern="0" dirty="0">
                <a:solidFill>
                  <a:srgbClr val="000000"/>
                </a:solidFill>
                <a:latin typeface="Optima" charset="0"/>
              </a:rPr>
              <a:t>Clark University </a:t>
            </a:r>
          </a:p>
          <a:p>
            <a:pPr marL="365760" defTabSz="914400" fontAlgn="base">
              <a:spcBef>
                <a:spcPct val="0"/>
              </a:spcBef>
              <a:defRPr/>
            </a:pPr>
            <a:r>
              <a:rPr lang="en-US" sz="2800" kern="0" dirty="0">
                <a:solidFill>
                  <a:srgbClr val="000000"/>
                </a:solidFill>
                <a:latin typeface="Optima" charset="0"/>
              </a:rPr>
              <a:t>Cathy O’Connor</a:t>
            </a:r>
          </a:p>
          <a:p>
            <a:pPr marL="365760" defTabSz="914400" fontAlgn="base">
              <a:spcBef>
                <a:spcPct val="0"/>
              </a:spcBef>
              <a:defRPr/>
            </a:pPr>
            <a:r>
              <a:rPr lang="en-US" sz="2400" kern="0" dirty="0">
                <a:solidFill>
                  <a:srgbClr val="000000"/>
                </a:solidFill>
                <a:latin typeface="Optima" charset="0"/>
              </a:rPr>
              <a:t>Boston University</a:t>
            </a:r>
          </a:p>
          <a:p>
            <a:pPr marL="365760" defTabSz="914400" fontAlgn="base">
              <a:spcBef>
                <a:spcPct val="0"/>
              </a:spcBef>
              <a:spcAft>
                <a:spcPts val="600"/>
              </a:spcAft>
              <a:defRPr/>
            </a:pPr>
            <a:r>
              <a:rPr lang="en-US" sz="2400" kern="0" dirty="0">
                <a:solidFill>
                  <a:srgbClr val="000000"/>
                </a:solidFill>
                <a:latin typeface="Optima" charset="0"/>
              </a:rPr>
              <a:t>October 16, 2012</a:t>
            </a:r>
            <a:endParaRPr lang="en-US" sz="2400" kern="0" dirty="0">
              <a:solidFill>
                <a:srgbClr val="000000"/>
              </a:solidFill>
            </a:endParaRPr>
          </a:p>
        </p:txBody>
      </p:sp>
      <p:pic>
        <p:nvPicPr>
          <p:cNvPr id="6" name="Picture 5" descr="logo_top.gif"/>
          <p:cNvPicPr>
            <a:picLocks noChangeAspect="1"/>
          </p:cNvPicPr>
          <p:nvPr/>
        </p:nvPicPr>
        <p:blipFill>
          <a:blip r:embed="rId3"/>
          <a:stretch>
            <a:fillRect/>
          </a:stretch>
        </p:blipFill>
        <p:spPr>
          <a:xfrm>
            <a:off x="4236886" y="6302729"/>
            <a:ext cx="592289" cy="55527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ctrTitle"/>
          </p:nvPr>
        </p:nvSpPr>
        <p:spPr>
          <a:xfrm>
            <a:off x="213262" y="173922"/>
            <a:ext cx="3305311" cy="1077218"/>
          </a:xfrm>
        </p:spPr>
        <p:txBody>
          <a:bodyPr wrap="square">
            <a:spAutoFit/>
          </a:bodyPr>
          <a:lstStyle/>
          <a:p>
            <a:pPr algn="l" eaLnBrk="1" hangingPunct="1"/>
            <a:r>
              <a:rPr lang="en-US" sz="3200" b="1">
                <a:latin typeface="Optima" charset="0"/>
              </a:rPr>
              <a:t>I think teachers’ main anxiety is…</a:t>
            </a:r>
            <a:endParaRPr lang="en-US" sz="3600" b="1"/>
          </a:p>
        </p:txBody>
      </p:sp>
      <p:sp>
        <p:nvSpPr>
          <p:cNvPr id="8" name="Rectangle 7"/>
          <p:cNvSpPr/>
          <p:nvPr/>
        </p:nvSpPr>
        <p:spPr>
          <a:xfrm>
            <a:off x="213262" y="1251140"/>
            <a:ext cx="3305311" cy="5232201"/>
          </a:xfrm>
          <a:prstGeom prst="rect">
            <a:avLst/>
          </a:prstGeom>
        </p:spPr>
        <p:txBody>
          <a:bodyPr wrap="square">
            <a:spAutoFit/>
          </a:bodyPr>
          <a:lstStyle/>
          <a:p>
            <a:pPr marL="395288" indent="-395288">
              <a:spcAft>
                <a:spcPts val="1800"/>
              </a:spcAft>
            </a:pPr>
            <a:r>
              <a:rPr lang="en-US" sz="2800" dirty="0">
                <a:solidFill>
                  <a:srgbClr val="000000"/>
                </a:solidFill>
                <a:latin typeface="Optima"/>
                <a:cs typeface="Optima"/>
              </a:rPr>
              <a:t>1. </a:t>
            </a:r>
            <a:r>
              <a:rPr lang="en-US" sz="2400" dirty="0" smtClean="0">
                <a:solidFill>
                  <a:srgbClr val="000000"/>
                </a:solidFill>
                <a:latin typeface="Optima"/>
                <a:cs typeface="Optima"/>
              </a:rPr>
              <a:t>Time</a:t>
            </a:r>
            <a:r>
              <a:rPr lang="en-US" sz="2400" dirty="0">
                <a:solidFill>
                  <a:srgbClr val="000000"/>
                </a:solidFill>
                <a:latin typeface="Optima"/>
                <a:cs typeface="Optima"/>
              </a:rPr>
              <a:t>.</a:t>
            </a:r>
          </a:p>
          <a:p>
            <a:pPr marL="463550" indent="-463550">
              <a:spcAft>
                <a:spcPts val="1800"/>
              </a:spcAft>
            </a:pPr>
            <a:r>
              <a:rPr lang="en-US" sz="2400" dirty="0">
                <a:solidFill>
                  <a:srgbClr val="000000"/>
                </a:solidFill>
                <a:latin typeface="Optima"/>
                <a:cs typeface="Optima"/>
              </a:rPr>
              <a:t>2.  No one will participate.</a:t>
            </a:r>
          </a:p>
          <a:p>
            <a:pPr marL="463550" indent="-463550">
              <a:spcAft>
                <a:spcPts val="1800"/>
              </a:spcAft>
            </a:pPr>
            <a:r>
              <a:rPr lang="en-US" sz="2400" dirty="0">
                <a:solidFill>
                  <a:srgbClr val="000000"/>
                </a:solidFill>
                <a:latin typeface="Optima"/>
                <a:cs typeface="Optima"/>
              </a:rPr>
              <a:t>3.  Don’t want to put pressure them…</a:t>
            </a:r>
          </a:p>
          <a:p>
            <a:pPr>
              <a:spcAft>
                <a:spcPts val="1800"/>
              </a:spcAft>
            </a:pPr>
            <a:r>
              <a:rPr lang="en-US" sz="2400" dirty="0">
                <a:solidFill>
                  <a:srgbClr val="000000"/>
                </a:solidFill>
                <a:latin typeface="Optima"/>
                <a:cs typeface="Optima"/>
              </a:rPr>
              <a:t>4.  “Fear of behavior”</a:t>
            </a:r>
          </a:p>
          <a:p>
            <a:pPr>
              <a:spcAft>
                <a:spcPts val="1800"/>
              </a:spcAft>
            </a:pPr>
            <a:r>
              <a:rPr lang="en-US" sz="2400" dirty="0">
                <a:solidFill>
                  <a:srgbClr val="000000"/>
                </a:solidFill>
                <a:latin typeface="Optima"/>
                <a:cs typeface="Optima"/>
              </a:rPr>
              <a:t>5.  A few will take over.</a:t>
            </a:r>
          </a:p>
          <a:p>
            <a:pPr>
              <a:spcAft>
                <a:spcPts val="1800"/>
              </a:spcAft>
            </a:pPr>
            <a:r>
              <a:rPr lang="en-US" sz="2400" dirty="0">
                <a:solidFill>
                  <a:srgbClr val="000000"/>
                </a:solidFill>
                <a:latin typeface="Optima"/>
                <a:cs typeface="Optima"/>
              </a:rPr>
              <a:t>6.  We’ll get off track.</a:t>
            </a:r>
          </a:p>
          <a:p>
            <a:pPr>
              <a:spcAft>
                <a:spcPts val="1800"/>
              </a:spcAft>
            </a:pPr>
            <a:r>
              <a:rPr lang="en-US" sz="2400" dirty="0">
                <a:solidFill>
                  <a:srgbClr val="000000"/>
                </a:solidFill>
                <a:latin typeface="Optima"/>
                <a:cs typeface="Optima"/>
              </a:rPr>
              <a:t>7.  I won’t know what </a:t>
            </a:r>
            <a:br>
              <a:rPr lang="en-US" sz="2400" dirty="0">
                <a:solidFill>
                  <a:srgbClr val="000000"/>
                </a:solidFill>
                <a:latin typeface="Optima"/>
                <a:cs typeface="Optima"/>
              </a:rPr>
            </a:br>
            <a:r>
              <a:rPr lang="en-US" sz="2400" dirty="0">
                <a:solidFill>
                  <a:srgbClr val="000000"/>
                </a:solidFill>
                <a:latin typeface="Optima"/>
                <a:cs typeface="Optima"/>
              </a:rPr>
              <a:t>     to say about content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35171" name="Line 3"/>
          <p:cNvSpPr>
            <a:spLocks noChangeShapeType="1"/>
          </p:cNvSpPr>
          <p:nvPr/>
        </p:nvSpPr>
        <p:spPr bwMode="auto">
          <a:xfrm>
            <a:off x="381000" y="457200"/>
            <a:ext cx="8305800" cy="1588"/>
          </a:xfrm>
          <a:prstGeom prst="line">
            <a:avLst/>
          </a:prstGeom>
          <a:noFill/>
          <a:ln w="57240">
            <a:solidFill>
              <a:srgbClr val="FFF5C5"/>
            </a:solidFill>
            <a:miter lim="800000"/>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pic>
        <p:nvPicPr>
          <p:cNvPr id="4" name="TM_00_S00_Overview_H264.mov">
            <a:hlinkClick r:id="" action="ppaction://media"/>
          </p:cNvPr>
          <p:cNvPicPr/>
          <p:nvPr>
            <a:videoFile r:link="rId1"/>
          </p:nvPr>
        </p:nvPicPr>
        <p:blipFill>
          <a:blip r:embed="rId4"/>
          <a:stretch>
            <a:fillRect/>
          </a:stretch>
        </p:blipFill>
        <p:spPr>
          <a:xfrm>
            <a:off x="0" y="857250"/>
            <a:ext cx="9144000" cy="5143500"/>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2" presetClass="mediacall" presetSubtype="0" fill="hold" nodeType="clickEffect">
                                  <p:stCondLst>
                                    <p:cond delay="0"/>
                                  </p:stCondLst>
                                  <p:childTnLst>
                                    <p:cmd type="call" cmd="togglePause">
                                      <p:cBhvr>
                                        <p:cTn id="7" dur="1" fill="hold"/>
                                        <p:tgtEl>
                                          <p:spTgt spid="4"/>
                                        </p:tgtEl>
                                      </p:cBhvr>
                                    </p:cmd>
                                  </p:childTnLst>
                                </p:cTn>
                              </p:par>
                            </p:childTnLst>
                          </p:cTn>
                        </p:par>
                      </p:childTnLst>
                    </p:cTn>
                  </p:par>
                </p:childTnLst>
              </p:cTn>
              <p:nextCondLst>
                <p:cond evt="onClick" delay="0">
                  <p:tgtEl>
                    <p:spTgt spid="4"/>
                  </p:tgtEl>
                </p:cond>
              </p:nextCondLst>
            </p:seq>
            <p:video>
              <p:cMediaNode>
                <p:cTn id="8"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827"/>
            <a:ext cx="7772400" cy="2723982"/>
          </a:xfrm>
        </p:spPr>
        <p:txBody>
          <a:bodyPr/>
          <a:lstStyle/>
          <a:p>
            <a:pPr marL="685800" indent="-685800" algn="l"/>
            <a:r>
              <a:rPr lang="en-US">
                <a:solidFill>
                  <a:schemeClr val="accent6">
                    <a:lumMod val="20000"/>
                    <a:lumOff val="80000"/>
                  </a:schemeClr>
                </a:solidFill>
                <a:latin typeface="Optima"/>
                <a:cs typeface="Optima"/>
              </a:rPr>
              <a:t>3.  Using discussion to work with complex text,</a:t>
            </a:r>
            <a:br>
              <a:rPr lang="en-US">
                <a:solidFill>
                  <a:schemeClr val="accent6">
                    <a:lumMod val="20000"/>
                    <a:lumOff val="80000"/>
                  </a:schemeClr>
                </a:solidFill>
                <a:latin typeface="Optima"/>
                <a:cs typeface="Optima"/>
              </a:rPr>
            </a:br>
            <a:r>
              <a:rPr lang="en-US">
                <a:solidFill>
                  <a:schemeClr val="accent6">
                    <a:lumMod val="20000"/>
                    <a:lumOff val="80000"/>
                  </a:schemeClr>
                </a:solidFill>
                <a:latin typeface="Optima"/>
                <a:cs typeface="Optima"/>
              </a:rPr>
              <a:t>one sentence at a time.</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827"/>
            <a:ext cx="7772400" cy="2723982"/>
          </a:xfrm>
        </p:spPr>
        <p:txBody>
          <a:bodyPr>
            <a:normAutofit fontScale="90000"/>
          </a:bodyPr>
          <a:lstStyle/>
          <a:p>
            <a:pPr algn="l"/>
            <a:r>
              <a:rPr lang="en-US">
                <a:latin typeface="Optima"/>
                <a:cs typeface="Optima"/>
              </a:rPr>
              <a:t>Part One:</a:t>
            </a:r>
            <a:br>
              <a:rPr lang="en-US">
                <a:latin typeface="Optima"/>
                <a:cs typeface="Optima"/>
              </a:rPr>
            </a:br>
            <a:r>
              <a:rPr lang="en-US">
                <a:latin typeface="Optima"/>
                <a:cs typeface="Optima"/>
              </a:rPr>
              <a:t/>
            </a:r>
            <a:br>
              <a:rPr lang="en-US">
                <a:latin typeface="Optima"/>
                <a:cs typeface="Optima"/>
              </a:rPr>
            </a:br>
            <a:r>
              <a:rPr lang="en-US">
                <a:latin typeface="Optima"/>
                <a:cs typeface="Optima"/>
              </a:rPr>
              <a:t>Simple steps in working through a complex sentence</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38611" y="233962"/>
            <a:ext cx="8019589" cy="718597"/>
          </a:xfrm>
        </p:spPr>
        <p:txBody>
          <a:bodyPr/>
          <a:lstStyle/>
          <a:p>
            <a:pPr algn="l"/>
            <a:r>
              <a:rPr lang="en-US" b="1">
                <a:solidFill>
                  <a:srgbClr val="000000"/>
                </a:solidFill>
                <a:latin typeface="Optima"/>
                <a:cs typeface="Optima"/>
              </a:rPr>
              <a:t>Example: a text about Johnny Appleseed </a:t>
            </a:r>
          </a:p>
        </p:txBody>
      </p:sp>
      <p:sp>
        <p:nvSpPr>
          <p:cNvPr id="5" name="Subtitle 3"/>
          <p:cNvSpPr txBox="1">
            <a:spLocks/>
          </p:cNvSpPr>
          <p:nvPr/>
        </p:nvSpPr>
        <p:spPr>
          <a:xfrm>
            <a:off x="438611" y="952559"/>
            <a:ext cx="8019589" cy="2189211"/>
          </a:xfrm>
          <a:prstGeom prst="rect">
            <a:avLst/>
          </a:prstGeom>
        </p:spPr>
        <p:txBody>
          <a:bodyPr vert="horz" lIns="91440" tIns="45720" rIns="91440" bIns="45720" rtlCol="0">
            <a:normAutofit/>
          </a:bodyPr>
          <a:lstStyle/>
          <a:p>
            <a:pPr>
              <a:spcBef>
                <a:spcPct val="20000"/>
              </a:spcBef>
              <a:buFont typeface="Arial"/>
              <a:buNone/>
              <a:defRPr/>
            </a:pPr>
            <a:r>
              <a:rPr lang="en-US" sz="3200">
                <a:solidFill>
                  <a:srgbClr val="000000"/>
                </a:solidFill>
                <a:latin typeface="Optima"/>
                <a:cs typeface="Optima"/>
              </a:rPr>
              <a:t>The original:  </a:t>
            </a:r>
            <a:r>
              <a:rPr lang="en-US" sz="2800">
                <a:solidFill>
                  <a:srgbClr val="000000"/>
                </a:solidFill>
                <a:latin typeface="Optima"/>
                <a:cs typeface="Optima"/>
              </a:rPr>
              <a:t>retrieved from “America’s Story from America’s Library”  The Library of Congress.</a:t>
            </a:r>
            <a:endParaRPr lang="en-US" sz="3200">
              <a:solidFill>
                <a:srgbClr val="000000"/>
              </a:solidFill>
              <a:latin typeface="Optima"/>
              <a:cs typeface="Optima"/>
            </a:endParaRPr>
          </a:p>
          <a:p>
            <a:pPr>
              <a:spcBef>
                <a:spcPct val="20000"/>
              </a:spcBef>
            </a:pPr>
            <a:r>
              <a:rPr lang="en-US" sz="2162">
                <a:solidFill>
                  <a:srgbClr val="000000"/>
                </a:solidFill>
                <a:latin typeface="Optima"/>
                <a:cs typeface="Optima"/>
                <a:hlinkClick r:id="rId2"/>
              </a:rPr>
              <a:t>http://www.americaslibrary.gov/jb/revolut/jb_revolut_apple_1.html</a:t>
            </a:r>
            <a:endParaRPr lang="en-US" sz="2162">
              <a:solidFill>
                <a:srgbClr val="000000"/>
              </a:solidFill>
              <a:latin typeface="Optima"/>
              <a:cs typeface="Optima"/>
            </a:endParaRPr>
          </a:p>
          <a:p>
            <a:pPr>
              <a:spcBef>
                <a:spcPct val="20000"/>
              </a:spcBef>
            </a:pPr>
            <a:endParaRPr lang="en-US" sz="2162">
              <a:solidFill>
                <a:srgbClr val="000000"/>
              </a:solidFill>
              <a:latin typeface="Optima"/>
              <a:cs typeface="Optima"/>
            </a:endParaRPr>
          </a:p>
        </p:txBody>
      </p:sp>
      <p:pic>
        <p:nvPicPr>
          <p:cNvPr id="6" name="Picture 5" descr="Screen shot 2012-10-14 at 1.13.28 PM.png"/>
          <p:cNvPicPr>
            <a:picLocks noChangeAspect="1"/>
          </p:cNvPicPr>
          <p:nvPr/>
        </p:nvPicPr>
        <p:blipFill>
          <a:blip r:embed="rId3"/>
          <a:stretch>
            <a:fillRect/>
          </a:stretch>
        </p:blipFill>
        <p:spPr>
          <a:xfrm>
            <a:off x="1336720" y="2673847"/>
            <a:ext cx="5747896" cy="3601766"/>
          </a:xfrm>
          <a:prstGeom prst="rect">
            <a:avLst/>
          </a:prstGeom>
          <a:effectLst>
            <a:outerShdw blurRad="79375" dist="152400" dir="2700000">
              <a:srgbClr val="000000">
                <a:alpha val="43000"/>
              </a:srgbClr>
            </a:outerShdw>
          </a:effectLst>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1143" y="51655"/>
            <a:ext cx="8387918" cy="6499269"/>
          </a:xfrm>
          <a:solidFill>
            <a:srgbClr val="FFFFFF"/>
          </a:solidFill>
          <a:effectLst>
            <a:outerShdw blurRad="66675" dist="101600" dir="2700000" algn="tl" rotWithShape="0">
              <a:srgbClr val="000000">
                <a:alpha val="43000"/>
              </a:srgbClr>
            </a:outerShdw>
          </a:effectLst>
        </p:spPr>
        <p:txBody>
          <a:bodyPr>
            <a:noAutofit/>
          </a:bodyPr>
          <a:lstStyle/>
          <a:p>
            <a:pPr algn="l">
              <a:spcAft>
                <a:spcPts val="1200"/>
              </a:spcAft>
            </a:pPr>
            <a:r>
              <a:rPr lang="en-US" sz="2400" smtClean="0">
                <a:solidFill>
                  <a:schemeClr val="tx1"/>
                </a:solidFill>
              </a:rPr>
              <a:t>¶1 You've probably heard about the legendary "Johnny Appleseed" who, according to story and song, spread his apple seeds all over the nation. Did you know there really was a "Johnny Appleseed"? His name was Jonathan Chapman. Born in Massachusetts on September 26, 1775, Chapman earned his nickname because he planted small orchards and individual apple trees during his travels as he walked across 100,000 square miles of Midwestern wilderness and prairie. He was a genuine and dedicated professional nurseryman.</a:t>
            </a:r>
          </a:p>
          <a:p>
            <a:pPr algn="l">
              <a:spcAft>
                <a:spcPts val="1200"/>
              </a:spcAft>
            </a:pPr>
            <a:r>
              <a:rPr lang="en-US" sz="2400" smtClean="0">
                <a:solidFill>
                  <a:srgbClr val="000000"/>
                </a:solidFill>
              </a:rPr>
              <a:t>…(¶2 deleted)</a:t>
            </a:r>
          </a:p>
          <a:p>
            <a:pPr algn="l">
              <a:spcAft>
                <a:spcPts val="1200"/>
              </a:spcAft>
            </a:pPr>
            <a:r>
              <a:rPr lang="en-US" sz="2400" smtClean="0">
                <a:solidFill>
                  <a:srgbClr val="000000"/>
                </a:solidFill>
              </a:rPr>
              <a:t>¶3 Chapman's work resembled that of a missionary. Each year, he traveled hundreds of miles on foot wearing a coffee sack with holes cut out for arms and carrying a cooking pot, which he is said to have worn like a cap over his flowing hair.</a:t>
            </a:r>
          </a:p>
          <a:p>
            <a:pPr algn="l">
              <a:spcAft>
                <a:spcPts val="1200"/>
              </a:spcAft>
            </a:pPr>
            <a:r>
              <a:rPr lang="en-US" sz="2400" smtClean="0">
                <a:solidFill>
                  <a:srgbClr val="000000"/>
                </a:solidFill>
              </a:rPr>
              <a:t>(127 Words)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a:xfrm>
            <a:off x="438611" y="233962"/>
            <a:ext cx="8019589" cy="718597"/>
          </a:xfrm>
        </p:spPr>
        <p:txBody>
          <a:bodyPr/>
          <a:lstStyle/>
          <a:p>
            <a:pPr algn="l"/>
            <a:r>
              <a:rPr lang="en-US" b="1">
                <a:solidFill>
                  <a:srgbClr val="000000"/>
                </a:solidFill>
                <a:latin typeface="Optima"/>
                <a:cs typeface="Optima"/>
              </a:rPr>
              <a:t>Example: a text about Johnny Appleseed </a:t>
            </a:r>
          </a:p>
        </p:txBody>
      </p:sp>
      <p:sp>
        <p:nvSpPr>
          <p:cNvPr id="5" name="Subtitle 3"/>
          <p:cNvSpPr txBox="1">
            <a:spLocks/>
          </p:cNvSpPr>
          <p:nvPr/>
        </p:nvSpPr>
        <p:spPr>
          <a:xfrm>
            <a:off x="438611" y="952559"/>
            <a:ext cx="8019589" cy="1704577"/>
          </a:xfrm>
          <a:prstGeom prst="rect">
            <a:avLst/>
          </a:prstGeom>
        </p:spPr>
        <p:txBody>
          <a:bodyPr vert="horz" lIns="91440" tIns="45720" rIns="91440" bIns="45720" rtlCol="0">
            <a:normAutofit/>
          </a:bodyPr>
          <a:lstStyle/>
          <a:p>
            <a:pPr>
              <a:spcBef>
                <a:spcPct val="20000"/>
              </a:spcBef>
              <a:buFont typeface="Arial"/>
              <a:buNone/>
              <a:defRPr/>
            </a:pPr>
            <a:r>
              <a:rPr lang="en-US" sz="3200">
                <a:solidFill>
                  <a:srgbClr val="000000"/>
                </a:solidFill>
                <a:latin typeface="Optima"/>
                <a:cs typeface="Optima"/>
              </a:rPr>
              <a:t>A simplified version:  </a:t>
            </a:r>
            <a:r>
              <a:rPr lang="en-US" sz="2800">
                <a:solidFill>
                  <a:srgbClr val="000000"/>
                </a:solidFill>
                <a:latin typeface="Optima"/>
                <a:cs typeface="Optima"/>
              </a:rPr>
              <a:t>retrieved from “The Weekly Reader (2008)   </a:t>
            </a:r>
            <a:r>
              <a:rPr lang="en-US" sz="2162">
                <a:solidFill>
                  <a:srgbClr val="000000"/>
                </a:solidFill>
                <a:latin typeface="Optima"/>
                <a:cs typeface="Optima"/>
                <a:hlinkClick r:id="rId2"/>
              </a:rPr>
              <a:t>http://www.weeklyreader.com</a:t>
            </a:r>
            <a:endParaRPr lang="en-US" sz="2162">
              <a:solidFill>
                <a:srgbClr val="000000"/>
              </a:solidFill>
              <a:latin typeface="Optima"/>
              <a:cs typeface="Optima"/>
            </a:endParaRPr>
          </a:p>
          <a:p>
            <a:pPr>
              <a:spcBef>
                <a:spcPct val="20000"/>
              </a:spcBef>
            </a:pPr>
            <a:endParaRPr lang="en-US" sz="2162">
              <a:solidFill>
                <a:srgbClr val="000000"/>
              </a:solidFill>
              <a:latin typeface="Optima"/>
              <a:cs typeface="Optima"/>
            </a:endParaRPr>
          </a:p>
          <a:p>
            <a:pPr>
              <a:spcBef>
                <a:spcPct val="20000"/>
              </a:spcBef>
            </a:pPr>
            <a:endParaRPr lang="en-US" sz="2162">
              <a:solidFill>
                <a:srgbClr val="000000"/>
              </a:solidFill>
              <a:latin typeface="Optima"/>
              <a:cs typeface="Optima"/>
            </a:endParaRPr>
          </a:p>
        </p:txBody>
      </p:sp>
      <p:pic>
        <p:nvPicPr>
          <p:cNvPr id="7" name="Picture 6" descr="Screen shot 2012-10-14 at 1.22.17 PM.png"/>
          <p:cNvPicPr>
            <a:picLocks noChangeAspect="1"/>
          </p:cNvPicPr>
          <p:nvPr/>
        </p:nvPicPr>
        <p:blipFill>
          <a:blip r:embed="rId3"/>
          <a:stretch>
            <a:fillRect/>
          </a:stretch>
        </p:blipFill>
        <p:spPr>
          <a:xfrm>
            <a:off x="2693747" y="2356328"/>
            <a:ext cx="3839472" cy="4011675"/>
          </a:xfrm>
          <a:prstGeom prst="rect">
            <a:avLst/>
          </a:prstGeom>
          <a:effectLst>
            <a:outerShdw blurRad="79375" dist="152400" dir="2700000">
              <a:srgbClr val="000000">
                <a:alpha val="43000"/>
              </a:srgbClr>
            </a:outerShdw>
          </a:effectLst>
        </p:spPr>
      </p:pic>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1143" y="718596"/>
            <a:ext cx="8387918" cy="4913194"/>
          </a:xfrm>
          <a:solidFill>
            <a:srgbClr val="FFFFFF"/>
          </a:solidFill>
          <a:effectLst>
            <a:outerShdw blurRad="66675" dist="101600" dir="2700000" algn="tl" rotWithShape="0">
              <a:srgbClr val="000000">
                <a:alpha val="43000"/>
              </a:srgbClr>
            </a:outerShdw>
          </a:effectLst>
        </p:spPr>
        <p:txBody>
          <a:bodyPr>
            <a:noAutofit/>
          </a:bodyPr>
          <a:lstStyle/>
          <a:p>
            <a:pPr algn="l">
              <a:spcAft>
                <a:spcPts val="1800"/>
              </a:spcAft>
            </a:pPr>
            <a:r>
              <a:rPr lang="en-US" sz="2400" smtClean="0">
                <a:solidFill>
                  <a:srgbClr val="000000"/>
                </a:solidFill>
              </a:rPr>
              <a:t>¶1 A man named Johnny Appleseed lived long ago. His real name was John Chapman. Why did people call him Johnny Appleseed? Let’s read the story to find out.</a:t>
            </a:r>
          </a:p>
          <a:p>
            <a:pPr algn="l">
              <a:spcAft>
                <a:spcPts val="1800"/>
              </a:spcAft>
            </a:pPr>
            <a:r>
              <a:rPr lang="en-US" sz="2400" smtClean="0">
                <a:solidFill>
                  <a:srgbClr val="000000"/>
                </a:solidFill>
              </a:rPr>
              <a:t>¶2 Johnny Appleseed was born in Massachusetts. He walked west across the country. He carried a sack of apple seeds. He planted seeds in Illinois, Indiana, Kentucky, Pennsylvania and Ohio.</a:t>
            </a:r>
          </a:p>
          <a:p>
            <a:pPr algn="l">
              <a:spcAft>
                <a:spcPts val="1800"/>
              </a:spcAft>
            </a:pPr>
            <a:r>
              <a:rPr lang="en-US" sz="2400" smtClean="0">
                <a:solidFill>
                  <a:srgbClr val="000000"/>
                </a:solidFill>
              </a:rPr>
              <a:t>¶3 Johnny did not have a home. He made clothes from sacks, and he did not have shoes to wear. As a hat, he wore a tin cooking pot. In fact, he used the pot for cooking!</a:t>
            </a:r>
          </a:p>
          <a:p>
            <a:pPr algn="l">
              <a:spcAft>
                <a:spcPts val="1800"/>
              </a:spcAft>
            </a:pPr>
            <a:r>
              <a:rPr lang="en-US" sz="2400" smtClean="0">
                <a:solidFill>
                  <a:srgbClr val="000000"/>
                </a:solidFill>
              </a:rPr>
              <a:t>(95 Words)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434435" y="484634"/>
            <a:ext cx="8137030" cy="4261445"/>
          </a:xfrm>
        </p:spPr>
        <p:txBody>
          <a:bodyPr/>
          <a:lstStyle/>
          <a:p>
            <a:pPr lvl="2" algn="l" eaLnBrk="1" hangingPunct="1">
              <a:spcAft>
                <a:spcPts val="3600"/>
              </a:spcAft>
              <a:defRPr/>
            </a:pPr>
            <a:r>
              <a:rPr lang="en-US" sz="2800" smtClean="0">
                <a:solidFill>
                  <a:srgbClr val="191919"/>
                </a:solidFill>
                <a:latin typeface="Optima"/>
                <a:cs typeface="Optima"/>
              </a:rPr>
              <a:t>Some people would argue that the simpler text is better for English Learners and students with reading difficulties.</a:t>
            </a:r>
            <a:br>
              <a:rPr lang="en-US" sz="2800" smtClean="0">
                <a:solidFill>
                  <a:srgbClr val="191919"/>
                </a:solidFill>
                <a:latin typeface="Optima"/>
                <a:cs typeface="Optima"/>
              </a:rPr>
            </a:br>
            <a:r>
              <a:rPr lang="en-US" sz="2800" smtClean="0">
                <a:solidFill>
                  <a:srgbClr val="191919"/>
                </a:solidFill>
                <a:latin typeface="Optima"/>
                <a:cs typeface="Optima"/>
              </a:rPr>
              <a:t/>
            </a:r>
            <a:br>
              <a:rPr lang="en-US" sz="2800" smtClean="0">
                <a:solidFill>
                  <a:srgbClr val="191919"/>
                </a:solidFill>
                <a:latin typeface="Optima"/>
                <a:cs typeface="Optima"/>
              </a:rPr>
            </a:br>
            <a:r>
              <a:rPr lang="en-US" sz="2800" smtClean="0">
                <a:solidFill>
                  <a:srgbClr val="191919"/>
                </a:solidFill>
                <a:latin typeface="Optima"/>
                <a:cs typeface="Optima"/>
              </a:rPr>
              <a:t>But this will leave them without the chance to get better at working with complex text.</a:t>
            </a:r>
            <a:br>
              <a:rPr lang="en-US" sz="2800" smtClean="0">
                <a:solidFill>
                  <a:srgbClr val="191919"/>
                </a:solidFill>
                <a:latin typeface="Optima"/>
                <a:cs typeface="Optima"/>
              </a:rPr>
            </a:br>
            <a:r>
              <a:rPr lang="en-US" sz="2800" smtClean="0">
                <a:solidFill>
                  <a:srgbClr val="191919"/>
                </a:solidFill>
                <a:latin typeface="Optima"/>
                <a:cs typeface="Optima"/>
              </a:rPr>
              <a:t/>
            </a:r>
            <a:br>
              <a:rPr lang="en-US" sz="2800" smtClean="0">
                <a:solidFill>
                  <a:srgbClr val="191919"/>
                </a:solidFill>
                <a:latin typeface="Optima"/>
                <a:cs typeface="Optima"/>
              </a:rPr>
            </a:br>
            <a:r>
              <a:rPr lang="en-US" sz="2800" smtClean="0">
                <a:solidFill>
                  <a:srgbClr val="191919"/>
                </a:solidFill>
                <a:latin typeface="Optima"/>
                <a:cs typeface="Optima"/>
              </a:rPr>
              <a:t>And many teachers who </a:t>
            </a:r>
            <a:r>
              <a:rPr lang="en-US" sz="2800" i="1" smtClean="0">
                <a:solidFill>
                  <a:srgbClr val="191919"/>
                </a:solidFill>
                <a:latin typeface="Optima"/>
                <a:cs typeface="Optima"/>
              </a:rPr>
              <a:t>have</a:t>
            </a:r>
            <a:r>
              <a:rPr lang="en-US" sz="2800" smtClean="0">
                <a:solidFill>
                  <a:srgbClr val="191919"/>
                </a:solidFill>
                <a:latin typeface="Optima"/>
                <a:cs typeface="Optima"/>
              </a:rPr>
              <a:t> to use the complex text will simply </a:t>
            </a:r>
            <a:r>
              <a:rPr lang="en-US" sz="2800" b="1" smtClean="0">
                <a:solidFill>
                  <a:srgbClr val="191919"/>
                </a:solidFill>
                <a:latin typeface="Optima"/>
                <a:cs typeface="Optima"/>
              </a:rPr>
              <a:t>tell</a:t>
            </a:r>
            <a:r>
              <a:rPr lang="en-US" sz="2800" smtClean="0">
                <a:solidFill>
                  <a:srgbClr val="191919"/>
                </a:solidFill>
                <a:latin typeface="Optima"/>
                <a:cs typeface="Optima"/>
              </a:rPr>
              <a:t> the students what it says.</a:t>
            </a:r>
            <a:r>
              <a:rPr lang="en-US" sz="3600" smtClean="0">
                <a:solidFill>
                  <a:srgbClr val="191919"/>
                </a:solidFill>
                <a:latin typeface="Optima"/>
                <a:cs typeface="Optima"/>
              </a:rPr>
              <a:t/>
            </a:r>
            <a:br>
              <a:rPr lang="en-US" sz="3600" smtClean="0">
                <a:solidFill>
                  <a:srgbClr val="191919"/>
                </a:solidFill>
                <a:latin typeface="Optima"/>
                <a:cs typeface="Optima"/>
              </a:rPr>
            </a:br>
            <a:endParaRPr lang="en-US" sz="3200" smtClean="0">
              <a:solidFill>
                <a:srgbClr val="191919"/>
              </a:solidFill>
              <a:latin typeface="Optima"/>
              <a:cs typeface="Optima"/>
            </a:endParaRPr>
          </a:p>
        </p:txBody>
      </p:sp>
      <p:sp>
        <p:nvSpPr>
          <p:cNvPr id="4" name="TextBox 3"/>
          <p:cNvSpPr txBox="1"/>
          <p:nvPr/>
        </p:nvSpPr>
        <p:spPr>
          <a:xfrm>
            <a:off x="1" y="5027170"/>
            <a:ext cx="8855770" cy="1077218"/>
          </a:xfrm>
          <a:prstGeom prst="rect">
            <a:avLst/>
          </a:prstGeom>
          <a:solidFill>
            <a:srgbClr val="FFE3D3"/>
          </a:solidFill>
          <a:effectLst>
            <a:outerShdw blurRad="50800" dist="114300" dir="3300000" algn="tl" rotWithShape="0">
              <a:srgbClr val="000000">
                <a:alpha val="43000"/>
              </a:srgbClr>
            </a:outerShdw>
          </a:effectLst>
        </p:spPr>
        <p:txBody>
          <a:bodyPr wrap="square" rtlCol="0">
            <a:spAutoFit/>
          </a:bodyPr>
          <a:lstStyle/>
          <a:p>
            <a:pPr marL="347663"/>
            <a:r>
              <a:rPr lang="en-US" sz="3200" smtClean="0">
                <a:solidFill>
                  <a:srgbClr val="191919"/>
                </a:solidFill>
                <a:latin typeface="Optima"/>
                <a:cs typeface="Optima"/>
              </a:rPr>
              <a:t>So how do you actually work with students to break down the more complex text?</a:t>
            </a:r>
            <a:endParaRPr lang="en-US" sz="2800">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577299" y="1649548"/>
            <a:ext cx="8016205" cy="4569251"/>
          </a:xfrm>
          <a:solidFill>
            <a:srgbClr val="DEFFE8"/>
          </a:solidFill>
          <a:effectLst>
            <a:outerShdw blurRad="66675" dist="152400" dir="2700000">
              <a:srgbClr val="000000">
                <a:alpha val="43000"/>
              </a:srgbClr>
            </a:outerShdw>
          </a:effectLst>
        </p:spPr>
        <p:txBody>
          <a:bodyPr/>
          <a:lstStyle/>
          <a:p>
            <a:pPr algn="l"/>
            <a:r>
              <a:rPr lang="en-US" sz="3200"/>
              <a:t>Chapman's work resembled that of a missionary. </a:t>
            </a:r>
            <a:br>
              <a:rPr lang="en-US" sz="3200"/>
            </a:br>
            <a:r>
              <a:rPr lang="en-US" sz="3200"/>
              <a:t/>
            </a:r>
            <a:br>
              <a:rPr lang="en-US" sz="3200"/>
            </a:br>
            <a:r>
              <a:rPr lang="en-US" sz="3200"/>
              <a:t>Each year, he traveled hundreds of miles on foot wearing a coffee sack with holes cut out for arms and carrying a cooking pot, which he is said to have worn like a cap over his flowing hair.</a:t>
            </a:r>
          </a:p>
        </p:txBody>
      </p:sp>
      <p:sp>
        <p:nvSpPr>
          <p:cNvPr id="4" name="Rectangle 1"/>
          <p:cNvSpPr txBox="1">
            <a:spLocks noChangeArrowheads="1"/>
          </p:cNvSpPr>
          <p:nvPr/>
        </p:nvSpPr>
        <p:spPr bwMode="auto">
          <a:xfrm>
            <a:off x="0" y="1"/>
            <a:ext cx="8791435" cy="1039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517525" defTabSz="914400" fontAlgn="base">
              <a:spcBef>
                <a:spcPct val="0"/>
              </a:spcBef>
              <a:spcAft>
                <a:spcPct val="0"/>
              </a:spcAft>
              <a:defRPr/>
            </a:pPr>
            <a:r>
              <a:rPr lang="en-US" sz="3200" kern="0">
                <a:solidFill>
                  <a:srgbClr val="191919"/>
                </a:solidFill>
                <a:latin typeface="Optima"/>
                <a:cs typeface="Optima"/>
              </a:rPr>
              <a:t>2 sentences chosen at random from the complex version of Johnny Appleseed: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0961">
                                            <p:bg/>
                                          </p:spTgt>
                                        </p:tgtEl>
                                        <p:attrNameLst>
                                          <p:attrName>style.visibility</p:attrName>
                                        </p:attrNameLst>
                                      </p:cBhvr>
                                      <p:to>
                                        <p:strVal val="visible"/>
                                      </p:to>
                                    </p:set>
                                    <p:animEffect transition="in" filter="wipe(up)">
                                      <p:cBhvr>
                                        <p:cTn id="7" dur="500"/>
                                        <p:tgtEl>
                                          <p:spTgt spid="40961">
                                            <p:bg/>
                                          </p:spTgt>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40961">
                                            <p:txEl>
                                              <p:pRg st="0" end="0"/>
                                            </p:txEl>
                                          </p:spTgt>
                                        </p:tgtEl>
                                        <p:attrNameLst>
                                          <p:attrName>style.visibility</p:attrName>
                                        </p:attrNameLst>
                                      </p:cBhvr>
                                      <p:to>
                                        <p:strVal val="visible"/>
                                      </p:to>
                                    </p:set>
                                    <p:animEffect transition="in" filter="wipe(up)">
                                      <p:cBhvr>
                                        <p:cTn id="10" dur="500"/>
                                        <p:tgtEl>
                                          <p:spTgt spid="409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build="p" bldLvl="3" animBg="1"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577299" y="1649548"/>
            <a:ext cx="8016205" cy="4569251"/>
          </a:xfrm>
          <a:solidFill>
            <a:srgbClr val="DEFFE8"/>
          </a:solidFill>
          <a:effectLst>
            <a:outerShdw blurRad="66675" dist="152400" dir="2700000">
              <a:srgbClr val="000000">
                <a:alpha val="43000"/>
              </a:srgbClr>
            </a:outerShdw>
          </a:effectLst>
        </p:spPr>
        <p:txBody>
          <a:bodyPr/>
          <a:lstStyle/>
          <a:p>
            <a:pPr algn="l"/>
            <a:r>
              <a:rPr lang="en-US" sz="3200"/>
              <a:t>Chapman's work resembled that of a missionary. </a:t>
            </a:r>
            <a:br>
              <a:rPr lang="en-US" sz="3200"/>
            </a:br>
            <a:r>
              <a:rPr lang="en-US" sz="3200"/>
              <a:t/>
            </a:r>
            <a:br>
              <a:rPr lang="en-US" sz="3200"/>
            </a:br>
            <a:r>
              <a:rPr lang="en-US" sz="3200"/>
              <a:t>Each year, he traveled hundreds of miles on foot wearing a coffee sack with holes cut out for arms and carrying a cooking pot, which he is said to have worn like a cap over his flowing hair.</a:t>
            </a:r>
          </a:p>
        </p:txBody>
      </p:sp>
      <p:sp>
        <p:nvSpPr>
          <p:cNvPr id="5" name="Rectangle 1"/>
          <p:cNvSpPr txBox="1">
            <a:spLocks noChangeArrowheads="1"/>
          </p:cNvSpPr>
          <p:nvPr/>
        </p:nvSpPr>
        <p:spPr bwMode="auto">
          <a:xfrm>
            <a:off x="352565" y="263928"/>
            <a:ext cx="8791435" cy="1039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200" kern="0">
                <a:solidFill>
                  <a:srgbClr val="191919"/>
                </a:solidFill>
              </a:rPr>
              <a:t>  </a:t>
            </a:r>
            <a:r>
              <a:rPr lang="en-US" sz="3200" kern="0">
                <a:solidFill>
                  <a:srgbClr val="191919"/>
                </a:solidFill>
                <a:latin typeface="Optima"/>
                <a:cs typeface="Optima"/>
              </a:rPr>
              <a:t>Work with a partner to identify issues students might have with the language of these two sentences… (2 minutes)</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0" y="-55840"/>
            <a:ext cx="8153992" cy="1569660"/>
          </a:xfrm>
          <a:solidFill>
            <a:srgbClr val="FFEFA4"/>
          </a:solidFill>
          <a:effectLst>
            <a:outerShdw blurRad="63500" dist="139700" dir="2700000" algn="tl" rotWithShape="0">
              <a:srgbClr val="000000">
                <a:alpha val="43000"/>
              </a:srgbClr>
            </a:outerShdw>
          </a:effectLst>
        </p:spPr>
        <p:txBody>
          <a:bodyPr wrap="square">
            <a:spAutoFit/>
          </a:bodyPr>
          <a:lstStyle/>
          <a:p>
            <a:pPr eaLnBrk="1" hangingPunct="1">
              <a:defRPr/>
            </a:pPr>
            <a:r>
              <a:rPr lang="en-US" sz="3200" dirty="0" smtClean="0">
                <a:solidFill>
                  <a:schemeClr val="tx1"/>
                </a:solidFill>
                <a:latin typeface="Optima" charset="0"/>
              </a:rPr>
              <a:t/>
            </a:r>
            <a:br>
              <a:rPr lang="en-US" sz="3200" dirty="0" smtClean="0">
                <a:solidFill>
                  <a:schemeClr val="tx1"/>
                </a:solidFill>
                <a:latin typeface="Optima" charset="0"/>
              </a:rPr>
            </a:br>
            <a:r>
              <a:rPr lang="en-US" sz="3200" dirty="0" smtClean="0">
                <a:solidFill>
                  <a:schemeClr val="tx1"/>
                </a:solidFill>
                <a:latin typeface="Optima" charset="0"/>
              </a:rPr>
              <a:t>Getting past these obstacles…</a:t>
            </a:r>
            <a:br>
              <a:rPr lang="en-US" sz="3200" dirty="0" smtClean="0">
                <a:solidFill>
                  <a:schemeClr val="tx1"/>
                </a:solidFill>
                <a:latin typeface="Optima" charset="0"/>
              </a:rPr>
            </a:br>
            <a:endParaRPr lang="en-US" sz="3200" dirty="0"/>
          </a:p>
        </p:txBody>
      </p:sp>
      <p:sp>
        <p:nvSpPr>
          <p:cNvPr id="5" name="Rectangle 4"/>
          <p:cNvSpPr>
            <a:spLocks noChangeArrowheads="1"/>
          </p:cNvSpPr>
          <p:nvPr/>
        </p:nvSpPr>
        <p:spPr bwMode="auto">
          <a:xfrm>
            <a:off x="457200" y="2323621"/>
            <a:ext cx="8153400" cy="523220"/>
          </a:xfrm>
          <a:prstGeom prst="rect">
            <a:avLst/>
          </a:prstGeom>
          <a:noFill/>
          <a:ln w="9525">
            <a:noFill/>
            <a:miter lim="800000"/>
            <a:headEnd/>
            <a:tailEnd/>
          </a:ln>
        </p:spPr>
        <p:txBody>
          <a:bodyPr wrap="square">
            <a:prstTxWarp prst="textNoShape">
              <a:avLst/>
            </a:prstTxWarp>
            <a:spAutoFit/>
          </a:bodyPr>
          <a:lstStyle/>
          <a:p>
            <a:pPr marL="460375" indent="-460375" defTabSz="914400" eaLnBrk="0" fontAlgn="base" hangingPunct="0">
              <a:spcBef>
                <a:spcPct val="0"/>
              </a:spcBef>
              <a:spcAft>
                <a:spcPct val="0"/>
              </a:spcAft>
            </a:pPr>
            <a:r>
              <a:rPr lang="en-US" sz="2800" smtClean="0">
                <a:solidFill>
                  <a:srgbClr val="000000"/>
                </a:solidFill>
                <a:latin typeface="Optima" charset="0"/>
              </a:rPr>
              <a:t>1. Basic goals for discussion</a:t>
            </a:r>
            <a:endParaRPr lang="en-US" sz="2800" smtClean="0">
              <a:solidFill>
                <a:srgbClr val="000000"/>
              </a:solidFill>
            </a:endParaRPr>
          </a:p>
        </p:txBody>
      </p:sp>
      <p:sp>
        <p:nvSpPr>
          <p:cNvPr id="6" name="Rectangle 5"/>
          <p:cNvSpPr>
            <a:spLocks noChangeArrowheads="1"/>
          </p:cNvSpPr>
          <p:nvPr/>
        </p:nvSpPr>
        <p:spPr bwMode="auto">
          <a:xfrm>
            <a:off x="457200" y="4564582"/>
            <a:ext cx="8153400" cy="954107"/>
          </a:xfrm>
          <a:prstGeom prst="rect">
            <a:avLst/>
          </a:prstGeom>
          <a:noFill/>
          <a:ln w="9525">
            <a:noFill/>
            <a:miter lim="800000"/>
            <a:headEnd/>
            <a:tailEnd/>
          </a:ln>
        </p:spPr>
        <p:txBody>
          <a:bodyPr>
            <a:prstTxWarp prst="textNoShape">
              <a:avLst/>
            </a:prstTxWarp>
            <a:spAutoFit/>
          </a:bodyPr>
          <a:lstStyle/>
          <a:p>
            <a:pPr marL="460375" indent="-460375" defTabSz="914400" eaLnBrk="0" fontAlgn="base" hangingPunct="0">
              <a:spcBef>
                <a:spcPct val="0"/>
              </a:spcBef>
              <a:spcAft>
                <a:spcPct val="0"/>
              </a:spcAft>
            </a:pPr>
            <a:r>
              <a:rPr lang="en-US" sz="2800" smtClean="0">
                <a:solidFill>
                  <a:srgbClr val="000000"/>
                </a:solidFill>
                <a:latin typeface="Optima" charset="0"/>
              </a:rPr>
              <a:t>3. Classroom norms that support respectful and equitable discussion  </a:t>
            </a:r>
            <a:endParaRPr lang="en-US" sz="2800" smtClean="0">
              <a:solidFill>
                <a:srgbClr val="000000"/>
              </a:solidFill>
            </a:endParaRPr>
          </a:p>
        </p:txBody>
      </p:sp>
      <p:sp>
        <p:nvSpPr>
          <p:cNvPr id="7" name="Rectangle 6"/>
          <p:cNvSpPr>
            <a:spLocks noChangeArrowheads="1"/>
          </p:cNvSpPr>
          <p:nvPr/>
        </p:nvSpPr>
        <p:spPr bwMode="auto">
          <a:xfrm>
            <a:off x="457200" y="3236877"/>
            <a:ext cx="8153400" cy="954107"/>
          </a:xfrm>
          <a:prstGeom prst="rect">
            <a:avLst/>
          </a:prstGeom>
          <a:noFill/>
          <a:ln w="9525">
            <a:noFill/>
            <a:miter lim="800000"/>
            <a:headEnd/>
            <a:tailEnd/>
          </a:ln>
        </p:spPr>
        <p:txBody>
          <a:bodyPr wrap="square">
            <a:prstTxWarp prst="textNoShape">
              <a:avLst/>
            </a:prstTxWarp>
            <a:spAutoFit/>
          </a:bodyPr>
          <a:lstStyle/>
          <a:p>
            <a:pPr marL="460375" indent="-460375" defTabSz="914400" eaLnBrk="0" fontAlgn="base" hangingPunct="0">
              <a:spcBef>
                <a:spcPct val="0"/>
              </a:spcBef>
              <a:spcAft>
                <a:spcPct val="0"/>
              </a:spcAft>
            </a:pPr>
            <a:r>
              <a:rPr lang="en-US" sz="2800" smtClean="0">
                <a:solidFill>
                  <a:srgbClr val="000000"/>
                </a:solidFill>
                <a:latin typeface="Optima" charset="0"/>
              </a:rPr>
              <a:t>2. Basic talk tools to achieve the goals: </a:t>
            </a:r>
          </a:p>
          <a:p>
            <a:pPr marL="460375" indent="-460375" defTabSz="914400" eaLnBrk="0" fontAlgn="base" hangingPunct="0">
              <a:spcBef>
                <a:spcPct val="0"/>
              </a:spcBef>
              <a:spcAft>
                <a:spcPct val="0"/>
              </a:spcAft>
            </a:pPr>
            <a:r>
              <a:rPr lang="en-US" sz="2800" smtClean="0">
                <a:solidFill>
                  <a:srgbClr val="000000"/>
                </a:solidFill>
                <a:latin typeface="Optima" charset="0"/>
              </a:rPr>
              <a:t>    talk moves and practices</a:t>
            </a:r>
            <a:endParaRPr lang="en-US" sz="2800"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577299" y="1649548"/>
            <a:ext cx="8016205" cy="4569251"/>
          </a:xfrm>
          <a:solidFill>
            <a:srgbClr val="DEFFE8"/>
          </a:solidFill>
          <a:effectLst>
            <a:outerShdw blurRad="66675" dist="152400" dir="2700000">
              <a:srgbClr val="000000">
                <a:alpha val="43000"/>
              </a:srgbClr>
            </a:outerShdw>
          </a:effectLst>
        </p:spPr>
        <p:txBody>
          <a:bodyPr/>
          <a:lstStyle/>
          <a:p>
            <a:pPr algn="l"/>
            <a:r>
              <a:rPr lang="en-US" sz="3200">
                <a:solidFill>
                  <a:srgbClr val="FF0000"/>
                </a:solidFill>
                <a:effectLst>
                  <a:outerShdw blurRad="38100" dist="38100" dir="2700000" algn="tl">
                    <a:srgbClr val="000000">
                      <a:alpha val="43137"/>
                    </a:srgbClr>
                  </a:outerShdw>
                </a:effectLst>
              </a:rPr>
              <a:t>Chapman's work</a:t>
            </a:r>
            <a:r>
              <a:rPr lang="en-US" sz="3200"/>
              <a:t> resembled </a:t>
            </a:r>
            <a:r>
              <a:rPr lang="en-US" sz="3200">
                <a:solidFill>
                  <a:srgbClr val="0000FF"/>
                </a:solidFill>
                <a:effectLst>
                  <a:outerShdw blurRad="38100" dist="38100" dir="2700000" algn="tl">
                    <a:srgbClr val="000000">
                      <a:alpha val="43137"/>
                    </a:srgbClr>
                  </a:outerShdw>
                </a:effectLst>
              </a:rPr>
              <a:t>that </a:t>
            </a:r>
            <a:r>
              <a:rPr lang="en-US" sz="3200">
                <a:solidFill>
                  <a:srgbClr val="FF0000"/>
                </a:solidFill>
                <a:effectLst>
                  <a:outerShdw blurRad="38100" dist="38100" dir="2700000" algn="tl">
                    <a:srgbClr val="000000">
                      <a:alpha val="43137"/>
                    </a:srgbClr>
                  </a:outerShdw>
                </a:effectLst>
              </a:rPr>
              <a:t>of a missionary. </a:t>
            </a:r>
            <a:r>
              <a:rPr lang="en-US" sz="3200"/>
              <a:t/>
            </a:r>
            <a:br>
              <a:rPr lang="en-US" sz="3200"/>
            </a:br>
            <a:r>
              <a:rPr lang="en-US" sz="3200"/>
              <a:t/>
            </a:r>
            <a:br>
              <a:rPr lang="en-US" sz="3200"/>
            </a:br>
            <a:r>
              <a:rPr lang="en-US" sz="3200"/>
              <a:t>Each year, he traveled hundreds of miles on foot wearing </a:t>
            </a:r>
            <a:r>
              <a:rPr lang="en-US" sz="3200">
                <a:solidFill>
                  <a:srgbClr val="FF0000"/>
                </a:solidFill>
                <a:effectLst>
                  <a:outerShdw blurRad="38100" dist="38100" dir="2700000" algn="tl">
                    <a:srgbClr val="000000">
                      <a:alpha val="43137"/>
                    </a:srgbClr>
                  </a:outerShdw>
                </a:effectLst>
              </a:rPr>
              <a:t>a coffee sack with holes cut out for arms </a:t>
            </a:r>
            <a:r>
              <a:rPr lang="en-US" sz="3200"/>
              <a:t>and carrying a cooking pot, </a:t>
            </a:r>
            <a:r>
              <a:rPr lang="en-US" sz="3200">
                <a:solidFill>
                  <a:srgbClr val="FF0000"/>
                </a:solidFill>
                <a:effectLst>
                  <a:outerShdw blurRad="38100" dist="38100" dir="2700000" algn="tl">
                    <a:srgbClr val="000000">
                      <a:alpha val="43137"/>
                    </a:srgbClr>
                  </a:outerShdw>
                </a:effectLst>
              </a:rPr>
              <a:t>which he</a:t>
            </a:r>
            <a:r>
              <a:rPr lang="en-US" sz="3200">
                <a:solidFill>
                  <a:srgbClr val="0000FF"/>
                </a:solidFill>
                <a:effectLst>
                  <a:outerShdw blurRad="38100" dist="38100" dir="2700000" algn="tl">
                    <a:srgbClr val="000000">
                      <a:alpha val="43137"/>
                    </a:srgbClr>
                  </a:outerShdw>
                </a:effectLst>
              </a:rPr>
              <a:t> is said to have </a:t>
            </a:r>
            <a:r>
              <a:rPr lang="en-US" sz="3200">
                <a:solidFill>
                  <a:srgbClr val="FF0000"/>
                </a:solidFill>
                <a:effectLst>
                  <a:outerShdw blurRad="38100" dist="38100" dir="2700000" algn="tl">
                    <a:srgbClr val="000000">
                      <a:alpha val="43137"/>
                    </a:srgbClr>
                  </a:outerShdw>
                </a:effectLst>
              </a:rPr>
              <a:t>worn like a cap over his flowing hair.</a:t>
            </a:r>
          </a:p>
        </p:txBody>
      </p:sp>
      <p:sp>
        <p:nvSpPr>
          <p:cNvPr id="4" name="Rectangle 1"/>
          <p:cNvSpPr txBox="1">
            <a:spLocks noChangeArrowheads="1"/>
          </p:cNvSpPr>
          <p:nvPr/>
        </p:nvSpPr>
        <p:spPr bwMode="auto">
          <a:xfrm>
            <a:off x="352565" y="263928"/>
            <a:ext cx="8791435" cy="103921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200" kern="0">
                <a:solidFill>
                  <a:srgbClr val="191919"/>
                </a:solidFill>
              </a:rPr>
              <a:t>  </a:t>
            </a:r>
            <a:r>
              <a:rPr lang="en-US" sz="3200" kern="0">
                <a:solidFill>
                  <a:srgbClr val="191919"/>
                </a:solidFill>
                <a:latin typeface="Optima"/>
                <a:cs typeface="Optima"/>
              </a:rPr>
              <a:t>Work with a partner to identify issues students might have with the language of these two sentences… (2 minutes)</a:t>
            </a: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0"/>
            <a:ext cx="7518797" cy="1715531"/>
          </a:xfrm>
        </p:spPr>
        <p:txBody>
          <a:bodyPr/>
          <a:lstStyle/>
          <a:p>
            <a:pPr eaLnBrk="1" hangingPunct="1">
              <a:defRPr/>
            </a:pPr>
            <a:r>
              <a:rPr lang="en-US" sz="3600" smtClean="0">
                <a:solidFill>
                  <a:srgbClr val="191919"/>
                </a:solidFill>
                <a:latin typeface="Optima"/>
                <a:cs typeface="Optima"/>
              </a:rPr>
              <a:t>OK, so how do we start?</a:t>
            </a:r>
          </a:p>
        </p:txBody>
      </p:sp>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1946468"/>
            <a:ext cx="5551379" cy="2589792"/>
          </a:xfrm>
          <a:prstGeom prst="wedgeRoundRectCallout">
            <a:avLst>
              <a:gd name="adj1" fmla="val -64909"/>
              <a:gd name="adj2" fmla="val 93046"/>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3843160" y="2358855"/>
            <a:ext cx="4766839" cy="1754327"/>
          </a:xfrm>
          <a:prstGeom prst="rect">
            <a:avLst/>
          </a:prstGeom>
          <a:noFill/>
        </p:spPr>
        <p:txBody>
          <a:bodyPr wrap="square" rtlCol="0">
            <a:spAutoFit/>
          </a:bodyPr>
          <a:lstStyle/>
          <a:p>
            <a:r>
              <a:rPr lang="en-US" sz="3600">
                <a:solidFill>
                  <a:srgbClr val="000000"/>
                </a:solidFill>
              </a:rPr>
              <a:t>So let’s read this sentence out loud together.</a:t>
            </a:r>
          </a:p>
        </p:txBody>
      </p:sp>
      <p:sp>
        <p:nvSpPr>
          <p:cNvPr id="7" name="Rectangle 1"/>
          <p:cNvSpPr txBox="1">
            <a:spLocks noChangeArrowheads="1"/>
          </p:cNvSpPr>
          <p:nvPr/>
        </p:nvSpPr>
        <p:spPr bwMode="auto">
          <a:xfrm>
            <a:off x="3573064" y="5142469"/>
            <a:ext cx="5570936" cy="171553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defTabSz="914400" fontAlgn="base">
              <a:spcBef>
                <a:spcPct val="0"/>
              </a:spcBef>
              <a:spcAft>
                <a:spcPct val="0"/>
              </a:spcAft>
              <a:defRPr/>
            </a:pPr>
            <a:r>
              <a:rPr lang="en-US" sz="3200" kern="0" smtClean="0">
                <a:solidFill>
                  <a:srgbClr val="191919"/>
                </a:solidFill>
                <a:latin typeface="Optima"/>
                <a:cs typeface="Optima"/>
              </a:rPr>
              <a:t>OR: you read it first, then everyone reads it together.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0"/>
            <a:ext cx="8609999" cy="1715531"/>
          </a:xfrm>
        </p:spPr>
        <p:txBody>
          <a:bodyPr/>
          <a:lstStyle/>
          <a:p>
            <a:pPr eaLnBrk="1" hangingPunct="1">
              <a:defRPr/>
            </a:pPr>
            <a:r>
              <a:rPr lang="en-US" sz="3600" smtClean="0">
                <a:solidFill>
                  <a:srgbClr val="191919"/>
                </a:solidFill>
                <a:latin typeface="Optima"/>
                <a:cs typeface="Optima"/>
              </a:rPr>
              <a:t>Then, work your way through bit by bit…</a:t>
            </a:r>
          </a:p>
        </p:txBody>
      </p:sp>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148314" y="1946468"/>
            <a:ext cx="5757583" cy="2589792"/>
          </a:xfrm>
          <a:prstGeom prst="wedgeRoundRectCallout">
            <a:avLst>
              <a:gd name="adj1" fmla="val -64909"/>
              <a:gd name="adj2" fmla="val 93046"/>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Box 7"/>
          <p:cNvSpPr txBox="1"/>
          <p:nvPr/>
        </p:nvSpPr>
        <p:spPr>
          <a:xfrm>
            <a:off x="3307052" y="2636051"/>
            <a:ext cx="5436795" cy="1077218"/>
          </a:xfrm>
          <a:prstGeom prst="rect">
            <a:avLst/>
          </a:prstGeom>
          <a:noFill/>
        </p:spPr>
        <p:txBody>
          <a:bodyPr wrap="square" rtlCol="0">
            <a:spAutoFit/>
          </a:bodyPr>
          <a:lstStyle/>
          <a:p>
            <a:r>
              <a:rPr lang="en-US" sz="3200" dirty="0">
                <a:solidFill>
                  <a:srgbClr val="000000"/>
                </a:solidFill>
              </a:rPr>
              <a:t>“Chapman’s work resembled that of a missionary.”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961"/>
                                        </p:tgtEl>
                                        <p:attrNameLst>
                                          <p:attrName>style.visibility</p:attrName>
                                        </p:attrNameLst>
                                      </p:cBhvr>
                                      <p:to>
                                        <p:strVal val="visible"/>
                                      </p:to>
                                    </p:set>
                                    <p:animEffect transition="in" filter="wipe(left)">
                                      <p:cBhvr>
                                        <p:cTn id="7" dur="500"/>
                                        <p:tgtEl>
                                          <p:spTgt spid="409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1" grpId="0"/>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362901"/>
            <a:ext cx="5484543" cy="4173359"/>
          </a:xfrm>
          <a:prstGeom prst="wedgeRoundRectCallout">
            <a:avLst>
              <a:gd name="adj1" fmla="val -67473"/>
              <a:gd name="adj2" fmla="val 83165"/>
              <a:gd name="adj3" fmla="val 16667"/>
            </a:avLst>
          </a:prstGeom>
          <a:solidFill>
            <a:srgbClr val="B6F6FF"/>
          </a:solidFill>
          <a:ln w="9525" cap="flat" cmpd="sng" algn="ctr">
            <a:solidFill>
              <a:schemeClr val="tx1"/>
            </a:solidFill>
            <a:prstDash val="solid"/>
            <a:round/>
            <a:headEnd type="none" w="med" len="med"/>
            <a:tailEnd type="none" w="med" len="med"/>
          </a:ln>
          <a:effectLst>
            <a:outerShdw blurRad="79375" dist="1397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3843160" y="874261"/>
            <a:ext cx="4766839" cy="954107"/>
          </a:xfrm>
          <a:prstGeom prst="rect">
            <a:avLst/>
          </a:prstGeom>
          <a:noFill/>
        </p:spPr>
        <p:txBody>
          <a:bodyPr wrap="square" rtlCol="0">
            <a:spAutoFit/>
          </a:bodyPr>
          <a:lstStyle/>
          <a:p>
            <a:r>
              <a:rPr lang="en-US" sz="2800">
                <a:solidFill>
                  <a:srgbClr val="000000"/>
                </a:solidFill>
              </a:rPr>
              <a:t>“Chapman’s work resembled that of a missionary.”</a:t>
            </a:r>
          </a:p>
        </p:txBody>
      </p:sp>
      <p:sp>
        <p:nvSpPr>
          <p:cNvPr id="8" name="TextBox 7"/>
          <p:cNvSpPr txBox="1"/>
          <p:nvPr/>
        </p:nvSpPr>
        <p:spPr>
          <a:xfrm>
            <a:off x="3843160" y="2344991"/>
            <a:ext cx="4766839" cy="1384995"/>
          </a:xfrm>
          <a:prstGeom prst="rect">
            <a:avLst/>
          </a:prstGeom>
          <a:noFill/>
        </p:spPr>
        <p:txBody>
          <a:bodyPr wrap="square" rtlCol="0">
            <a:spAutoFit/>
          </a:bodyPr>
          <a:lstStyle/>
          <a:p>
            <a:r>
              <a:rPr lang="en-US" sz="2800">
                <a:solidFill>
                  <a:srgbClr val="000000"/>
                </a:solidFill>
              </a:rPr>
              <a:t>So who has an idea about what the author means by </a:t>
            </a:r>
            <a:r>
              <a:rPr lang="en-US" sz="2800" b="1">
                <a:solidFill>
                  <a:srgbClr val="FF0000"/>
                </a:solidFill>
              </a:rPr>
              <a:t>“Chapman’s work”?  </a:t>
            </a:r>
          </a:p>
        </p:txBody>
      </p:sp>
      <p:sp>
        <p:nvSpPr>
          <p:cNvPr id="7" name="Rectangle 1"/>
          <p:cNvSpPr>
            <a:spLocks noGrp="1" noChangeArrowheads="1"/>
          </p:cNvSpPr>
          <p:nvPr>
            <p:ph type="title"/>
          </p:nvPr>
        </p:nvSpPr>
        <p:spPr>
          <a:xfrm>
            <a:off x="233926" y="0"/>
            <a:ext cx="2805137" cy="3299098"/>
          </a:xfrm>
        </p:spPr>
        <p:txBody>
          <a:bodyPr/>
          <a:lstStyle/>
          <a:p>
            <a:pPr algn="l" eaLnBrk="1" hangingPunct="1">
              <a:defRPr/>
            </a:pPr>
            <a:r>
              <a:rPr lang="en-US" sz="2800" smtClean="0">
                <a:solidFill>
                  <a:srgbClr val="191919"/>
                </a:solidFill>
                <a:latin typeface="Optima"/>
                <a:cs typeface="Optima"/>
              </a:rPr>
              <a:t>Make sure people understand what the </a:t>
            </a:r>
            <a:r>
              <a:rPr lang="en-US" sz="2800" b="1" smtClean="0">
                <a:solidFill>
                  <a:srgbClr val="191919"/>
                </a:solidFill>
                <a:latin typeface="Optima"/>
                <a:cs typeface="Optima"/>
              </a:rPr>
              <a:t>subject </a:t>
            </a:r>
            <a:r>
              <a:rPr lang="en-US" sz="2800" smtClean="0">
                <a:solidFill>
                  <a:srgbClr val="191919"/>
                </a:solidFill>
                <a:latin typeface="Optima"/>
                <a:cs typeface="Optima"/>
              </a:rPr>
              <a:t>refers to…</a:t>
            </a:r>
          </a:p>
        </p:txBody>
      </p:sp>
      <p:cxnSp>
        <p:nvCxnSpPr>
          <p:cNvPr id="10" name="Straight Connector 9"/>
          <p:cNvCxnSpPr>
            <a:stCxn id="6" idx="1"/>
          </p:cNvCxnSpPr>
          <p:nvPr/>
        </p:nvCxnSpPr>
        <p:spPr bwMode="auto">
          <a:xfrm rot="10800000" flipH="1">
            <a:off x="3843160" y="1336925"/>
            <a:ext cx="2907276" cy="14391"/>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7" grpId="0"/>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362901"/>
            <a:ext cx="5407881" cy="3313639"/>
          </a:xfrm>
          <a:prstGeom prst="wedgeRoundRectCallout">
            <a:avLst>
              <a:gd name="adj1" fmla="val -67473"/>
              <a:gd name="adj2" fmla="val 83165"/>
              <a:gd name="adj3" fmla="val 16667"/>
            </a:avLst>
          </a:prstGeom>
          <a:solidFill>
            <a:srgbClr val="B6F6FF"/>
          </a:solidFill>
          <a:ln w="9525" cap="flat" cmpd="sng" algn="ctr">
            <a:solidFill>
              <a:schemeClr val="tx1"/>
            </a:solidFill>
            <a:prstDash val="solid"/>
            <a:round/>
            <a:headEnd type="none" w="med" len="med"/>
            <a:tailEnd type="none" w="med" len="med"/>
          </a:ln>
          <a:effectLst>
            <a:outerShdw blurRad="76200" dist="1397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Box 7"/>
          <p:cNvSpPr txBox="1"/>
          <p:nvPr/>
        </p:nvSpPr>
        <p:spPr>
          <a:xfrm>
            <a:off x="3995560" y="2344991"/>
            <a:ext cx="4766839" cy="954107"/>
          </a:xfrm>
          <a:prstGeom prst="rect">
            <a:avLst/>
          </a:prstGeom>
          <a:noFill/>
        </p:spPr>
        <p:txBody>
          <a:bodyPr wrap="square" rtlCol="0">
            <a:spAutoFit/>
          </a:bodyPr>
          <a:lstStyle/>
          <a:p>
            <a:r>
              <a:rPr lang="en-US" sz="2800">
                <a:solidFill>
                  <a:srgbClr val="000000"/>
                </a:solidFill>
              </a:rPr>
              <a:t>What is this word  </a:t>
            </a:r>
            <a:r>
              <a:rPr lang="en-US" sz="2800" b="1">
                <a:solidFill>
                  <a:srgbClr val="FF0000"/>
                </a:solidFill>
              </a:rPr>
              <a:t>“resembled”?  </a:t>
            </a:r>
          </a:p>
        </p:txBody>
      </p:sp>
      <p:sp>
        <p:nvSpPr>
          <p:cNvPr id="7" name="TextBox 6"/>
          <p:cNvSpPr txBox="1"/>
          <p:nvPr/>
        </p:nvSpPr>
        <p:spPr>
          <a:xfrm>
            <a:off x="3995560" y="4395136"/>
            <a:ext cx="4766839" cy="1815882"/>
          </a:xfrm>
          <a:prstGeom prst="rect">
            <a:avLst/>
          </a:prstGeom>
          <a:noFill/>
        </p:spPr>
        <p:txBody>
          <a:bodyPr wrap="square" rtlCol="0">
            <a:spAutoFit/>
          </a:bodyPr>
          <a:lstStyle/>
          <a:p>
            <a:r>
              <a:rPr lang="en-US" sz="2800">
                <a:solidFill>
                  <a:srgbClr val="000000"/>
                </a:solidFill>
              </a:rPr>
              <a:t>(Discussion of word meaning, what kinds of things </a:t>
            </a:r>
            <a:r>
              <a:rPr lang="en-US" sz="2800">
                <a:solidFill>
                  <a:srgbClr val="FF0000"/>
                </a:solidFill>
              </a:rPr>
              <a:t>resemble </a:t>
            </a:r>
            <a:r>
              <a:rPr lang="en-US" sz="2800">
                <a:solidFill>
                  <a:srgbClr val="000000"/>
                </a:solidFill>
              </a:rPr>
              <a:t>what other kinds of things…)</a:t>
            </a:r>
            <a:endParaRPr lang="en-US" sz="2800" b="1">
              <a:solidFill>
                <a:srgbClr val="FF0000"/>
              </a:solidFill>
            </a:endParaRPr>
          </a:p>
        </p:txBody>
      </p:sp>
      <p:sp>
        <p:nvSpPr>
          <p:cNvPr id="6" name="Rectangle 1"/>
          <p:cNvSpPr>
            <a:spLocks noGrp="1" noChangeArrowheads="1"/>
          </p:cNvSpPr>
          <p:nvPr>
            <p:ph type="title"/>
          </p:nvPr>
        </p:nvSpPr>
        <p:spPr>
          <a:xfrm>
            <a:off x="0" y="610333"/>
            <a:ext cx="3039063" cy="2688765"/>
          </a:xfrm>
        </p:spPr>
        <p:txBody>
          <a:bodyPr/>
          <a:lstStyle/>
          <a:p>
            <a:pPr algn="l" eaLnBrk="1" hangingPunct="1">
              <a:defRPr/>
            </a:pPr>
            <a:r>
              <a:rPr lang="en-US" sz="3200" smtClean="0">
                <a:solidFill>
                  <a:srgbClr val="191919"/>
                </a:solidFill>
                <a:latin typeface="Optima"/>
                <a:cs typeface="Optima"/>
              </a:rPr>
              <a:t>After that is clarified, make sure they understand the verb…</a:t>
            </a:r>
          </a:p>
        </p:txBody>
      </p:sp>
      <p:sp>
        <p:nvSpPr>
          <p:cNvPr id="9" name="TextBox 8"/>
          <p:cNvSpPr txBox="1"/>
          <p:nvPr/>
        </p:nvSpPr>
        <p:spPr>
          <a:xfrm>
            <a:off x="3843160" y="610333"/>
            <a:ext cx="4766839" cy="954107"/>
          </a:xfrm>
          <a:prstGeom prst="rect">
            <a:avLst/>
          </a:prstGeom>
          <a:noFill/>
        </p:spPr>
        <p:txBody>
          <a:bodyPr wrap="square" rtlCol="0">
            <a:spAutoFit/>
          </a:bodyPr>
          <a:lstStyle/>
          <a:p>
            <a:r>
              <a:rPr lang="en-US" sz="2800" dirty="0">
                <a:solidFill>
                  <a:srgbClr val="000000"/>
                </a:solidFill>
              </a:rPr>
              <a:t>“Chapman’s work </a:t>
            </a:r>
            <a:r>
              <a:rPr lang="en-US" sz="2800" dirty="0" smtClean="0">
                <a:solidFill>
                  <a:srgbClr val="000000"/>
                </a:solidFill>
              </a:rPr>
              <a:t>resembled that </a:t>
            </a:r>
            <a:r>
              <a:rPr lang="en-US" sz="2800" dirty="0">
                <a:solidFill>
                  <a:srgbClr val="000000"/>
                </a:solidFill>
              </a:rPr>
              <a:t>of a missionary.”</a:t>
            </a:r>
          </a:p>
        </p:txBody>
      </p:sp>
      <p:cxnSp>
        <p:nvCxnSpPr>
          <p:cNvPr id="10" name="Straight Connector 9"/>
          <p:cNvCxnSpPr/>
          <p:nvPr/>
        </p:nvCxnSpPr>
        <p:spPr bwMode="auto">
          <a:xfrm>
            <a:off x="6800563" y="1117358"/>
            <a:ext cx="1678719" cy="0"/>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362901"/>
            <a:ext cx="5534670" cy="4173359"/>
          </a:xfrm>
          <a:prstGeom prst="wedgeRoundRectCallout">
            <a:avLst>
              <a:gd name="adj1" fmla="val -67473"/>
              <a:gd name="adj2" fmla="val 83165"/>
              <a:gd name="adj3" fmla="val 16667"/>
            </a:avLst>
          </a:prstGeom>
          <a:solidFill>
            <a:srgbClr val="B6F6FF"/>
          </a:solidFill>
          <a:ln w="9525" cap="flat" cmpd="sng" algn="ctr">
            <a:solidFill>
              <a:schemeClr val="tx1"/>
            </a:solidFill>
            <a:prstDash val="solid"/>
            <a:round/>
            <a:headEnd type="none" w="med" len="med"/>
            <a:tailEnd type="none" w="med" len="med"/>
          </a:ln>
          <a:effectLst>
            <a:outerShdw blurRad="76200" dist="1524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Rectangle 1"/>
          <p:cNvSpPr>
            <a:spLocks noGrp="1" noChangeArrowheads="1"/>
          </p:cNvSpPr>
          <p:nvPr>
            <p:ph type="title"/>
          </p:nvPr>
        </p:nvSpPr>
        <p:spPr>
          <a:xfrm>
            <a:off x="315455" y="362901"/>
            <a:ext cx="3039063" cy="2688765"/>
          </a:xfrm>
        </p:spPr>
        <p:txBody>
          <a:bodyPr/>
          <a:lstStyle/>
          <a:p>
            <a:pPr algn="l" eaLnBrk="1" hangingPunct="1">
              <a:defRPr/>
            </a:pPr>
            <a:r>
              <a:rPr lang="en-US" sz="3200" smtClean="0">
                <a:solidFill>
                  <a:srgbClr val="191919"/>
                </a:solidFill>
                <a:latin typeface="Optima"/>
                <a:cs typeface="Optima"/>
              </a:rPr>
              <a:t>Then put the whole sentence together again, repeating it:</a:t>
            </a:r>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362901"/>
            <a:ext cx="5501252" cy="4173359"/>
          </a:xfrm>
          <a:prstGeom prst="wedgeRoundRectCallout">
            <a:avLst>
              <a:gd name="adj1" fmla="val -67473"/>
              <a:gd name="adj2" fmla="val 83165"/>
              <a:gd name="adj3" fmla="val 16667"/>
            </a:avLst>
          </a:prstGeom>
          <a:solidFill>
            <a:srgbClr val="B6F6FF"/>
          </a:solidFill>
          <a:ln w="9525" cap="flat" cmpd="sng" algn="ctr">
            <a:solidFill>
              <a:schemeClr val="tx1"/>
            </a:solidFill>
            <a:prstDash val="solid"/>
            <a:round/>
            <a:headEnd type="none" w="med" len="med"/>
            <a:tailEnd type="none" w="med" len="med"/>
          </a:ln>
          <a:effectLst>
            <a:outerShdw blurRad="76200" dist="1524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Box 7"/>
          <p:cNvSpPr txBox="1"/>
          <p:nvPr/>
        </p:nvSpPr>
        <p:spPr>
          <a:xfrm>
            <a:off x="3843160" y="610333"/>
            <a:ext cx="4766839" cy="954107"/>
          </a:xfrm>
          <a:prstGeom prst="rect">
            <a:avLst/>
          </a:prstGeom>
          <a:noFill/>
        </p:spPr>
        <p:txBody>
          <a:bodyPr wrap="square" rtlCol="0">
            <a:spAutoFit/>
          </a:bodyPr>
          <a:lstStyle/>
          <a:p>
            <a:r>
              <a:rPr lang="en-US" sz="2800">
                <a:solidFill>
                  <a:srgbClr val="000000"/>
                </a:solidFill>
              </a:rPr>
              <a:t>“Chapman’s work resembled </a:t>
            </a:r>
            <a:r>
              <a:rPr lang="en-US" sz="2800" b="1">
                <a:solidFill>
                  <a:srgbClr val="FF0000"/>
                </a:solidFill>
              </a:rPr>
              <a:t>that of a missionary.</a:t>
            </a:r>
            <a:r>
              <a:rPr lang="en-US" sz="2800" b="1">
                <a:solidFill>
                  <a:srgbClr val="000000"/>
                </a:solidFill>
              </a:rPr>
              <a:t>” </a:t>
            </a:r>
          </a:p>
        </p:txBody>
      </p:sp>
      <p:sp>
        <p:nvSpPr>
          <p:cNvPr id="7" name="TextBox 6"/>
          <p:cNvSpPr txBox="1"/>
          <p:nvPr/>
        </p:nvSpPr>
        <p:spPr>
          <a:xfrm>
            <a:off x="3843160" y="2083380"/>
            <a:ext cx="5300840" cy="1107996"/>
          </a:xfrm>
          <a:prstGeom prst="rect">
            <a:avLst/>
          </a:prstGeom>
          <a:noFill/>
        </p:spPr>
        <p:txBody>
          <a:bodyPr wrap="square" rtlCol="0">
            <a:spAutoFit/>
          </a:bodyPr>
          <a:lstStyle/>
          <a:p>
            <a:pPr>
              <a:spcAft>
                <a:spcPts val="1200"/>
              </a:spcAft>
            </a:pPr>
            <a:r>
              <a:rPr lang="en-US" sz="2800">
                <a:solidFill>
                  <a:srgbClr val="000000"/>
                </a:solidFill>
              </a:rPr>
              <a:t>What does that phrase mean? </a:t>
            </a:r>
          </a:p>
          <a:p>
            <a:pPr>
              <a:spcAft>
                <a:spcPts val="1200"/>
              </a:spcAft>
            </a:pPr>
            <a:r>
              <a:rPr lang="en-US" sz="2800">
                <a:solidFill>
                  <a:srgbClr val="FF0000"/>
                </a:solidFill>
              </a:rPr>
              <a:t>“</a:t>
            </a:r>
            <a:r>
              <a:rPr lang="en-US" sz="2800" b="1" u="sng">
                <a:solidFill>
                  <a:srgbClr val="FF0000"/>
                </a:solidFill>
              </a:rPr>
              <a:t>that</a:t>
            </a:r>
            <a:r>
              <a:rPr lang="en-US" sz="2800" b="1">
                <a:solidFill>
                  <a:srgbClr val="FF0000"/>
                </a:solidFill>
              </a:rPr>
              <a:t> of a missionary”</a:t>
            </a:r>
            <a:r>
              <a:rPr lang="en-US" sz="2800" b="1">
                <a:solidFill>
                  <a:srgbClr val="000000"/>
                </a:solidFill>
              </a:rPr>
              <a:t>?</a:t>
            </a:r>
          </a:p>
        </p:txBody>
      </p:sp>
      <p:sp>
        <p:nvSpPr>
          <p:cNvPr id="6" name="Rectangle 1"/>
          <p:cNvSpPr>
            <a:spLocks noGrp="1" noChangeArrowheads="1"/>
          </p:cNvSpPr>
          <p:nvPr>
            <p:ph type="title"/>
          </p:nvPr>
        </p:nvSpPr>
        <p:spPr>
          <a:xfrm>
            <a:off x="315455" y="362901"/>
            <a:ext cx="3039063" cy="2688765"/>
          </a:xfrm>
        </p:spPr>
        <p:txBody>
          <a:bodyPr/>
          <a:lstStyle/>
          <a:p>
            <a:pPr algn="l" eaLnBrk="1" hangingPunct="1">
              <a:defRPr/>
            </a:pPr>
            <a:r>
              <a:rPr lang="en-US" sz="3200" smtClean="0">
                <a:solidFill>
                  <a:srgbClr val="191919"/>
                </a:solidFill>
                <a:latin typeface="Optima"/>
                <a:cs typeface="Optima"/>
              </a:rPr>
              <a:t>Consider the phrase that comes after the verb:</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362901"/>
            <a:ext cx="4866310" cy="2688765"/>
          </a:xfrm>
          <a:prstGeom prst="wedgeRoundRectCallout">
            <a:avLst>
              <a:gd name="adj1" fmla="val -68160"/>
              <a:gd name="adj2" fmla="val 145153"/>
              <a:gd name="adj3" fmla="val 16667"/>
            </a:avLst>
          </a:prstGeom>
          <a:solidFill>
            <a:srgbClr val="B6F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7" name="TextBox 6"/>
          <p:cNvSpPr txBox="1"/>
          <p:nvPr/>
        </p:nvSpPr>
        <p:spPr>
          <a:xfrm>
            <a:off x="3995560" y="601616"/>
            <a:ext cx="4676411" cy="2246769"/>
          </a:xfrm>
          <a:prstGeom prst="rect">
            <a:avLst/>
          </a:prstGeom>
          <a:noFill/>
        </p:spPr>
        <p:txBody>
          <a:bodyPr wrap="square" rtlCol="0">
            <a:spAutoFit/>
          </a:bodyPr>
          <a:lstStyle/>
          <a:p>
            <a:r>
              <a:rPr lang="en-US" sz="2800">
                <a:solidFill>
                  <a:srgbClr val="000000"/>
                </a:solidFill>
              </a:rPr>
              <a:t>His work resembled</a:t>
            </a:r>
          </a:p>
          <a:p>
            <a:r>
              <a:rPr lang="en-US" sz="2800">
                <a:solidFill>
                  <a:srgbClr val="FF0000"/>
                </a:solidFill>
              </a:rPr>
              <a:t>“</a:t>
            </a:r>
            <a:r>
              <a:rPr lang="en-US" sz="2800" b="1" u="sng">
                <a:solidFill>
                  <a:srgbClr val="FF0000"/>
                </a:solidFill>
              </a:rPr>
              <a:t>that</a:t>
            </a:r>
            <a:r>
              <a:rPr lang="en-US" sz="2800" b="1">
                <a:solidFill>
                  <a:srgbClr val="FF0000"/>
                </a:solidFill>
              </a:rPr>
              <a:t> of a missionary”</a:t>
            </a:r>
            <a:r>
              <a:rPr lang="en-US" sz="2800" b="1">
                <a:solidFill>
                  <a:srgbClr val="000000"/>
                </a:solidFill>
              </a:rPr>
              <a:t>…</a:t>
            </a:r>
          </a:p>
          <a:p>
            <a:endParaRPr lang="en-US" sz="2800">
              <a:solidFill>
                <a:srgbClr val="000000"/>
              </a:solidFill>
            </a:endParaRPr>
          </a:p>
          <a:p>
            <a:r>
              <a:rPr lang="en-US" sz="2800">
                <a:solidFill>
                  <a:srgbClr val="000000"/>
                </a:solidFill>
              </a:rPr>
              <a:t>Who has an idea about what that means?</a:t>
            </a:r>
          </a:p>
        </p:txBody>
      </p:sp>
      <p:sp>
        <p:nvSpPr>
          <p:cNvPr id="6" name="Rectangle 1"/>
          <p:cNvSpPr>
            <a:spLocks noGrp="1" noChangeArrowheads="1"/>
          </p:cNvSpPr>
          <p:nvPr>
            <p:ph type="title"/>
          </p:nvPr>
        </p:nvSpPr>
        <p:spPr>
          <a:xfrm>
            <a:off x="185195" y="362901"/>
            <a:ext cx="3169323" cy="2688765"/>
          </a:xfrm>
        </p:spPr>
        <p:txBody>
          <a:bodyPr/>
          <a:lstStyle/>
          <a:p>
            <a:pPr algn="l" eaLnBrk="1" hangingPunct="1">
              <a:defRPr/>
            </a:pPr>
            <a:r>
              <a:rPr lang="en-US" sz="3200" dirty="0" smtClean="0">
                <a:solidFill>
                  <a:srgbClr val="191919"/>
                </a:solidFill>
                <a:latin typeface="Optima"/>
                <a:cs typeface="Optima"/>
              </a:rPr>
              <a:t>Repeat the whole sentence again and ask for paraphrases…</a:t>
            </a:r>
          </a:p>
        </p:txBody>
      </p:sp>
      <p:sp>
        <p:nvSpPr>
          <p:cNvPr id="9" name="Rectangle 1"/>
          <p:cNvSpPr txBox="1">
            <a:spLocks noChangeArrowheads="1"/>
          </p:cNvSpPr>
          <p:nvPr/>
        </p:nvSpPr>
        <p:spPr bwMode="auto">
          <a:xfrm>
            <a:off x="4697207" y="3576270"/>
            <a:ext cx="3974764" cy="181139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200" kern="0" smtClean="0">
                <a:solidFill>
                  <a:srgbClr val="191919"/>
                </a:solidFill>
                <a:latin typeface="Optima"/>
                <a:cs typeface="Optima"/>
              </a:rPr>
              <a:t>Elicit three or four answers, and write them on the board.</a:t>
            </a:r>
          </a:p>
        </p:txBody>
      </p:sp>
      <p:sp>
        <p:nvSpPr>
          <p:cNvPr id="8" name="Rectangle 1"/>
          <p:cNvSpPr txBox="1">
            <a:spLocks noChangeArrowheads="1"/>
          </p:cNvSpPr>
          <p:nvPr/>
        </p:nvSpPr>
        <p:spPr bwMode="auto">
          <a:xfrm>
            <a:off x="3563013" y="5046607"/>
            <a:ext cx="5342883" cy="181139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200" i="1" kern="0" smtClean="0">
                <a:solidFill>
                  <a:srgbClr val="191919"/>
                </a:solidFill>
                <a:latin typeface="Optima"/>
                <a:cs typeface="Optima"/>
              </a:rPr>
              <a:t>Build common ground as you discuss them…</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P spid="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362901"/>
            <a:ext cx="5789482" cy="4173359"/>
          </a:xfrm>
          <a:prstGeom prst="wedgeRoundRectCallout">
            <a:avLst>
              <a:gd name="adj1" fmla="val -67473"/>
              <a:gd name="adj2" fmla="val 83165"/>
              <a:gd name="adj3" fmla="val 16667"/>
            </a:avLst>
          </a:prstGeom>
          <a:solidFill>
            <a:srgbClr val="B6F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Box 7"/>
          <p:cNvSpPr txBox="1"/>
          <p:nvPr/>
        </p:nvSpPr>
        <p:spPr>
          <a:xfrm>
            <a:off x="3843160" y="610333"/>
            <a:ext cx="4766839" cy="954107"/>
          </a:xfrm>
          <a:prstGeom prst="rect">
            <a:avLst/>
          </a:prstGeom>
          <a:noFill/>
        </p:spPr>
        <p:txBody>
          <a:bodyPr wrap="square" rtlCol="0">
            <a:spAutoFit/>
          </a:bodyPr>
          <a:lstStyle/>
          <a:p>
            <a:r>
              <a:rPr lang="en-US" sz="2800">
                <a:solidFill>
                  <a:srgbClr val="000000"/>
                </a:solidFill>
              </a:rPr>
              <a:t>OK, let’s try to put this whole sentence together…</a:t>
            </a:r>
            <a:endParaRPr lang="en-US" sz="2800" b="1">
              <a:solidFill>
                <a:srgbClr val="000000"/>
              </a:solidFill>
            </a:endParaRPr>
          </a:p>
        </p:txBody>
      </p:sp>
      <p:sp>
        <p:nvSpPr>
          <p:cNvPr id="7" name="TextBox 6"/>
          <p:cNvSpPr txBox="1"/>
          <p:nvPr/>
        </p:nvSpPr>
        <p:spPr>
          <a:xfrm>
            <a:off x="3888519" y="1564440"/>
            <a:ext cx="4766839" cy="2677656"/>
          </a:xfrm>
          <a:prstGeom prst="rect">
            <a:avLst/>
          </a:prstGeom>
          <a:noFill/>
        </p:spPr>
        <p:txBody>
          <a:bodyPr wrap="square" rtlCol="0">
            <a:spAutoFit/>
          </a:bodyPr>
          <a:lstStyle/>
          <a:p>
            <a:r>
              <a:rPr lang="en-US" sz="2800">
                <a:solidFill>
                  <a:srgbClr val="000000"/>
                </a:solidFill>
              </a:rPr>
              <a:t>So who would like to </a:t>
            </a:r>
            <a:r>
              <a:rPr lang="en-US" sz="2800" b="1">
                <a:solidFill>
                  <a:srgbClr val="000000"/>
                </a:solidFill>
              </a:rPr>
              <a:t>put the sentence in their own words?  </a:t>
            </a:r>
            <a:r>
              <a:rPr lang="en-US" sz="2800">
                <a:solidFill>
                  <a:srgbClr val="000000"/>
                </a:solidFill>
              </a:rPr>
              <a:t>Who thinks they can say what this whole sentence means using different words?</a:t>
            </a:r>
            <a:endParaRPr lang="en-US" sz="2800" b="1">
              <a:solidFill>
                <a:srgbClr val="000000"/>
              </a:solidFill>
            </a:endParaRPr>
          </a:p>
        </p:txBody>
      </p:sp>
      <p:sp>
        <p:nvSpPr>
          <p:cNvPr id="6" name="Rectangle 1"/>
          <p:cNvSpPr>
            <a:spLocks noGrp="1" noChangeArrowheads="1"/>
          </p:cNvSpPr>
          <p:nvPr>
            <p:ph type="title"/>
          </p:nvPr>
        </p:nvSpPr>
        <p:spPr>
          <a:xfrm>
            <a:off x="0" y="0"/>
            <a:ext cx="3039063" cy="3299098"/>
          </a:xfrm>
        </p:spPr>
        <p:txBody>
          <a:bodyPr/>
          <a:lstStyle/>
          <a:p>
            <a:pPr algn="l" eaLnBrk="1" hangingPunct="1">
              <a:defRPr/>
            </a:pPr>
            <a:r>
              <a:rPr lang="en-US" sz="3200" smtClean="0">
                <a:solidFill>
                  <a:srgbClr val="191919"/>
                </a:solidFill>
                <a:latin typeface="Optima"/>
                <a:cs typeface="Optima"/>
              </a:rPr>
              <a:t>After that is clarified…</a:t>
            </a:r>
            <a:br>
              <a:rPr lang="en-US" sz="3200" smtClean="0">
                <a:solidFill>
                  <a:srgbClr val="191919"/>
                </a:solidFill>
                <a:latin typeface="Optima"/>
                <a:cs typeface="Optima"/>
              </a:rPr>
            </a:br>
            <a:r>
              <a:rPr lang="en-US" sz="3200" smtClean="0">
                <a:solidFill>
                  <a:srgbClr val="191919"/>
                </a:solidFill>
                <a:latin typeface="Optima"/>
                <a:cs typeface="Optima"/>
              </a:rPr>
              <a:t>put the whole thing back together one more time…</a:t>
            </a:r>
          </a:p>
        </p:txBody>
      </p:sp>
      <p:sp>
        <p:nvSpPr>
          <p:cNvPr id="9" name="Rectangle 1"/>
          <p:cNvSpPr txBox="1">
            <a:spLocks noChangeArrowheads="1"/>
          </p:cNvSpPr>
          <p:nvPr/>
        </p:nvSpPr>
        <p:spPr bwMode="auto">
          <a:xfrm>
            <a:off x="3888519" y="4618737"/>
            <a:ext cx="5255481" cy="19959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600" kern="0">
                <a:solidFill>
                  <a:srgbClr val="191919"/>
                </a:solidFill>
              </a:rPr>
              <a:t>  </a:t>
            </a:r>
            <a:r>
              <a:rPr lang="en-US" sz="3200" kern="0">
                <a:solidFill>
                  <a:srgbClr val="191919"/>
                </a:solidFill>
              </a:rPr>
              <a:t>Collect at least 3 or 4 examples…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9" grpId="0"/>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3"/>
          <a:stretch>
            <a:fillRect/>
          </a:stretch>
        </p:blipFill>
        <p:spPr>
          <a:xfrm>
            <a:off x="0" y="3299098"/>
            <a:ext cx="3039063" cy="3558902"/>
          </a:xfrm>
          <a:prstGeom prst="rect">
            <a:avLst/>
          </a:prstGeom>
        </p:spPr>
      </p:pic>
      <p:sp>
        <p:nvSpPr>
          <p:cNvPr id="5" name="Rounded Rectangular Callout 4"/>
          <p:cNvSpPr/>
          <p:nvPr/>
        </p:nvSpPr>
        <p:spPr bwMode="auto">
          <a:xfrm>
            <a:off x="3354518" y="1583567"/>
            <a:ext cx="5407881" cy="2952693"/>
          </a:xfrm>
          <a:prstGeom prst="wedgeRoundRectCallout">
            <a:avLst>
              <a:gd name="adj1" fmla="val -67473"/>
              <a:gd name="adj2" fmla="val 83165"/>
              <a:gd name="adj3" fmla="val 16667"/>
            </a:avLst>
          </a:prstGeom>
          <a:solidFill>
            <a:srgbClr val="B6F6FF"/>
          </a:solidFill>
          <a:ln w="9525" cap="flat" cmpd="sng" algn="ctr">
            <a:solidFill>
              <a:schemeClr val="tx1"/>
            </a:solidFill>
            <a:prstDash val="solid"/>
            <a:round/>
            <a:headEnd type="none" w="med" len="med"/>
            <a:tailEnd type="none" w="med" len="med"/>
          </a:ln>
          <a:effectLst>
            <a:outerShdw blurRad="76200" dist="1397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Box 7"/>
          <p:cNvSpPr txBox="1"/>
          <p:nvPr/>
        </p:nvSpPr>
        <p:spPr>
          <a:xfrm>
            <a:off x="388643" y="362901"/>
            <a:ext cx="2650420" cy="1815882"/>
          </a:xfrm>
          <a:prstGeom prst="rect">
            <a:avLst/>
          </a:prstGeom>
          <a:noFill/>
        </p:spPr>
        <p:txBody>
          <a:bodyPr wrap="square" rtlCol="0">
            <a:spAutoFit/>
          </a:bodyPr>
          <a:lstStyle/>
          <a:p>
            <a:r>
              <a:rPr lang="en-US" sz="2800">
                <a:solidFill>
                  <a:srgbClr val="000000"/>
                </a:solidFill>
              </a:rPr>
              <a:t>When you have the feeling that everyone “gets” this sentence... </a:t>
            </a:r>
            <a:endParaRPr lang="en-US" sz="2800" b="1">
              <a:solidFill>
                <a:srgbClr val="000000"/>
              </a:solidFill>
            </a:endParaRPr>
          </a:p>
        </p:txBody>
      </p:sp>
      <p:sp>
        <p:nvSpPr>
          <p:cNvPr id="7" name="TextBox 6"/>
          <p:cNvSpPr txBox="1"/>
          <p:nvPr/>
        </p:nvSpPr>
        <p:spPr>
          <a:xfrm>
            <a:off x="3995560" y="2482125"/>
            <a:ext cx="4766839" cy="954107"/>
          </a:xfrm>
          <a:prstGeom prst="rect">
            <a:avLst/>
          </a:prstGeom>
          <a:noFill/>
        </p:spPr>
        <p:txBody>
          <a:bodyPr wrap="square" rtlCol="0">
            <a:spAutoFit/>
          </a:bodyPr>
          <a:lstStyle/>
          <a:p>
            <a:r>
              <a:rPr lang="en-US" sz="2800" dirty="0">
                <a:solidFill>
                  <a:srgbClr val="000000"/>
                </a:solidFill>
              </a:rPr>
              <a:t>Let’s read the sentence out loud again together.</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685800" y="304800"/>
            <a:ext cx="7696200" cy="3956644"/>
          </a:xfrm>
        </p:spPr>
        <p:txBody>
          <a:bodyPr/>
          <a:lstStyle/>
          <a:p>
            <a:pPr algn="l" eaLnBrk="1" hangingPunct="1"/>
            <a:r>
              <a:rPr lang="en-US" sz="4000" dirty="0" smtClean="0">
                <a:solidFill>
                  <a:srgbClr val="FFEFAA"/>
                </a:solidFill>
                <a:latin typeface="Optima" charset="0"/>
              </a:rPr>
              <a:t>And </a:t>
            </a:r>
            <a:r>
              <a:rPr lang="en-US" sz="4000" dirty="0">
                <a:solidFill>
                  <a:srgbClr val="FFEFAA"/>
                </a:solidFill>
                <a:latin typeface="Optima" charset="0"/>
              </a:rPr>
              <a:t>just to be clear, what is </a:t>
            </a:r>
            <a:br>
              <a:rPr lang="en-US" sz="4000" dirty="0">
                <a:solidFill>
                  <a:srgbClr val="FFEFAA"/>
                </a:solidFill>
                <a:latin typeface="Optima" charset="0"/>
              </a:rPr>
            </a:br>
            <a:r>
              <a:rPr lang="en-US" sz="4000" dirty="0">
                <a:solidFill>
                  <a:srgbClr val="FFEFAA"/>
                </a:solidFill>
                <a:latin typeface="Optima" charset="0"/>
              </a:rPr>
              <a:t>“academically productive talk”</a:t>
            </a:r>
            <a:r>
              <a:rPr lang="en-US" sz="4000" dirty="0" smtClean="0">
                <a:solidFill>
                  <a:srgbClr val="FFEFAA"/>
                </a:solidFill>
                <a:latin typeface="Optima" charset="0"/>
              </a:rPr>
              <a:t>?</a:t>
            </a:r>
            <a:r>
              <a:rPr lang="en-US" sz="4000" dirty="0">
                <a:solidFill>
                  <a:srgbClr val="FFEFAA"/>
                </a:solidFill>
                <a:latin typeface="Optima" charset="0"/>
              </a:rPr>
              <a:t/>
            </a:r>
            <a:br>
              <a:rPr lang="en-US" sz="4000" dirty="0">
                <a:solidFill>
                  <a:srgbClr val="FFEFAA"/>
                </a:solidFill>
                <a:latin typeface="Optima" charset="0"/>
              </a:rPr>
            </a:br>
            <a:r>
              <a:rPr lang="en-US" sz="4000" dirty="0">
                <a:solidFill>
                  <a:srgbClr val="FFEFAA"/>
                </a:solidFill>
                <a:latin typeface="Optima" charset="0"/>
              </a:rPr>
              <a:t/>
            </a:r>
            <a:br>
              <a:rPr lang="en-US" sz="4000" dirty="0">
                <a:solidFill>
                  <a:srgbClr val="FFEFAA"/>
                </a:solidFill>
                <a:latin typeface="Optima" charset="0"/>
              </a:rPr>
            </a:br>
            <a:r>
              <a:rPr lang="en-US" sz="4000" dirty="0">
                <a:solidFill>
                  <a:srgbClr val="FFEFAA"/>
                </a:solidFill>
                <a:latin typeface="Optima" charset="0"/>
              </a:rPr>
              <a:t>(</a:t>
            </a:r>
            <a:r>
              <a:rPr lang="en-US" sz="4000" dirty="0" smtClean="0">
                <a:solidFill>
                  <a:srgbClr val="FFEFAA"/>
                </a:solidFill>
                <a:latin typeface="Optima" charset="0"/>
              </a:rPr>
              <a:t>a.k.a.  </a:t>
            </a:r>
            <a:r>
              <a:rPr lang="en-US" sz="4000" dirty="0">
                <a:solidFill>
                  <a:srgbClr val="FFEFAA"/>
                </a:solidFill>
                <a:latin typeface="Optima" charset="0"/>
              </a:rPr>
              <a:t>“accountable talk” or </a:t>
            </a:r>
            <a:r>
              <a:rPr lang="en-US" sz="4000" dirty="0" smtClean="0">
                <a:solidFill>
                  <a:srgbClr val="FFEFAA"/>
                </a:solidFill>
                <a:latin typeface="Optima" charset="0"/>
              </a:rPr>
              <a:t>“</a:t>
            </a:r>
            <a:r>
              <a:rPr lang="en-US" sz="4000" dirty="0">
                <a:solidFill>
                  <a:srgbClr val="FFEFAA"/>
                </a:solidFill>
                <a:latin typeface="Optima" charset="0"/>
              </a:rPr>
              <a:t>discourse-intensive instruction”)</a:t>
            </a:r>
            <a:endParaRPr lang="en-US" sz="4000" dirty="0">
              <a:solidFill>
                <a:srgbClr val="FFEFAA"/>
              </a:solidFill>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775230" y="1896981"/>
            <a:ext cx="8016205" cy="3084656"/>
          </a:xfrm>
          <a:solidFill>
            <a:srgbClr val="DEFFE8"/>
          </a:solidFill>
          <a:effectLst>
            <a:outerShdw blurRad="66675" dist="152400" dir="2700000">
              <a:srgbClr val="000000">
                <a:alpha val="43000"/>
              </a:srgbClr>
            </a:outerShdw>
          </a:effectLst>
        </p:spPr>
        <p:txBody>
          <a:bodyPr/>
          <a:lstStyle/>
          <a:p>
            <a:pPr algn="l"/>
            <a:r>
              <a:rPr lang="en-US" sz="3200"/>
              <a:t>Each year, he traveled hundreds of miles on foot wearing </a:t>
            </a:r>
            <a:r>
              <a:rPr lang="en-US" sz="3200">
                <a:solidFill>
                  <a:srgbClr val="000000"/>
                </a:solidFill>
              </a:rPr>
              <a:t>a coffee sack with holes cut out for arms </a:t>
            </a:r>
            <a:r>
              <a:rPr lang="en-US" sz="3200"/>
              <a:t>and carrying a cooking pot, </a:t>
            </a:r>
            <a:r>
              <a:rPr lang="en-US" sz="3200">
                <a:solidFill>
                  <a:srgbClr val="000000"/>
                </a:solidFill>
              </a:rPr>
              <a:t>which he is said to have worn like a cap over his flowing hair.</a:t>
            </a:r>
          </a:p>
        </p:txBody>
      </p:sp>
      <p:sp>
        <p:nvSpPr>
          <p:cNvPr id="5" name="Rectangle 1"/>
          <p:cNvSpPr txBox="1">
            <a:spLocks noChangeArrowheads="1"/>
          </p:cNvSpPr>
          <p:nvPr/>
        </p:nvSpPr>
        <p:spPr bwMode="auto">
          <a:xfrm>
            <a:off x="197931" y="1"/>
            <a:ext cx="8593504" cy="16990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600" kern="0">
                <a:solidFill>
                  <a:srgbClr val="191919"/>
                </a:solidFill>
                <a:latin typeface="Optima"/>
                <a:cs typeface="Optima"/>
              </a:rPr>
              <a:t>Longer sentences with more complex structure may require a few more discussion  prompts: </a:t>
            </a: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775230" y="1896981"/>
            <a:ext cx="8016205" cy="3084656"/>
          </a:xfrm>
          <a:solidFill>
            <a:srgbClr val="DEFFE8"/>
          </a:solidFill>
          <a:effectLst>
            <a:outerShdw blurRad="66675" dist="152400" dir="2700000">
              <a:srgbClr val="000000">
                <a:alpha val="43000"/>
              </a:srgbClr>
            </a:outerShdw>
          </a:effectLst>
        </p:spPr>
        <p:txBody>
          <a:bodyPr/>
          <a:lstStyle/>
          <a:p>
            <a:pPr algn="l"/>
            <a:r>
              <a:rPr lang="en-US" sz="3200"/>
              <a:t>Each year, he traveled hundreds of miles on foot wearing </a:t>
            </a:r>
            <a:r>
              <a:rPr lang="en-US" sz="3200">
                <a:solidFill>
                  <a:srgbClr val="000000"/>
                </a:solidFill>
              </a:rPr>
              <a:t>a coffee sack with holes cut out for arms </a:t>
            </a:r>
            <a:r>
              <a:rPr lang="en-US" sz="3200"/>
              <a:t>and carrying a cooking pot, </a:t>
            </a:r>
            <a:r>
              <a:rPr lang="en-US" sz="3200">
                <a:solidFill>
                  <a:srgbClr val="000000"/>
                </a:solidFill>
              </a:rPr>
              <a:t>which he is said to have worn like a cap over his flowing hair.</a:t>
            </a:r>
          </a:p>
        </p:txBody>
      </p:sp>
      <p:sp>
        <p:nvSpPr>
          <p:cNvPr id="5" name="Rectangle 1"/>
          <p:cNvSpPr txBox="1">
            <a:spLocks noChangeArrowheads="1"/>
          </p:cNvSpPr>
          <p:nvPr/>
        </p:nvSpPr>
        <p:spPr bwMode="auto">
          <a:xfrm>
            <a:off x="197931" y="1"/>
            <a:ext cx="8593504" cy="1699034"/>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600" kern="0">
                <a:solidFill>
                  <a:srgbClr val="191919"/>
                </a:solidFill>
                <a:latin typeface="Optima"/>
                <a:cs typeface="Optima"/>
              </a:rPr>
              <a:t>Work with a partner and find the big chunks you would start with (2 minutes):</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197931" y="1219943"/>
            <a:ext cx="8593504" cy="4612386"/>
          </a:xfrm>
          <a:solidFill>
            <a:srgbClr val="DEFFE8"/>
          </a:solidFill>
          <a:effectLst>
            <a:outerShdw blurRad="66675" dist="152400" dir="2700000">
              <a:srgbClr val="000000">
                <a:alpha val="43000"/>
              </a:srgbClr>
            </a:outerShdw>
          </a:effectLst>
        </p:spPr>
        <p:txBody>
          <a:bodyPr/>
          <a:lstStyle/>
          <a:p>
            <a:pPr marL="50800" lvl="2" algn="l"/>
            <a:r>
              <a:rPr lang="en-US" sz="2800"/>
              <a:t>&gt;&gt;Each year, he traveled hundreds of miles on foot</a:t>
            </a:r>
            <a:br>
              <a:rPr lang="en-US" sz="2800"/>
            </a:br>
            <a:r>
              <a:rPr lang="en-US" sz="2800"/>
              <a:t/>
            </a:r>
            <a:br>
              <a:rPr lang="en-US" sz="2800"/>
            </a:br>
            <a:r>
              <a:rPr lang="en-US" sz="2800"/>
              <a:t>&gt;&gt;wearing </a:t>
            </a:r>
            <a:r>
              <a:rPr lang="en-US" sz="2800">
                <a:solidFill>
                  <a:srgbClr val="000000"/>
                </a:solidFill>
              </a:rPr>
              <a:t>a coffee sack with holes cut out for arms </a:t>
            </a:r>
            <a:br>
              <a:rPr lang="en-US" sz="2800">
                <a:solidFill>
                  <a:srgbClr val="000000"/>
                </a:solidFill>
              </a:rPr>
            </a:br>
            <a:r>
              <a:rPr lang="en-US" sz="2800">
                <a:solidFill>
                  <a:srgbClr val="000000"/>
                </a:solidFill>
              </a:rPr>
              <a:t/>
            </a:r>
            <a:br>
              <a:rPr lang="en-US" sz="2800">
                <a:solidFill>
                  <a:srgbClr val="000000"/>
                </a:solidFill>
              </a:rPr>
            </a:br>
            <a:r>
              <a:rPr lang="en-US" sz="2800">
                <a:solidFill>
                  <a:srgbClr val="000000"/>
                </a:solidFill>
              </a:rPr>
              <a:t>&gt;&gt;</a:t>
            </a:r>
            <a:r>
              <a:rPr lang="en-US" sz="2800"/>
              <a:t>and carrying </a:t>
            </a:r>
            <a:r>
              <a:rPr lang="en-US" sz="2800">
                <a:solidFill>
                  <a:srgbClr val="0000FF"/>
                </a:solidFill>
              </a:rPr>
              <a:t>a cooking pot</a:t>
            </a:r>
            <a:r>
              <a:rPr lang="en-US" sz="2800"/>
              <a:t>, </a:t>
            </a:r>
            <a:br>
              <a:rPr lang="en-US" sz="2800"/>
            </a:br>
            <a:r>
              <a:rPr lang="en-US" sz="2800"/>
              <a:t/>
            </a:r>
            <a:br>
              <a:rPr lang="en-US" sz="2800"/>
            </a:br>
            <a:r>
              <a:rPr lang="en-US" sz="2800"/>
              <a:t>&gt;&gt; </a:t>
            </a:r>
            <a:r>
              <a:rPr lang="en-US" sz="2800">
                <a:solidFill>
                  <a:srgbClr val="0000FF"/>
                </a:solidFill>
              </a:rPr>
              <a:t>a cooking pot, </a:t>
            </a:r>
            <a:r>
              <a:rPr lang="en-US" sz="2800">
                <a:solidFill>
                  <a:srgbClr val="FF0000"/>
                </a:solidFill>
              </a:rPr>
              <a:t>which</a:t>
            </a:r>
            <a:r>
              <a:rPr lang="en-US" sz="2800">
                <a:solidFill>
                  <a:srgbClr val="000000"/>
                </a:solidFill>
              </a:rPr>
              <a:t> </a:t>
            </a:r>
            <a:r>
              <a:rPr lang="en-US" sz="2800">
                <a:solidFill>
                  <a:srgbClr val="FF0000"/>
                </a:solidFill>
              </a:rPr>
              <a:t>he </a:t>
            </a:r>
            <a:r>
              <a:rPr lang="en-US" sz="2800">
                <a:solidFill>
                  <a:srgbClr val="A022FF"/>
                </a:solidFill>
              </a:rPr>
              <a:t>is said to have worn </a:t>
            </a:r>
            <a:r>
              <a:rPr lang="en-US" sz="2800">
                <a:solidFill>
                  <a:srgbClr val="FF0000"/>
                </a:solidFill>
              </a:rPr>
              <a:t>like a cap over his flowing hair</a:t>
            </a:r>
            <a:r>
              <a:rPr lang="en-US" sz="2800">
                <a:solidFill>
                  <a:srgbClr val="000000"/>
                </a:solidFill>
              </a:rPr>
              <a:t>.</a:t>
            </a:r>
          </a:p>
        </p:txBody>
      </p:sp>
      <p:sp>
        <p:nvSpPr>
          <p:cNvPr id="5" name="Rectangle 1"/>
          <p:cNvSpPr txBox="1">
            <a:spLocks noChangeArrowheads="1"/>
          </p:cNvSpPr>
          <p:nvPr/>
        </p:nvSpPr>
        <p:spPr bwMode="auto">
          <a:xfrm>
            <a:off x="197931" y="1"/>
            <a:ext cx="8593504" cy="969269"/>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600" kern="0">
                <a:solidFill>
                  <a:srgbClr val="191919"/>
                </a:solidFill>
                <a:latin typeface="Optima"/>
                <a:cs typeface="Optima"/>
              </a:rPr>
              <a:t>One reasonable approach:</a:t>
            </a: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4143832" y="362901"/>
            <a:ext cx="4763063" cy="3447331"/>
          </a:xfrm>
          <a:prstGeom prst="wedgeRoundRectCallout">
            <a:avLst>
              <a:gd name="adj1" fmla="val -88409"/>
              <a:gd name="adj2" fmla="val 104604"/>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4528139" y="658552"/>
            <a:ext cx="3993451" cy="2000548"/>
          </a:xfrm>
          <a:prstGeom prst="rect">
            <a:avLst/>
          </a:prstGeom>
          <a:noFill/>
        </p:spPr>
        <p:txBody>
          <a:bodyPr wrap="square" rtlCol="0">
            <a:spAutoFit/>
          </a:bodyPr>
          <a:lstStyle/>
          <a:p>
            <a:r>
              <a:rPr lang="en-US" sz="3200" dirty="0">
                <a:solidFill>
                  <a:srgbClr val="000000"/>
                </a:solidFill>
              </a:rPr>
              <a:t>“Each year,  he  traveled hundreds of miles on foot...”</a:t>
            </a:r>
          </a:p>
          <a:p>
            <a:endParaRPr lang="en-US" sz="2800" dirty="0">
              <a:solidFill>
                <a:srgbClr val="000000"/>
              </a:solidFill>
            </a:endParaRPr>
          </a:p>
        </p:txBody>
      </p:sp>
      <p:sp>
        <p:nvSpPr>
          <p:cNvPr id="7" name="Rectangle 1"/>
          <p:cNvSpPr>
            <a:spLocks noGrp="1" noChangeArrowheads="1"/>
          </p:cNvSpPr>
          <p:nvPr>
            <p:ph type="title"/>
          </p:nvPr>
        </p:nvSpPr>
        <p:spPr>
          <a:xfrm>
            <a:off x="315455" y="362901"/>
            <a:ext cx="3828377" cy="2688765"/>
          </a:xfrm>
        </p:spPr>
        <p:txBody>
          <a:bodyPr/>
          <a:lstStyle/>
          <a:p>
            <a:pPr algn="l" eaLnBrk="1" hangingPunct="1">
              <a:defRPr/>
            </a:pPr>
            <a:r>
              <a:rPr lang="en-US" sz="2800" smtClean="0">
                <a:solidFill>
                  <a:srgbClr val="191919"/>
                </a:solidFill>
                <a:latin typeface="Optima"/>
                <a:cs typeface="Optima"/>
              </a:rPr>
              <a:t>After reading the whole sentence through, make sure everyone knows who the subject refers to…</a:t>
            </a:r>
          </a:p>
        </p:txBody>
      </p:sp>
      <p:sp>
        <p:nvSpPr>
          <p:cNvPr id="9" name="TextBox 8"/>
          <p:cNvSpPr txBox="1"/>
          <p:nvPr/>
        </p:nvSpPr>
        <p:spPr>
          <a:xfrm>
            <a:off x="4528139" y="2408325"/>
            <a:ext cx="3993451" cy="954107"/>
          </a:xfrm>
          <a:prstGeom prst="rect">
            <a:avLst/>
          </a:prstGeom>
          <a:noFill/>
        </p:spPr>
        <p:txBody>
          <a:bodyPr wrap="square" rtlCol="0">
            <a:spAutoFit/>
          </a:bodyPr>
          <a:lstStyle/>
          <a:p>
            <a:r>
              <a:rPr lang="en-US" sz="2800" dirty="0">
                <a:solidFill>
                  <a:srgbClr val="000000"/>
                </a:solidFill>
              </a:rPr>
              <a:t>So who is “HE” here?</a:t>
            </a:r>
          </a:p>
          <a:p>
            <a:endParaRPr lang="en-US" sz="2800" dirty="0">
              <a:solidFill>
                <a:srgbClr val="000000"/>
              </a:solidFill>
            </a:endParaRPr>
          </a:p>
        </p:txBody>
      </p:sp>
      <p:cxnSp>
        <p:nvCxnSpPr>
          <p:cNvPr id="10" name="Straight Connector 9"/>
          <p:cNvCxnSpPr/>
          <p:nvPr/>
        </p:nvCxnSpPr>
        <p:spPr bwMode="auto">
          <a:xfrm>
            <a:off x="6800891" y="1126404"/>
            <a:ext cx="717509" cy="1588"/>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4143832" y="362901"/>
            <a:ext cx="4763063" cy="3447331"/>
          </a:xfrm>
          <a:prstGeom prst="wedgeRoundRectCallout">
            <a:avLst>
              <a:gd name="adj1" fmla="val -88409"/>
              <a:gd name="adj2" fmla="val 104604"/>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4528139" y="565942"/>
            <a:ext cx="3993451" cy="1815882"/>
          </a:xfrm>
          <a:prstGeom prst="rect">
            <a:avLst/>
          </a:prstGeom>
          <a:noFill/>
        </p:spPr>
        <p:txBody>
          <a:bodyPr wrap="square" rtlCol="0">
            <a:spAutoFit/>
          </a:bodyPr>
          <a:lstStyle/>
          <a:p>
            <a:r>
              <a:rPr lang="en-US" sz="2800">
                <a:solidFill>
                  <a:srgbClr val="000000"/>
                </a:solidFill>
              </a:rPr>
              <a:t>“Each year, he </a:t>
            </a:r>
          </a:p>
          <a:p>
            <a:r>
              <a:rPr lang="en-US" sz="2800">
                <a:solidFill>
                  <a:srgbClr val="000000"/>
                </a:solidFill>
              </a:rPr>
              <a:t>traveled hundreds of miles on foot...”</a:t>
            </a:r>
          </a:p>
          <a:p>
            <a:endParaRPr lang="en-US" sz="2800">
              <a:solidFill>
                <a:srgbClr val="000000"/>
              </a:solidFill>
            </a:endParaRPr>
          </a:p>
        </p:txBody>
      </p:sp>
      <p:sp>
        <p:nvSpPr>
          <p:cNvPr id="7" name="Rectangle 1"/>
          <p:cNvSpPr>
            <a:spLocks noGrp="1" noChangeArrowheads="1"/>
          </p:cNvSpPr>
          <p:nvPr>
            <p:ph type="title"/>
          </p:nvPr>
        </p:nvSpPr>
        <p:spPr>
          <a:xfrm>
            <a:off x="315455" y="362901"/>
            <a:ext cx="3828377" cy="2688765"/>
          </a:xfrm>
        </p:spPr>
        <p:txBody>
          <a:bodyPr/>
          <a:lstStyle/>
          <a:p>
            <a:pPr algn="l" eaLnBrk="1" hangingPunct="1">
              <a:defRPr/>
            </a:pPr>
            <a:r>
              <a:rPr lang="en-US" sz="2800" smtClean="0">
                <a:solidFill>
                  <a:srgbClr val="191919"/>
                </a:solidFill>
                <a:latin typeface="Optima"/>
                <a:cs typeface="Optima"/>
              </a:rPr>
              <a:t>And make sure that everyone understands the predicate:</a:t>
            </a:r>
          </a:p>
        </p:txBody>
      </p:sp>
      <p:sp>
        <p:nvSpPr>
          <p:cNvPr id="9" name="TextBox 8"/>
          <p:cNvSpPr txBox="1"/>
          <p:nvPr/>
        </p:nvSpPr>
        <p:spPr>
          <a:xfrm>
            <a:off x="4528139" y="2143725"/>
            <a:ext cx="3993451" cy="1815882"/>
          </a:xfrm>
          <a:prstGeom prst="rect">
            <a:avLst/>
          </a:prstGeom>
          <a:noFill/>
        </p:spPr>
        <p:txBody>
          <a:bodyPr wrap="square" rtlCol="0">
            <a:spAutoFit/>
          </a:bodyPr>
          <a:lstStyle/>
          <a:p>
            <a:r>
              <a:rPr lang="en-US" sz="2800">
                <a:solidFill>
                  <a:srgbClr val="000000"/>
                </a:solidFill>
              </a:rPr>
              <a:t>And what do they mean by “traveled hundreds of miles on foot”?</a:t>
            </a:r>
          </a:p>
          <a:p>
            <a:endParaRPr lang="en-US" sz="2800">
              <a:solidFill>
                <a:srgbClr val="000000"/>
              </a:solidFill>
            </a:endParaRPr>
          </a:p>
        </p:txBody>
      </p:sp>
      <p:cxnSp>
        <p:nvCxnSpPr>
          <p:cNvPr id="8" name="Straight Connector 7"/>
          <p:cNvCxnSpPr/>
          <p:nvPr/>
        </p:nvCxnSpPr>
        <p:spPr bwMode="auto">
          <a:xfrm>
            <a:off x="4528139" y="1501717"/>
            <a:ext cx="3475472" cy="1588"/>
          </a:xfrm>
          <a:prstGeom prst="line">
            <a:avLst/>
          </a:prstGeom>
          <a:solidFill>
            <a:schemeClr val="accent1"/>
          </a:solidFill>
          <a:ln w="57150" cap="flat" cmpd="sng" algn="ctr">
            <a:solidFill>
              <a:srgbClr val="FF0000"/>
            </a:solidFill>
            <a:prstDash val="solid"/>
            <a:round/>
            <a:headEnd type="none" w="med" len="med"/>
            <a:tailEnd type="none" w="med" len="med"/>
          </a:ln>
          <a:effectLst/>
        </p:spPr>
      </p:cxnSp>
      <p:cxnSp>
        <p:nvCxnSpPr>
          <p:cNvPr id="11" name="Straight Connector 10"/>
          <p:cNvCxnSpPr/>
          <p:nvPr/>
        </p:nvCxnSpPr>
        <p:spPr bwMode="auto">
          <a:xfrm>
            <a:off x="4528139" y="1938539"/>
            <a:ext cx="2489641" cy="1588"/>
          </a:xfrm>
          <a:prstGeom prst="line">
            <a:avLst/>
          </a:prstGeom>
          <a:solidFill>
            <a:schemeClr val="accent1"/>
          </a:solidFill>
          <a:ln w="57150" cap="flat" cmpd="sng" algn="ctr">
            <a:solidFill>
              <a:srgbClr val="FF0000"/>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par>
                          <p:cTn id="9" fill="hold">
                            <p:stCondLst>
                              <p:cond delay="0"/>
                            </p:stCondLst>
                            <p:childTnLst>
                              <p:par>
                                <p:cTn id="10" presetID="22" presetClass="entr" presetSubtype="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1000"/>
                                        <p:tgtEl>
                                          <p:spTgt spid="8"/>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197931" y="1219943"/>
            <a:ext cx="8593504" cy="4612386"/>
          </a:xfrm>
          <a:solidFill>
            <a:srgbClr val="DEFFE8"/>
          </a:solidFill>
          <a:effectLst>
            <a:outerShdw blurRad="66675" dist="152400" dir="2700000">
              <a:srgbClr val="000000">
                <a:alpha val="43000"/>
              </a:srgbClr>
            </a:outerShdw>
          </a:effectLst>
        </p:spPr>
        <p:txBody>
          <a:bodyPr/>
          <a:lstStyle/>
          <a:p>
            <a:pPr marL="50800" lvl="2" algn="l"/>
            <a:r>
              <a:rPr lang="en-US" sz="2800"/>
              <a:t>&gt;&gt;Each year, he traveled hundreds of miles on foot</a:t>
            </a:r>
            <a:br>
              <a:rPr lang="en-US" sz="2800"/>
            </a:br>
            <a:r>
              <a:rPr lang="en-US" sz="2800"/>
              <a:t/>
            </a:r>
            <a:br>
              <a:rPr lang="en-US" sz="2800"/>
            </a:br>
            <a:r>
              <a:rPr lang="en-US" sz="2800">
                <a:solidFill>
                  <a:srgbClr val="FF0000"/>
                </a:solidFill>
              </a:rPr>
              <a:t>&gt;&gt;wearing a coffee sack with holes cut out for arms </a:t>
            </a:r>
            <a:r>
              <a:rPr lang="en-US" sz="2800">
                <a:solidFill>
                  <a:srgbClr val="000000"/>
                </a:solidFill>
              </a:rPr>
              <a:t/>
            </a:r>
            <a:br>
              <a:rPr lang="en-US" sz="2800">
                <a:solidFill>
                  <a:srgbClr val="000000"/>
                </a:solidFill>
              </a:rPr>
            </a:br>
            <a:r>
              <a:rPr lang="en-US" sz="2800">
                <a:solidFill>
                  <a:srgbClr val="000000"/>
                </a:solidFill>
              </a:rPr>
              <a:t/>
            </a:r>
            <a:br>
              <a:rPr lang="en-US" sz="2800">
                <a:solidFill>
                  <a:srgbClr val="000000"/>
                </a:solidFill>
              </a:rPr>
            </a:br>
            <a:r>
              <a:rPr lang="en-US" sz="2800">
                <a:solidFill>
                  <a:schemeClr val="bg2">
                    <a:lumMod val="60000"/>
                    <a:lumOff val="40000"/>
                  </a:schemeClr>
                </a:solidFill>
              </a:rPr>
              <a:t>&gt;&gt;and carrying a cooking pot, </a:t>
            </a:r>
            <a:br>
              <a:rPr lang="en-US" sz="2800">
                <a:solidFill>
                  <a:schemeClr val="bg2">
                    <a:lumMod val="60000"/>
                    <a:lumOff val="40000"/>
                  </a:schemeClr>
                </a:solidFill>
              </a:rPr>
            </a:br>
            <a:r>
              <a:rPr lang="en-US" sz="2800">
                <a:solidFill>
                  <a:schemeClr val="bg2">
                    <a:lumMod val="60000"/>
                    <a:lumOff val="40000"/>
                  </a:schemeClr>
                </a:solidFill>
              </a:rPr>
              <a:t/>
            </a:r>
            <a:br>
              <a:rPr lang="en-US" sz="2800">
                <a:solidFill>
                  <a:schemeClr val="bg2">
                    <a:lumMod val="60000"/>
                    <a:lumOff val="40000"/>
                  </a:schemeClr>
                </a:solidFill>
              </a:rPr>
            </a:br>
            <a:r>
              <a:rPr lang="en-US" sz="2800">
                <a:solidFill>
                  <a:schemeClr val="bg2">
                    <a:lumMod val="60000"/>
                    <a:lumOff val="40000"/>
                  </a:schemeClr>
                </a:solidFill>
              </a:rPr>
              <a:t>&gt;&gt; a cooking pot, which he is said to have worn like a cap over his flowing hair.</a:t>
            </a:r>
          </a:p>
        </p:txBody>
      </p:sp>
      <p:sp>
        <p:nvSpPr>
          <p:cNvPr id="4" name="Rectangle 1"/>
          <p:cNvSpPr txBox="1">
            <a:spLocks noChangeArrowheads="1"/>
          </p:cNvSpPr>
          <p:nvPr/>
        </p:nvSpPr>
        <p:spPr bwMode="auto">
          <a:xfrm>
            <a:off x="1" y="0"/>
            <a:ext cx="8791434" cy="121994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2800" kern="0" smtClean="0">
                <a:solidFill>
                  <a:srgbClr val="191919"/>
                </a:solidFill>
                <a:latin typeface="Optima"/>
                <a:cs typeface="Optima"/>
              </a:rPr>
              <a:t>Then you can add in the first </a:t>
            </a:r>
            <a:r>
              <a:rPr lang="en-US" sz="2800" b="1" kern="0" smtClean="0">
                <a:solidFill>
                  <a:srgbClr val="191919"/>
                </a:solidFill>
                <a:latin typeface="Optima"/>
                <a:cs typeface="Optima"/>
              </a:rPr>
              <a:t>modifying phrase</a:t>
            </a:r>
            <a:r>
              <a:rPr lang="en-US" sz="2800" kern="0" smtClean="0">
                <a:solidFill>
                  <a:srgbClr val="191919"/>
                </a:solidFill>
                <a:latin typeface="Optima"/>
                <a:cs typeface="Optima"/>
              </a:rPr>
              <a:t>, putting it together with the main clause:</a:t>
            </a:r>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592436" y="217250"/>
            <a:ext cx="5017564" cy="4714901"/>
          </a:xfrm>
          <a:prstGeom prst="wedgeRoundRectCallout">
            <a:avLst>
              <a:gd name="adj1" fmla="val -85533"/>
              <a:gd name="adj2" fmla="val 66293"/>
              <a:gd name="adj3" fmla="val 16667"/>
            </a:avLst>
          </a:prstGeom>
          <a:solidFill>
            <a:srgbClr val="B6F6FF"/>
          </a:solidFill>
          <a:ln w="9525" cap="flat" cmpd="sng" algn="ctr">
            <a:solidFill>
              <a:schemeClr val="tx1"/>
            </a:solidFill>
            <a:prstDash val="solid"/>
            <a:round/>
            <a:headEnd type="none" w="med" len="med"/>
            <a:tailEnd type="none" w="med" len="med"/>
          </a:ln>
          <a:effectLst>
            <a:outerShdw blurRad="76200" dist="1397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3888519" y="434500"/>
            <a:ext cx="4721481" cy="3970318"/>
          </a:xfrm>
          <a:prstGeom prst="rect">
            <a:avLst/>
          </a:prstGeom>
          <a:noFill/>
        </p:spPr>
        <p:txBody>
          <a:bodyPr wrap="square" rtlCol="0">
            <a:spAutoFit/>
          </a:bodyPr>
          <a:lstStyle/>
          <a:p>
            <a:r>
              <a:rPr lang="en-US" sz="2800" dirty="0">
                <a:solidFill>
                  <a:srgbClr val="000000"/>
                </a:solidFill>
                <a:latin typeface="Optima"/>
                <a:cs typeface="Optima"/>
              </a:rPr>
              <a:t>Let’s add in the next part-- </a:t>
            </a:r>
          </a:p>
          <a:p>
            <a:endParaRPr lang="en-US" sz="2800" dirty="0">
              <a:solidFill>
                <a:srgbClr val="000000"/>
              </a:solidFill>
              <a:latin typeface="Optima"/>
              <a:cs typeface="Optima"/>
            </a:endParaRPr>
          </a:p>
          <a:p>
            <a:r>
              <a:rPr lang="en-US" sz="2800" dirty="0">
                <a:solidFill>
                  <a:srgbClr val="000000"/>
                </a:solidFill>
                <a:latin typeface="Optima"/>
                <a:cs typeface="Optima"/>
              </a:rPr>
              <a:t>“Each year, he traveled hundreds of miles on foot wearing a coffee sack with holes cut out for arms”</a:t>
            </a:r>
          </a:p>
          <a:p>
            <a:endParaRPr lang="en-US" sz="2800" dirty="0">
              <a:solidFill>
                <a:srgbClr val="000000"/>
              </a:solidFill>
              <a:effectLst>
                <a:outerShdw blurRad="38100" dist="38100" dir="2700000" algn="tl">
                  <a:srgbClr val="000000">
                    <a:alpha val="43137"/>
                  </a:srgbClr>
                </a:outerShdw>
              </a:effectLst>
              <a:latin typeface="Optima"/>
              <a:cs typeface="Optima"/>
            </a:endParaRPr>
          </a:p>
          <a:p>
            <a:r>
              <a:rPr lang="en-US" sz="2800" b="1" dirty="0">
                <a:solidFill>
                  <a:srgbClr val="000000"/>
                </a:solidFill>
                <a:latin typeface="Optima"/>
                <a:cs typeface="Optima"/>
              </a:rPr>
              <a:t>Who can say this in a different way?</a:t>
            </a:r>
          </a:p>
        </p:txBody>
      </p:sp>
      <p:sp>
        <p:nvSpPr>
          <p:cNvPr id="7" name="Rectangle 1"/>
          <p:cNvSpPr txBox="1">
            <a:spLocks noChangeArrowheads="1"/>
          </p:cNvSpPr>
          <p:nvPr/>
        </p:nvSpPr>
        <p:spPr bwMode="auto">
          <a:xfrm>
            <a:off x="3888519" y="4618737"/>
            <a:ext cx="5255481" cy="19959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600" kern="0">
                <a:solidFill>
                  <a:srgbClr val="191919"/>
                </a:solidFill>
              </a:rPr>
              <a:t>  </a:t>
            </a:r>
            <a:r>
              <a:rPr lang="en-US" sz="3200" kern="0">
                <a:solidFill>
                  <a:srgbClr val="191919"/>
                </a:solidFill>
                <a:latin typeface="Optima"/>
                <a:cs typeface="Optima"/>
              </a:rPr>
              <a:t>Collect at least 3 or 4 versions…</a:t>
            </a:r>
            <a:endParaRPr lang="en-US" sz="3600" kern="0">
              <a:solidFill>
                <a:srgbClr val="191919"/>
              </a:solidFill>
              <a:latin typeface="Optima"/>
              <a:cs typeface="Optim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
            <a:ext cx="8065688" cy="956738"/>
          </a:xfrm>
        </p:spPr>
        <p:txBody>
          <a:bodyPr/>
          <a:lstStyle/>
          <a:p>
            <a:pPr algn="l" eaLnBrk="1" hangingPunct="1">
              <a:defRPr/>
            </a:pPr>
            <a:r>
              <a:rPr lang="en-US" sz="3600" smtClean="0">
                <a:solidFill>
                  <a:srgbClr val="191919"/>
                </a:solidFill>
              </a:rPr>
              <a:t>  </a:t>
            </a:r>
            <a:r>
              <a:rPr lang="en-US" sz="3600" smtClean="0">
                <a:solidFill>
                  <a:srgbClr val="191919"/>
                </a:solidFill>
                <a:latin typeface="Optima"/>
                <a:cs typeface="Optima"/>
              </a:rPr>
              <a:t>Then move on to the next part…</a:t>
            </a:r>
          </a:p>
        </p:txBody>
      </p:sp>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956738"/>
            <a:ext cx="5484543" cy="3975413"/>
          </a:xfrm>
          <a:prstGeom prst="wedgeRoundRectCallout">
            <a:avLst>
              <a:gd name="adj1" fmla="val -76875"/>
              <a:gd name="adj2" fmla="val 72673"/>
              <a:gd name="adj3" fmla="val 16667"/>
            </a:avLst>
          </a:prstGeom>
          <a:solidFill>
            <a:srgbClr val="B6F6FF"/>
          </a:solidFill>
          <a:ln w="9525" cap="flat" cmpd="sng" algn="ctr">
            <a:solidFill>
              <a:schemeClr val="tx1"/>
            </a:solidFill>
            <a:prstDash val="solid"/>
            <a:round/>
            <a:headEnd type="none" w="med" len="med"/>
            <a:tailEnd type="none" w="med" len="med"/>
          </a:ln>
          <a:effectLst>
            <a:outerShdw blurRad="76200" dist="1397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3843160" y="1171180"/>
            <a:ext cx="4766839" cy="3539431"/>
          </a:xfrm>
          <a:prstGeom prst="rect">
            <a:avLst/>
          </a:prstGeom>
          <a:noFill/>
        </p:spPr>
        <p:txBody>
          <a:bodyPr wrap="square" rtlCol="0">
            <a:spAutoFit/>
          </a:bodyPr>
          <a:lstStyle/>
          <a:p>
            <a:r>
              <a:rPr lang="en-US" sz="2800">
                <a:solidFill>
                  <a:srgbClr val="000000"/>
                </a:solidFill>
                <a:latin typeface="Optima"/>
                <a:cs typeface="Optima"/>
              </a:rPr>
              <a:t>Let’s look at the rest!</a:t>
            </a:r>
          </a:p>
          <a:p>
            <a:r>
              <a:rPr lang="en-US" sz="2800" b="1">
                <a:solidFill>
                  <a:srgbClr val="000000"/>
                </a:solidFill>
                <a:latin typeface="Optima"/>
                <a:cs typeface="Optima"/>
              </a:rPr>
              <a:t>“and carrying a cooking pot, which he is said to have worn like a cap over his flowing hair.”</a:t>
            </a:r>
          </a:p>
          <a:p>
            <a:endParaRPr lang="en-US" sz="2800">
              <a:solidFill>
                <a:srgbClr val="000000"/>
              </a:solidFill>
              <a:latin typeface="Optima"/>
              <a:cs typeface="Optima"/>
            </a:endParaRPr>
          </a:p>
          <a:p>
            <a:r>
              <a:rPr lang="en-US" sz="2800">
                <a:solidFill>
                  <a:srgbClr val="000000"/>
                </a:solidFill>
                <a:latin typeface="Optima"/>
                <a:cs typeface="Optima"/>
              </a:rPr>
              <a:t>What picture is the author trying to give us?</a:t>
            </a:r>
          </a:p>
        </p:txBody>
      </p:sp>
      <p:sp>
        <p:nvSpPr>
          <p:cNvPr id="7" name="Rectangle 1"/>
          <p:cNvSpPr txBox="1">
            <a:spLocks noChangeArrowheads="1"/>
          </p:cNvSpPr>
          <p:nvPr/>
        </p:nvSpPr>
        <p:spPr bwMode="auto">
          <a:xfrm>
            <a:off x="3888519" y="4618737"/>
            <a:ext cx="5255481" cy="19959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600" kern="0">
                <a:solidFill>
                  <a:srgbClr val="191919"/>
                </a:solidFill>
              </a:rPr>
              <a:t>  </a:t>
            </a:r>
            <a:r>
              <a:rPr lang="en-US" sz="3200" kern="0">
                <a:solidFill>
                  <a:srgbClr val="191919"/>
                </a:solidFill>
                <a:latin typeface="Optima"/>
                <a:cs typeface="Optima"/>
              </a:rPr>
              <a:t>Solicit at least 2 or 3 versions…</a:t>
            </a:r>
            <a:endParaRPr lang="en-US" sz="3600" kern="0">
              <a:solidFill>
                <a:srgbClr val="191919"/>
              </a:solidFill>
              <a:latin typeface="Optima"/>
              <a:cs typeface="Optim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343928" y="0"/>
            <a:ext cx="8065688" cy="1570885"/>
          </a:xfrm>
        </p:spPr>
        <p:txBody>
          <a:bodyPr/>
          <a:lstStyle/>
          <a:p>
            <a:pPr algn="l" eaLnBrk="1" hangingPunct="1">
              <a:defRPr/>
            </a:pPr>
            <a:r>
              <a:rPr lang="en-US" sz="3200" dirty="0" smtClean="0">
                <a:solidFill>
                  <a:srgbClr val="191919"/>
                </a:solidFill>
                <a:latin typeface="Optima"/>
                <a:cs typeface="Optima"/>
              </a:rPr>
              <a:t>After everyone understands the gist, take time to home in on tough phrases…</a:t>
            </a:r>
          </a:p>
        </p:txBody>
      </p:sp>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1570885"/>
            <a:ext cx="5789482" cy="5046535"/>
          </a:xfrm>
          <a:prstGeom prst="wedgeRoundRectCallout">
            <a:avLst>
              <a:gd name="adj1" fmla="val -75113"/>
              <a:gd name="adj2" fmla="val 29064"/>
              <a:gd name="adj3" fmla="val 16667"/>
            </a:avLst>
          </a:prstGeom>
          <a:solidFill>
            <a:srgbClr val="B6F6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3843160" y="1788135"/>
            <a:ext cx="4766839" cy="4401205"/>
          </a:xfrm>
          <a:prstGeom prst="rect">
            <a:avLst/>
          </a:prstGeom>
          <a:noFill/>
        </p:spPr>
        <p:txBody>
          <a:bodyPr wrap="square" rtlCol="0">
            <a:spAutoFit/>
          </a:bodyPr>
          <a:lstStyle/>
          <a:p>
            <a:r>
              <a:rPr lang="en-US" sz="2800" dirty="0">
                <a:solidFill>
                  <a:srgbClr val="000000"/>
                </a:solidFill>
                <a:latin typeface="Optima"/>
                <a:cs typeface="Optima"/>
              </a:rPr>
              <a:t>Now here’s something confusing:</a:t>
            </a:r>
          </a:p>
          <a:p>
            <a:endParaRPr lang="en-US" sz="2800" dirty="0">
              <a:solidFill>
                <a:srgbClr val="000000"/>
              </a:solidFill>
              <a:latin typeface="Optima"/>
              <a:cs typeface="Optima"/>
            </a:endParaRPr>
          </a:p>
          <a:p>
            <a:r>
              <a:rPr lang="en-US" sz="2800" dirty="0">
                <a:solidFill>
                  <a:srgbClr val="000000"/>
                </a:solidFill>
                <a:latin typeface="Optima"/>
                <a:cs typeface="Optima"/>
              </a:rPr>
              <a:t>“and carrying a cooking pot, which </a:t>
            </a:r>
            <a:r>
              <a:rPr lang="en-US" sz="2800" b="1" u="sng" dirty="0">
                <a:solidFill>
                  <a:srgbClr val="FF0000"/>
                </a:solidFill>
                <a:latin typeface="Optima"/>
                <a:cs typeface="Optima"/>
              </a:rPr>
              <a:t>he is said to have</a:t>
            </a:r>
            <a:r>
              <a:rPr lang="en-US" sz="2800" b="1" u="sng" dirty="0">
                <a:solidFill>
                  <a:srgbClr val="000000"/>
                </a:solidFill>
                <a:latin typeface="Optima"/>
                <a:cs typeface="Optima"/>
              </a:rPr>
              <a:t> </a:t>
            </a:r>
            <a:r>
              <a:rPr lang="en-US" sz="2800" b="1" u="sng" dirty="0">
                <a:solidFill>
                  <a:srgbClr val="FF0000"/>
                </a:solidFill>
                <a:latin typeface="Optima"/>
                <a:cs typeface="Optima"/>
              </a:rPr>
              <a:t>worn like a cap </a:t>
            </a:r>
            <a:r>
              <a:rPr lang="en-US" sz="2800" dirty="0">
                <a:solidFill>
                  <a:srgbClr val="000000"/>
                </a:solidFill>
                <a:latin typeface="Optima"/>
                <a:cs typeface="Optima"/>
              </a:rPr>
              <a:t>…”</a:t>
            </a:r>
          </a:p>
          <a:p>
            <a:endParaRPr lang="en-US" sz="2800" dirty="0">
              <a:solidFill>
                <a:srgbClr val="000000"/>
              </a:solidFill>
              <a:latin typeface="Optima"/>
              <a:cs typeface="Optima"/>
            </a:endParaRPr>
          </a:p>
          <a:p>
            <a:r>
              <a:rPr lang="en-US" sz="2800" dirty="0">
                <a:solidFill>
                  <a:srgbClr val="000000"/>
                </a:solidFill>
                <a:latin typeface="Optima"/>
                <a:cs typeface="Optima"/>
              </a:rPr>
              <a:t>Does anyone have a hypothesis about that part?</a:t>
            </a:r>
          </a:p>
          <a:p>
            <a:endParaRPr lang="en-US" sz="2800" dirty="0">
              <a:solidFill>
                <a:srgbClr val="000000"/>
              </a:solidFill>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fade">
                                      <p:cBhvr>
                                        <p:cTn id="11" dur="1000"/>
                                        <p:tgtEl>
                                          <p:spTgt spid="6">
                                            <p:txEl>
                                              <p:pRg st="2" end="2"/>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fade">
                                      <p:cBhvr>
                                        <p:cTn id="15"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
            <a:ext cx="7518797" cy="956738"/>
          </a:xfrm>
        </p:spPr>
        <p:txBody>
          <a:bodyPr/>
          <a:lstStyle/>
          <a:p>
            <a:pPr algn="l" eaLnBrk="1" hangingPunct="1">
              <a:defRPr/>
            </a:pPr>
            <a:r>
              <a:rPr lang="en-US" sz="3600" smtClean="0">
                <a:solidFill>
                  <a:srgbClr val="191919"/>
                </a:solidFill>
              </a:rPr>
              <a:t>  </a:t>
            </a:r>
            <a:r>
              <a:rPr lang="en-US" sz="3600" smtClean="0">
                <a:solidFill>
                  <a:srgbClr val="191919"/>
                </a:solidFill>
                <a:latin typeface="Optima"/>
                <a:cs typeface="Optima"/>
              </a:rPr>
              <a:t>Then what?</a:t>
            </a:r>
          </a:p>
        </p:txBody>
      </p:sp>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956739"/>
            <a:ext cx="5484543" cy="3068161"/>
          </a:xfrm>
          <a:prstGeom prst="wedgeRoundRectCallout">
            <a:avLst>
              <a:gd name="adj1" fmla="val -67188"/>
              <a:gd name="adj2" fmla="val 104671"/>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3843160" y="1409320"/>
            <a:ext cx="4766839" cy="2062103"/>
          </a:xfrm>
          <a:prstGeom prst="rect">
            <a:avLst/>
          </a:prstGeom>
          <a:noFill/>
        </p:spPr>
        <p:txBody>
          <a:bodyPr wrap="square" rtlCol="0">
            <a:spAutoFit/>
          </a:bodyPr>
          <a:lstStyle/>
          <a:p>
            <a:r>
              <a:rPr lang="en-US" sz="3200" dirty="0">
                <a:solidFill>
                  <a:srgbClr val="000000"/>
                </a:solidFill>
                <a:latin typeface="Optima"/>
                <a:cs typeface="Optima"/>
              </a:rPr>
              <a:t>OK, this sentence says a lot.  Who can tell us </a:t>
            </a:r>
            <a:r>
              <a:rPr lang="en-US" sz="3200" b="1" dirty="0">
                <a:solidFill>
                  <a:srgbClr val="000000"/>
                </a:solidFill>
                <a:latin typeface="Optima"/>
                <a:cs typeface="Optima"/>
              </a:rPr>
              <a:t>one </a:t>
            </a:r>
            <a:r>
              <a:rPr lang="en-US" sz="3200" dirty="0">
                <a:solidFill>
                  <a:srgbClr val="000000"/>
                </a:solidFill>
                <a:latin typeface="Optima"/>
                <a:cs typeface="Optima"/>
              </a:rPr>
              <a:t>thing you learned from this sentence?  </a:t>
            </a:r>
          </a:p>
        </p:txBody>
      </p:sp>
      <p:sp>
        <p:nvSpPr>
          <p:cNvPr id="7" name="Rectangle 1"/>
          <p:cNvSpPr txBox="1">
            <a:spLocks noChangeArrowheads="1"/>
          </p:cNvSpPr>
          <p:nvPr/>
        </p:nvSpPr>
        <p:spPr bwMode="auto">
          <a:xfrm>
            <a:off x="3888519" y="4618737"/>
            <a:ext cx="5255481" cy="199595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defTabSz="914400" fontAlgn="base">
              <a:spcBef>
                <a:spcPct val="0"/>
              </a:spcBef>
              <a:spcAft>
                <a:spcPct val="0"/>
              </a:spcAft>
              <a:defRPr/>
            </a:pPr>
            <a:r>
              <a:rPr lang="en-US" sz="3600" kern="0">
                <a:solidFill>
                  <a:srgbClr val="191919"/>
                </a:solidFill>
              </a:rPr>
              <a:t>  </a:t>
            </a:r>
            <a:r>
              <a:rPr lang="en-US" sz="3600" kern="0">
                <a:solidFill>
                  <a:srgbClr val="191919"/>
                </a:solidFill>
                <a:latin typeface="Optima"/>
                <a:cs typeface="Optima"/>
              </a:rPr>
              <a:t>Collect at least 3 or 4 examples… perhaps write them on the board.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110595" name="Picture 4"/>
          <p:cNvPicPr>
            <a:picLocks noChangeAspect="1" noChangeArrowheads="1"/>
          </p:cNvPicPr>
          <p:nvPr/>
        </p:nvPicPr>
        <p:blipFill>
          <a:blip r:embed="rId3"/>
          <a:srcRect/>
          <a:stretch>
            <a:fillRect/>
          </a:stretch>
        </p:blipFill>
        <p:spPr bwMode="auto">
          <a:xfrm>
            <a:off x="4699000" y="4321544"/>
            <a:ext cx="3413125" cy="2274519"/>
          </a:xfrm>
          <a:prstGeom prst="rect">
            <a:avLst/>
          </a:prstGeom>
          <a:noFill/>
          <a:ln w="9525">
            <a:noFill/>
            <a:miter lim="800000"/>
            <a:headEnd/>
            <a:tailEnd/>
          </a:ln>
        </p:spPr>
      </p:pic>
      <p:pic>
        <p:nvPicPr>
          <p:cNvPr id="110596" name="Picture 5"/>
          <p:cNvPicPr>
            <a:picLocks noChangeAspect="1" noChangeArrowheads="1"/>
          </p:cNvPicPr>
          <p:nvPr/>
        </p:nvPicPr>
        <p:blipFill>
          <a:blip r:embed="rId4"/>
          <a:srcRect/>
          <a:stretch>
            <a:fillRect/>
          </a:stretch>
        </p:blipFill>
        <p:spPr bwMode="auto">
          <a:xfrm>
            <a:off x="1079500" y="4250203"/>
            <a:ext cx="3452813" cy="2301410"/>
          </a:xfrm>
          <a:prstGeom prst="rect">
            <a:avLst/>
          </a:prstGeom>
          <a:noFill/>
          <a:ln w="9525">
            <a:noFill/>
            <a:miter lim="800000"/>
            <a:headEnd/>
            <a:tailEnd/>
          </a:ln>
        </p:spPr>
      </p:pic>
      <p:sp>
        <p:nvSpPr>
          <p:cNvPr id="110597" name="Rectangle 7"/>
          <p:cNvSpPr>
            <a:spLocks noGrp="1" noChangeArrowheads="1"/>
          </p:cNvSpPr>
          <p:nvPr>
            <p:ph type="body" idx="1"/>
          </p:nvPr>
        </p:nvSpPr>
        <p:spPr>
          <a:xfrm>
            <a:off x="685800" y="79379"/>
            <a:ext cx="8001000" cy="3994059"/>
          </a:xfrm>
          <a:noFill/>
        </p:spPr>
        <p:txBody>
          <a:bodyPr/>
          <a:lstStyle/>
          <a:p>
            <a:pPr eaLnBrk="1" hangingPunct="1">
              <a:buFontTx/>
              <a:buNone/>
            </a:pPr>
            <a:r>
              <a:rPr lang="en-US" dirty="0">
                <a:solidFill>
                  <a:srgbClr val="FFDFCC"/>
                </a:solidFill>
                <a:latin typeface="Optima" charset="0"/>
              </a:rPr>
              <a:t>It is talk by teachers </a:t>
            </a:r>
            <a:r>
              <a:rPr lang="en-US" u="sng" dirty="0">
                <a:solidFill>
                  <a:srgbClr val="FFDFCC"/>
                </a:solidFill>
                <a:latin typeface="Optima" charset="0"/>
              </a:rPr>
              <a:t>and</a:t>
            </a:r>
            <a:r>
              <a:rPr lang="en-US" dirty="0">
                <a:solidFill>
                  <a:srgbClr val="FFDFCC"/>
                </a:solidFill>
                <a:latin typeface="Optima" charset="0"/>
              </a:rPr>
              <a:t> students about academically important content:</a:t>
            </a:r>
          </a:p>
          <a:p>
            <a:pPr eaLnBrk="1" hangingPunct="1">
              <a:buFontTx/>
              <a:buNone/>
            </a:pPr>
            <a:r>
              <a:rPr lang="en-US" sz="2800" b="1" dirty="0">
                <a:solidFill>
                  <a:srgbClr val="FFDFCC"/>
                </a:solidFill>
                <a:latin typeface="Optima" charset="0"/>
              </a:rPr>
              <a:t> </a:t>
            </a:r>
          </a:p>
          <a:p>
            <a:pPr eaLnBrk="1" hangingPunct="1"/>
            <a:r>
              <a:rPr lang="en-US" sz="2800" dirty="0">
                <a:solidFill>
                  <a:srgbClr val="FFDFCC"/>
                </a:solidFill>
                <a:latin typeface="Optima" charset="0"/>
              </a:rPr>
              <a:t>Talk that supports development of student </a:t>
            </a:r>
            <a:r>
              <a:rPr lang="en-US" sz="2800" b="1" dirty="0">
                <a:solidFill>
                  <a:srgbClr val="FFDFCC"/>
                </a:solidFill>
                <a:latin typeface="Optima" charset="0"/>
              </a:rPr>
              <a:t>reasoning</a:t>
            </a:r>
          </a:p>
          <a:p>
            <a:pPr eaLnBrk="1" hangingPunct="1"/>
            <a:endParaRPr lang="en-US" sz="2800" dirty="0">
              <a:solidFill>
                <a:srgbClr val="FFDFCC"/>
              </a:solidFill>
              <a:latin typeface="Optima" charset="0"/>
            </a:endParaRPr>
          </a:p>
          <a:p>
            <a:pPr eaLnBrk="1" hangingPunct="1"/>
            <a:r>
              <a:rPr lang="en-US" sz="2800" dirty="0">
                <a:solidFill>
                  <a:srgbClr val="FFDFCC"/>
                </a:solidFill>
                <a:latin typeface="Optima" charset="0"/>
              </a:rPr>
              <a:t>Talk that supports improvement in students' ability to </a:t>
            </a:r>
            <a:r>
              <a:rPr lang="en-US" sz="2800" b="1" dirty="0">
                <a:solidFill>
                  <a:srgbClr val="FFDFCC"/>
                </a:solidFill>
                <a:latin typeface="Optima" charset="0"/>
              </a:rPr>
              <a:t>communicate </a:t>
            </a:r>
            <a:r>
              <a:rPr lang="en-US" sz="2800" dirty="0">
                <a:solidFill>
                  <a:srgbClr val="FFDFCC"/>
                </a:solidFill>
                <a:latin typeface="Optima" charset="0"/>
              </a:rPr>
              <a:t>their </a:t>
            </a:r>
            <a:r>
              <a:rPr lang="en-US" sz="2800" b="1" dirty="0">
                <a:solidFill>
                  <a:srgbClr val="FFDFCC"/>
                </a:solidFill>
                <a:latin typeface="Optima" charset="0"/>
              </a:rPr>
              <a:t>reasoning</a:t>
            </a:r>
          </a:p>
          <a:p>
            <a:pPr eaLnBrk="1" hangingPunct="1"/>
            <a:endParaRPr lang="en-US" sz="2000" dirty="0">
              <a:latin typeface="Optima"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059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7" grpId="0" build="p"/>
    </p:bld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75890" y="2439885"/>
            <a:ext cx="8084625" cy="973233"/>
          </a:xfrm>
        </p:spPr>
        <p:txBody>
          <a:bodyPr/>
          <a:lstStyle/>
          <a:p>
            <a:pPr marL="280988" indent="0" eaLnBrk="1" hangingPunct="1">
              <a:lnSpc>
                <a:spcPct val="90000"/>
              </a:lnSpc>
              <a:buNone/>
            </a:pPr>
            <a:r>
              <a:rPr lang="en-US">
                <a:solidFill>
                  <a:schemeClr val="bg1"/>
                </a:solidFill>
                <a:latin typeface="Chalkboard"/>
                <a:cs typeface="Chalkboard"/>
              </a:rPr>
              <a:t>Johnny Apple walked for hundreds of miles and he wore a sack.</a:t>
            </a:r>
          </a:p>
        </p:txBody>
      </p:sp>
      <p:sp>
        <p:nvSpPr>
          <p:cNvPr id="5" name="Rectangle 2"/>
          <p:cNvSpPr txBox="1">
            <a:spLocks noChangeArrowheads="1"/>
          </p:cNvSpPr>
          <p:nvPr/>
        </p:nvSpPr>
        <p:spPr bwMode="auto">
          <a:xfrm>
            <a:off x="881220" y="3744474"/>
            <a:ext cx="7250445" cy="603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0988" defTabSz="914400" fontAlgn="base">
              <a:lnSpc>
                <a:spcPct val="90000"/>
              </a:lnSpc>
              <a:spcBef>
                <a:spcPct val="20000"/>
              </a:spcBef>
              <a:spcAft>
                <a:spcPct val="0"/>
              </a:spcAft>
              <a:defRPr/>
            </a:pPr>
            <a:r>
              <a:rPr lang="en-US" sz="3200" kern="0">
                <a:solidFill>
                  <a:srgbClr val="FFFFFF"/>
                </a:solidFill>
                <a:latin typeface="Chalkboard"/>
                <a:cs typeface="Chalkboard"/>
              </a:rPr>
              <a:t>Johnny Appleseed had long hair.</a:t>
            </a:r>
          </a:p>
        </p:txBody>
      </p:sp>
      <p:sp>
        <p:nvSpPr>
          <p:cNvPr id="6" name="Rectangle 2"/>
          <p:cNvSpPr txBox="1">
            <a:spLocks noChangeArrowheads="1"/>
          </p:cNvSpPr>
          <p:nvPr/>
        </p:nvSpPr>
        <p:spPr bwMode="auto">
          <a:xfrm>
            <a:off x="881220" y="4554622"/>
            <a:ext cx="7679295" cy="603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0988" defTabSz="914400" fontAlgn="base">
              <a:lnSpc>
                <a:spcPct val="90000"/>
              </a:lnSpc>
              <a:spcBef>
                <a:spcPct val="20000"/>
              </a:spcBef>
              <a:spcAft>
                <a:spcPct val="0"/>
              </a:spcAft>
              <a:defRPr/>
            </a:pPr>
            <a:r>
              <a:rPr lang="en-US" sz="3200" kern="0">
                <a:solidFill>
                  <a:srgbClr val="FFFFFF"/>
                </a:solidFill>
                <a:latin typeface="Chalkboard"/>
                <a:cs typeface="Chalkboard"/>
              </a:rPr>
              <a:t>He always carried a coffee pot.</a:t>
            </a:r>
          </a:p>
        </p:txBody>
      </p:sp>
      <p:sp>
        <p:nvSpPr>
          <p:cNvPr id="11" name="TextBox 10"/>
          <p:cNvSpPr txBox="1"/>
          <p:nvPr/>
        </p:nvSpPr>
        <p:spPr>
          <a:xfrm>
            <a:off x="3364826" y="5158211"/>
            <a:ext cx="4766839" cy="954107"/>
          </a:xfrm>
          <a:prstGeom prst="rect">
            <a:avLst/>
          </a:prstGeom>
          <a:noFill/>
        </p:spPr>
        <p:txBody>
          <a:bodyPr wrap="square" rtlCol="0">
            <a:spAutoFit/>
          </a:bodyPr>
          <a:lstStyle/>
          <a:p>
            <a:r>
              <a:rPr lang="en-US" sz="2800">
                <a:solidFill>
                  <a:srgbClr val="000000"/>
                </a:solidFill>
              </a:rPr>
              <a:t>So where did you find your information in this sentence?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P spid="5" grpId="0"/>
      <p:bldP spid="6" grpId="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75890" y="2439885"/>
            <a:ext cx="8084625" cy="973233"/>
          </a:xfrm>
        </p:spPr>
        <p:txBody>
          <a:bodyPr/>
          <a:lstStyle/>
          <a:p>
            <a:pPr marL="280988" indent="0" eaLnBrk="1" hangingPunct="1">
              <a:lnSpc>
                <a:spcPct val="90000"/>
              </a:lnSpc>
              <a:buNone/>
            </a:pPr>
            <a:r>
              <a:rPr lang="en-US">
                <a:solidFill>
                  <a:schemeClr val="bg1"/>
                </a:solidFill>
                <a:latin typeface="Chalkboard"/>
                <a:cs typeface="Chalkboard"/>
              </a:rPr>
              <a:t>Johnny Apple walked for hundreds of miles and he wore a sack.</a:t>
            </a:r>
          </a:p>
        </p:txBody>
      </p:sp>
      <p:sp>
        <p:nvSpPr>
          <p:cNvPr id="5" name="Rectangle 2"/>
          <p:cNvSpPr txBox="1">
            <a:spLocks noChangeArrowheads="1"/>
          </p:cNvSpPr>
          <p:nvPr/>
        </p:nvSpPr>
        <p:spPr bwMode="auto">
          <a:xfrm>
            <a:off x="881220" y="3744474"/>
            <a:ext cx="7250445" cy="603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0988" defTabSz="914400" fontAlgn="base">
              <a:lnSpc>
                <a:spcPct val="90000"/>
              </a:lnSpc>
              <a:spcBef>
                <a:spcPct val="20000"/>
              </a:spcBef>
              <a:spcAft>
                <a:spcPct val="0"/>
              </a:spcAft>
              <a:defRPr/>
            </a:pPr>
            <a:r>
              <a:rPr lang="en-US" sz="3200" kern="0">
                <a:solidFill>
                  <a:srgbClr val="FFFFFF"/>
                </a:solidFill>
                <a:latin typeface="Chalkboard"/>
                <a:cs typeface="Chalkboard"/>
              </a:rPr>
              <a:t>Johnny Appleseed had long hair.</a:t>
            </a:r>
          </a:p>
        </p:txBody>
      </p:sp>
      <p:sp>
        <p:nvSpPr>
          <p:cNvPr id="6" name="Rectangle 2"/>
          <p:cNvSpPr txBox="1">
            <a:spLocks noChangeArrowheads="1"/>
          </p:cNvSpPr>
          <p:nvPr/>
        </p:nvSpPr>
        <p:spPr bwMode="auto">
          <a:xfrm>
            <a:off x="881220" y="4554622"/>
            <a:ext cx="7679295" cy="60358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0988" defTabSz="914400" fontAlgn="base">
              <a:lnSpc>
                <a:spcPct val="90000"/>
              </a:lnSpc>
              <a:spcBef>
                <a:spcPct val="20000"/>
              </a:spcBef>
              <a:spcAft>
                <a:spcPct val="0"/>
              </a:spcAft>
              <a:defRPr/>
            </a:pPr>
            <a:r>
              <a:rPr lang="en-US" sz="3200" kern="0">
                <a:solidFill>
                  <a:srgbClr val="FFFFFF"/>
                </a:solidFill>
                <a:latin typeface="Chalkboard"/>
                <a:cs typeface="Chalkboard"/>
              </a:rPr>
              <a:t>He always carried a coffee pot.</a:t>
            </a:r>
          </a:p>
        </p:txBody>
      </p:sp>
      <p:sp>
        <p:nvSpPr>
          <p:cNvPr id="7" name="Rectangle 1"/>
          <p:cNvSpPr>
            <a:spLocks noGrp="1" noChangeArrowheads="1"/>
          </p:cNvSpPr>
          <p:nvPr>
            <p:ph type="title"/>
          </p:nvPr>
        </p:nvSpPr>
        <p:spPr>
          <a:xfrm>
            <a:off x="881220" y="0"/>
            <a:ext cx="7679295" cy="2105655"/>
          </a:xfrm>
          <a:solidFill>
            <a:srgbClr val="FFFFFF"/>
          </a:solidFill>
          <a:effectLst>
            <a:outerShdw blurRad="66675" dist="152400" dir="2700000">
              <a:srgbClr val="000000">
                <a:alpha val="43000"/>
              </a:srgbClr>
            </a:outerShdw>
          </a:effectLst>
        </p:spPr>
        <p:txBody>
          <a:bodyPr/>
          <a:lstStyle/>
          <a:p>
            <a:pPr marL="284163" algn="l"/>
            <a:r>
              <a:rPr lang="en-US" sz="2400">
                <a:solidFill>
                  <a:srgbClr val="000000"/>
                </a:solidFill>
              </a:rPr>
              <a:t>Each year, he traveled hundreds of miles on foot wearing a coffee sack with holes cut out for arms and carrying a cooking pot, which he is said to have worn like a cap over his flowing hair.</a:t>
            </a:r>
          </a:p>
        </p:txBody>
      </p:sp>
      <p:pic>
        <p:nvPicPr>
          <p:cNvPr id="9" name="Picture 8" descr="Screen shot 2012-07-15 at 7.24.39 PM.png"/>
          <p:cNvPicPr>
            <a:picLocks noChangeAspect="1"/>
          </p:cNvPicPr>
          <p:nvPr/>
        </p:nvPicPr>
        <p:blipFill>
          <a:blip r:embed="rId2"/>
          <a:stretch>
            <a:fillRect/>
          </a:stretch>
        </p:blipFill>
        <p:spPr>
          <a:xfrm>
            <a:off x="0" y="5460006"/>
            <a:ext cx="1193793" cy="1397994"/>
          </a:xfrm>
          <a:prstGeom prst="rect">
            <a:avLst/>
          </a:prstGeom>
        </p:spPr>
      </p:pic>
      <p:sp>
        <p:nvSpPr>
          <p:cNvPr id="10" name="Rounded Rectangular Callout 9"/>
          <p:cNvSpPr/>
          <p:nvPr/>
        </p:nvSpPr>
        <p:spPr bwMode="auto">
          <a:xfrm>
            <a:off x="2907366" y="5158211"/>
            <a:ext cx="5653149" cy="1202724"/>
          </a:xfrm>
          <a:prstGeom prst="wedgeRoundRectCallout">
            <a:avLst>
              <a:gd name="adj1" fmla="val -84377"/>
              <a:gd name="adj2" fmla="val 56040"/>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1" name="TextBox 10"/>
          <p:cNvSpPr txBox="1"/>
          <p:nvPr/>
        </p:nvSpPr>
        <p:spPr>
          <a:xfrm>
            <a:off x="3364826" y="5158211"/>
            <a:ext cx="4766839" cy="954107"/>
          </a:xfrm>
          <a:prstGeom prst="rect">
            <a:avLst/>
          </a:prstGeom>
          <a:noFill/>
        </p:spPr>
        <p:txBody>
          <a:bodyPr wrap="square" rtlCol="0">
            <a:spAutoFit/>
          </a:bodyPr>
          <a:lstStyle/>
          <a:p>
            <a:r>
              <a:rPr lang="en-US" sz="2800">
                <a:solidFill>
                  <a:srgbClr val="000000"/>
                </a:solidFill>
              </a:rPr>
              <a:t>So where do you find your information in our sentence?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0"/>
                            </p:stCondLst>
                            <p:childTnLst>
                              <p:par>
                                <p:cTn id="11" presetID="10"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8610600" cy="551481"/>
          </a:xfrm>
          <a:solidFill>
            <a:srgbClr val="FFEFA4"/>
          </a:solidFill>
          <a:effectLst>
            <a:outerShdw blurRad="63500" dist="139700" dir="2700000">
              <a:srgbClr val="000000">
                <a:alpha val="43000"/>
              </a:srgbClr>
            </a:outerShdw>
          </a:effectLst>
        </p:spPr>
        <p:txBody>
          <a:bodyPr/>
          <a:lstStyle/>
          <a:p>
            <a:pPr algn="l" eaLnBrk="1" hangingPunct="1"/>
            <a:r>
              <a:rPr lang="en-US" sz="3200">
                <a:solidFill>
                  <a:schemeClr val="accent2">
                    <a:lumMod val="75000"/>
                  </a:schemeClr>
                </a:solidFill>
                <a:latin typeface="Optima" charset="0"/>
              </a:rPr>
              <a:t> </a:t>
            </a:r>
            <a:r>
              <a:rPr lang="en-US" sz="2800" b="1">
                <a:latin typeface="Optima" charset="0"/>
              </a:rPr>
              <a:t>Simple steps in working through a complex sentence</a:t>
            </a:r>
            <a:endParaRPr lang="en-US" sz="3200" b="1"/>
          </a:p>
        </p:txBody>
      </p:sp>
      <p:sp>
        <p:nvSpPr>
          <p:cNvPr id="184323" name="Rectangle 3"/>
          <p:cNvSpPr>
            <a:spLocks noGrp="1" noChangeArrowheads="1"/>
          </p:cNvSpPr>
          <p:nvPr>
            <p:ph type="body" idx="1"/>
          </p:nvPr>
        </p:nvSpPr>
        <p:spPr>
          <a:xfrm>
            <a:off x="334910" y="835577"/>
            <a:ext cx="8520859" cy="6022423"/>
          </a:xfrm>
          <a:noFill/>
        </p:spPr>
        <p:txBody>
          <a:bodyPr/>
          <a:lstStyle/>
          <a:p>
            <a:pPr>
              <a:buNone/>
            </a:pPr>
            <a:r>
              <a:rPr lang="en-US" sz="2400">
                <a:latin typeface="Optima"/>
                <a:cs typeface="Optima"/>
              </a:rPr>
              <a:t>1. Choose a complex sentence ahead of time;</a:t>
            </a:r>
          </a:p>
          <a:p>
            <a:pPr>
              <a:buNone/>
            </a:pPr>
            <a:r>
              <a:rPr lang="en-US" sz="2400">
                <a:latin typeface="Optima"/>
                <a:cs typeface="Optima"/>
              </a:rPr>
              <a:t>2. Decide on chunks; note complex parts.</a:t>
            </a:r>
          </a:p>
          <a:p>
            <a:pPr>
              <a:buNone/>
            </a:pPr>
            <a:r>
              <a:rPr lang="en-US" sz="2400">
                <a:latin typeface="Optima"/>
                <a:cs typeface="Optima"/>
              </a:rPr>
              <a:t>3. In class: Read sentence aloud (together).</a:t>
            </a:r>
          </a:p>
          <a:p>
            <a:pPr>
              <a:buNone/>
            </a:pPr>
            <a:r>
              <a:rPr lang="en-US" sz="2400">
                <a:latin typeface="Optima"/>
                <a:cs typeface="Optima"/>
              </a:rPr>
              <a:t>4. Identify the meaning of the subject.</a:t>
            </a:r>
          </a:p>
          <a:p>
            <a:pPr>
              <a:buNone/>
            </a:pPr>
            <a:r>
              <a:rPr lang="en-US" sz="2400">
                <a:latin typeface="Optima"/>
                <a:cs typeface="Optima"/>
              </a:rPr>
              <a:t>5. Identify the meaning of the predicate.</a:t>
            </a:r>
          </a:p>
          <a:p>
            <a:pPr>
              <a:buNone/>
            </a:pPr>
            <a:r>
              <a:rPr lang="en-US" sz="2400" b="1" i="1">
                <a:latin typeface="Optima"/>
                <a:cs typeface="Optima"/>
              </a:rPr>
              <a:t>Keep building common ground…</a:t>
            </a:r>
            <a:endParaRPr lang="en-US" sz="2400" b="1">
              <a:latin typeface="Optima"/>
              <a:cs typeface="Optima"/>
            </a:endParaRPr>
          </a:p>
          <a:p>
            <a:pPr>
              <a:buNone/>
            </a:pPr>
            <a:r>
              <a:rPr lang="en-US" sz="2400">
                <a:latin typeface="Optima"/>
                <a:cs typeface="Optima"/>
              </a:rPr>
              <a:t>6. Discuss the meaning of each chunk; </a:t>
            </a:r>
          </a:p>
          <a:p>
            <a:pPr>
              <a:buNone/>
            </a:pPr>
            <a:r>
              <a:rPr lang="en-US" sz="2400" b="1" i="1">
                <a:latin typeface="Optima"/>
                <a:cs typeface="Optima"/>
              </a:rPr>
              <a:t>Keep building common ground…</a:t>
            </a:r>
            <a:endParaRPr lang="en-US" sz="2400" b="1">
              <a:latin typeface="Optima"/>
              <a:cs typeface="Optima"/>
            </a:endParaRPr>
          </a:p>
          <a:p>
            <a:pPr>
              <a:buNone/>
            </a:pPr>
            <a:r>
              <a:rPr lang="en-US" sz="2400">
                <a:latin typeface="Optima"/>
                <a:cs typeface="Optima"/>
              </a:rPr>
              <a:t>7.  Keep going until the entire sentence is generally understood.</a:t>
            </a:r>
          </a:p>
          <a:p>
            <a:pPr>
              <a:buNone/>
            </a:pPr>
            <a:r>
              <a:rPr lang="en-US" sz="2400">
                <a:latin typeface="Optima"/>
                <a:cs typeface="Optima"/>
              </a:rPr>
              <a:t>8.  Ask for reformulations, paraphrases, what was learned.</a:t>
            </a:r>
          </a:p>
          <a:p>
            <a:pPr>
              <a:buNone/>
            </a:pPr>
            <a:r>
              <a:rPr lang="en-US" sz="2400">
                <a:latin typeface="Optima"/>
                <a:cs typeface="Optima"/>
              </a:rPr>
              <a:t>9.  Link paraphrases to original sentence.</a:t>
            </a:r>
          </a:p>
          <a:p>
            <a:pPr>
              <a:buNone/>
            </a:pPr>
            <a:r>
              <a:rPr lang="en-US" sz="2400">
                <a:latin typeface="Optima"/>
                <a:cs typeface="Optima"/>
              </a:rPr>
              <a:t>10.  Read the sentence aloud again, together</a:t>
            </a:r>
            <a:r>
              <a:rPr lang="en-US" sz="2800">
                <a:latin typeface="Optima"/>
                <a:cs typeface="Optima"/>
              </a:rPr>
              <a:t>.</a:t>
            </a:r>
            <a:endParaRPr lang="en-US" sz="2400">
              <a:latin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432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8432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432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432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2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8432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432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432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3"/>
          <a:stretch>
            <a:fillRect/>
          </a:stretch>
        </p:blipFill>
        <p:spPr>
          <a:xfrm>
            <a:off x="0" y="3299098"/>
            <a:ext cx="3039063" cy="3558902"/>
          </a:xfrm>
          <a:prstGeom prst="rect">
            <a:avLst/>
          </a:prstGeom>
        </p:spPr>
      </p:pic>
      <p:sp>
        <p:nvSpPr>
          <p:cNvPr id="5" name="Rounded Rectangular Callout 4"/>
          <p:cNvSpPr/>
          <p:nvPr/>
        </p:nvSpPr>
        <p:spPr bwMode="auto">
          <a:xfrm>
            <a:off x="3302000" y="1303868"/>
            <a:ext cx="5407881" cy="2760132"/>
          </a:xfrm>
          <a:prstGeom prst="wedgeRoundRectCallout">
            <a:avLst>
              <a:gd name="adj1" fmla="val -70917"/>
              <a:gd name="adj2" fmla="val 114457"/>
              <a:gd name="adj3" fmla="val 16667"/>
            </a:avLst>
          </a:prstGeom>
          <a:solidFill>
            <a:srgbClr val="B6F6FF"/>
          </a:solidFill>
          <a:ln w="9525" cap="flat" cmpd="sng" algn="ctr">
            <a:solidFill>
              <a:schemeClr val="tx1"/>
            </a:solidFill>
            <a:prstDash val="solid"/>
            <a:round/>
            <a:headEnd type="none" w="med" len="med"/>
            <a:tailEnd type="none" w="med" len="med"/>
          </a:ln>
          <a:effectLst>
            <a:outerShdw blurRad="76200" dist="1397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Box 7"/>
          <p:cNvSpPr txBox="1"/>
          <p:nvPr/>
        </p:nvSpPr>
        <p:spPr>
          <a:xfrm>
            <a:off x="236243" y="0"/>
            <a:ext cx="6554024" cy="954107"/>
          </a:xfrm>
          <a:prstGeom prst="rect">
            <a:avLst/>
          </a:prstGeom>
          <a:noFill/>
        </p:spPr>
        <p:txBody>
          <a:bodyPr wrap="square" rtlCol="0">
            <a:spAutoFit/>
          </a:bodyPr>
          <a:lstStyle/>
          <a:p>
            <a:r>
              <a:rPr lang="en-US" sz="2800">
                <a:solidFill>
                  <a:srgbClr val="000000"/>
                </a:solidFill>
              </a:rPr>
              <a:t>A great formative assessment tool: at the start of the sentence discussion--</a:t>
            </a:r>
            <a:endParaRPr lang="en-US" sz="2800" b="1">
              <a:solidFill>
                <a:srgbClr val="000000"/>
              </a:solidFill>
            </a:endParaRPr>
          </a:p>
        </p:txBody>
      </p:sp>
      <p:sp>
        <p:nvSpPr>
          <p:cNvPr id="7" name="TextBox 6"/>
          <p:cNvSpPr txBox="1"/>
          <p:nvPr/>
        </p:nvSpPr>
        <p:spPr>
          <a:xfrm>
            <a:off x="3690760" y="1546299"/>
            <a:ext cx="4766839" cy="2246769"/>
          </a:xfrm>
          <a:prstGeom prst="rect">
            <a:avLst/>
          </a:prstGeom>
          <a:noFill/>
        </p:spPr>
        <p:txBody>
          <a:bodyPr wrap="square" rtlCol="0">
            <a:spAutoFit/>
          </a:bodyPr>
          <a:lstStyle/>
          <a:p>
            <a:r>
              <a:rPr lang="en-US" sz="2800" dirty="0">
                <a:solidFill>
                  <a:srgbClr val="000000"/>
                </a:solidFill>
              </a:rPr>
              <a:t>Take a post-it note and write down what you think this sentence means. Then we’ll do this again after we’ve talked about the sentence.</a:t>
            </a:r>
          </a:p>
        </p:txBody>
      </p:sp>
      <p:grpSp>
        <p:nvGrpSpPr>
          <p:cNvPr id="2" name="Group 11"/>
          <p:cNvGrpSpPr/>
          <p:nvPr/>
        </p:nvGrpSpPr>
        <p:grpSpPr>
          <a:xfrm>
            <a:off x="5503333" y="4639733"/>
            <a:ext cx="1591733" cy="1659467"/>
            <a:chOff x="5503333" y="4639733"/>
            <a:chExt cx="1591733" cy="1659467"/>
          </a:xfrm>
        </p:grpSpPr>
        <p:sp>
          <p:nvSpPr>
            <p:cNvPr id="6" name="Rectangle 5"/>
            <p:cNvSpPr/>
            <p:nvPr/>
          </p:nvSpPr>
          <p:spPr bwMode="auto">
            <a:xfrm>
              <a:off x="5503333" y="4639733"/>
              <a:ext cx="1591733" cy="165946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9" name="Freeform 8"/>
            <p:cNvSpPr/>
            <p:nvPr/>
          </p:nvSpPr>
          <p:spPr bwMode="auto">
            <a:xfrm>
              <a:off x="5723467" y="4859867"/>
              <a:ext cx="1040915" cy="273307"/>
            </a:xfrm>
            <a:custGeom>
              <a:avLst/>
              <a:gdLst>
                <a:gd name="connsiteX0" fmla="*/ 33866 w 1040915"/>
                <a:gd name="connsiteY0" fmla="*/ 0 h 273307"/>
                <a:gd name="connsiteX1" fmla="*/ 33866 w 1040915"/>
                <a:gd name="connsiteY1" fmla="*/ 254000 h 273307"/>
                <a:gd name="connsiteX2" fmla="*/ 0 w 1040915"/>
                <a:gd name="connsiteY2" fmla="*/ 203200 h 273307"/>
                <a:gd name="connsiteX3" fmla="*/ 118533 w 1040915"/>
                <a:gd name="connsiteY3" fmla="*/ 169333 h 273307"/>
                <a:gd name="connsiteX4" fmla="*/ 203200 w 1040915"/>
                <a:gd name="connsiteY4" fmla="*/ 84666 h 273307"/>
                <a:gd name="connsiteX5" fmla="*/ 254000 w 1040915"/>
                <a:gd name="connsiteY5" fmla="*/ 50800 h 273307"/>
                <a:gd name="connsiteX6" fmla="*/ 270933 w 1040915"/>
                <a:gd name="connsiteY6" fmla="*/ 101600 h 273307"/>
                <a:gd name="connsiteX7" fmla="*/ 287866 w 1040915"/>
                <a:gd name="connsiteY7" fmla="*/ 186266 h 273307"/>
                <a:gd name="connsiteX8" fmla="*/ 338666 w 1040915"/>
                <a:gd name="connsiteY8" fmla="*/ 169333 h 273307"/>
                <a:gd name="connsiteX9" fmla="*/ 406400 w 1040915"/>
                <a:gd name="connsiteY9" fmla="*/ 152400 h 273307"/>
                <a:gd name="connsiteX10" fmla="*/ 982133 w 1040915"/>
                <a:gd name="connsiteY10" fmla="*/ 152400 h 273307"/>
                <a:gd name="connsiteX11" fmla="*/ 1032933 w 1040915"/>
                <a:gd name="connsiteY11" fmla="*/ 135466 h 273307"/>
                <a:gd name="connsiteX12" fmla="*/ 999066 w 1040915"/>
                <a:gd name="connsiteY12" fmla="*/ 135466 h 27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0915" h="273307">
                  <a:moveTo>
                    <a:pt x="33866" y="0"/>
                  </a:moveTo>
                  <a:cubicBezTo>
                    <a:pt x="65040" y="93518"/>
                    <a:pt x="79906" y="115880"/>
                    <a:pt x="33866" y="254000"/>
                  </a:cubicBezTo>
                  <a:cubicBezTo>
                    <a:pt x="27430" y="273307"/>
                    <a:pt x="11289" y="220133"/>
                    <a:pt x="0" y="203200"/>
                  </a:cubicBezTo>
                  <a:cubicBezTo>
                    <a:pt x="39511" y="191911"/>
                    <a:pt x="80380" y="184594"/>
                    <a:pt x="118533" y="169333"/>
                  </a:cubicBezTo>
                  <a:cubicBezTo>
                    <a:pt x="193792" y="139229"/>
                    <a:pt x="150518" y="137347"/>
                    <a:pt x="203200" y="84666"/>
                  </a:cubicBezTo>
                  <a:cubicBezTo>
                    <a:pt x="217591" y="70276"/>
                    <a:pt x="237067" y="62089"/>
                    <a:pt x="254000" y="50800"/>
                  </a:cubicBezTo>
                  <a:cubicBezTo>
                    <a:pt x="259644" y="67733"/>
                    <a:pt x="266604" y="84284"/>
                    <a:pt x="270933" y="101600"/>
                  </a:cubicBezTo>
                  <a:cubicBezTo>
                    <a:pt x="277913" y="129522"/>
                    <a:pt x="267515" y="165915"/>
                    <a:pt x="287866" y="186266"/>
                  </a:cubicBezTo>
                  <a:cubicBezTo>
                    <a:pt x="300487" y="198887"/>
                    <a:pt x="321503" y="174236"/>
                    <a:pt x="338666" y="169333"/>
                  </a:cubicBezTo>
                  <a:cubicBezTo>
                    <a:pt x="361043" y="162940"/>
                    <a:pt x="383822" y="158044"/>
                    <a:pt x="406400" y="152400"/>
                  </a:cubicBezTo>
                  <a:cubicBezTo>
                    <a:pt x="650240" y="193039"/>
                    <a:pt x="537036" y="181116"/>
                    <a:pt x="982133" y="152400"/>
                  </a:cubicBezTo>
                  <a:cubicBezTo>
                    <a:pt x="999945" y="151251"/>
                    <a:pt x="1020312" y="148088"/>
                    <a:pt x="1032933" y="135466"/>
                  </a:cubicBezTo>
                  <a:cubicBezTo>
                    <a:pt x="1040915" y="127483"/>
                    <a:pt x="1010355" y="135466"/>
                    <a:pt x="999066" y="135466"/>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0" name="Freeform 9"/>
            <p:cNvSpPr/>
            <p:nvPr/>
          </p:nvSpPr>
          <p:spPr bwMode="auto">
            <a:xfrm>
              <a:off x="5734308" y="5401733"/>
              <a:ext cx="1055959" cy="220134"/>
            </a:xfrm>
            <a:custGeom>
              <a:avLst/>
              <a:gdLst>
                <a:gd name="connsiteX0" fmla="*/ 6092 w 1055959"/>
                <a:gd name="connsiteY0" fmla="*/ 0 h 220134"/>
                <a:gd name="connsiteX1" fmla="*/ 23025 w 1055959"/>
                <a:gd name="connsiteY1" fmla="*/ 84667 h 220134"/>
                <a:gd name="connsiteX2" fmla="*/ 73825 w 1055959"/>
                <a:gd name="connsiteY2" fmla="*/ 50800 h 220134"/>
                <a:gd name="connsiteX3" fmla="*/ 124625 w 1055959"/>
                <a:gd name="connsiteY3" fmla="*/ 0 h 220134"/>
                <a:gd name="connsiteX4" fmla="*/ 243159 w 1055959"/>
                <a:gd name="connsiteY4" fmla="*/ 16934 h 220134"/>
                <a:gd name="connsiteX5" fmla="*/ 293959 w 1055959"/>
                <a:gd name="connsiteY5" fmla="*/ 33867 h 220134"/>
                <a:gd name="connsiteX6" fmla="*/ 310892 w 1055959"/>
                <a:gd name="connsiteY6" fmla="*/ 220134 h 220134"/>
                <a:gd name="connsiteX7" fmla="*/ 344759 w 1055959"/>
                <a:gd name="connsiteY7" fmla="*/ 152400 h 220134"/>
                <a:gd name="connsiteX8" fmla="*/ 395559 w 1055959"/>
                <a:gd name="connsiteY8" fmla="*/ 118534 h 220134"/>
                <a:gd name="connsiteX9" fmla="*/ 446359 w 1055959"/>
                <a:gd name="connsiteY9" fmla="*/ 16934 h 220134"/>
                <a:gd name="connsiteX10" fmla="*/ 514092 w 1055959"/>
                <a:gd name="connsiteY10" fmla="*/ 33867 h 220134"/>
                <a:gd name="connsiteX11" fmla="*/ 564892 w 1055959"/>
                <a:gd name="connsiteY11" fmla="*/ 84667 h 220134"/>
                <a:gd name="connsiteX12" fmla="*/ 615692 w 1055959"/>
                <a:gd name="connsiteY12" fmla="*/ 67734 h 220134"/>
                <a:gd name="connsiteX13" fmla="*/ 683425 w 1055959"/>
                <a:gd name="connsiteY13" fmla="*/ 50800 h 220134"/>
                <a:gd name="connsiteX14" fmla="*/ 801959 w 1055959"/>
                <a:gd name="connsiteY14" fmla="*/ 84667 h 220134"/>
                <a:gd name="connsiteX15" fmla="*/ 903559 w 1055959"/>
                <a:gd name="connsiteY15" fmla="*/ 50800 h 220134"/>
                <a:gd name="connsiteX16" fmla="*/ 1055959 w 1055959"/>
                <a:gd name="connsiteY16" fmla="*/ 33867 h 22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5959" h="220134">
                  <a:moveTo>
                    <a:pt x="6092" y="0"/>
                  </a:moveTo>
                  <a:cubicBezTo>
                    <a:pt x="11736" y="28222"/>
                    <a:pt x="0" y="67398"/>
                    <a:pt x="23025" y="84667"/>
                  </a:cubicBezTo>
                  <a:cubicBezTo>
                    <a:pt x="39306" y="96878"/>
                    <a:pt x="58191" y="63829"/>
                    <a:pt x="73825" y="50800"/>
                  </a:cubicBezTo>
                  <a:cubicBezTo>
                    <a:pt x="92222" y="35469"/>
                    <a:pt x="107692" y="16933"/>
                    <a:pt x="124625" y="0"/>
                  </a:cubicBezTo>
                  <a:cubicBezTo>
                    <a:pt x="164136" y="5645"/>
                    <a:pt x="204022" y="9106"/>
                    <a:pt x="243159" y="16934"/>
                  </a:cubicBezTo>
                  <a:cubicBezTo>
                    <a:pt x="260662" y="20435"/>
                    <a:pt x="288315" y="16934"/>
                    <a:pt x="293959" y="33867"/>
                  </a:cubicBezTo>
                  <a:cubicBezTo>
                    <a:pt x="313674" y="93013"/>
                    <a:pt x="305248" y="158045"/>
                    <a:pt x="310892" y="220134"/>
                  </a:cubicBezTo>
                  <a:cubicBezTo>
                    <a:pt x="322181" y="197556"/>
                    <a:pt x="328599" y="171792"/>
                    <a:pt x="344759" y="152400"/>
                  </a:cubicBezTo>
                  <a:cubicBezTo>
                    <a:pt x="357788" y="136766"/>
                    <a:pt x="381169" y="132924"/>
                    <a:pt x="395559" y="118534"/>
                  </a:cubicBezTo>
                  <a:cubicBezTo>
                    <a:pt x="428383" y="85710"/>
                    <a:pt x="432587" y="58249"/>
                    <a:pt x="446359" y="16934"/>
                  </a:cubicBezTo>
                  <a:cubicBezTo>
                    <a:pt x="468937" y="22578"/>
                    <a:pt x="493886" y="22321"/>
                    <a:pt x="514092" y="33867"/>
                  </a:cubicBezTo>
                  <a:cubicBezTo>
                    <a:pt x="534884" y="45748"/>
                    <a:pt x="542174" y="77094"/>
                    <a:pt x="564892" y="84667"/>
                  </a:cubicBezTo>
                  <a:cubicBezTo>
                    <a:pt x="581825" y="90311"/>
                    <a:pt x="598530" y="72638"/>
                    <a:pt x="615692" y="67734"/>
                  </a:cubicBezTo>
                  <a:cubicBezTo>
                    <a:pt x="638069" y="61340"/>
                    <a:pt x="660847" y="56445"/>
                    <a:pt x="683425" y="50800"/>
                  </a:cubicBezTo>
                  <a:cubicBezTo>
                    <a:pt x="703620" y="57532"/>
                    <a:pt x="785600" y="86303"/>
                    <a:pt x="801959" y="84667"/>
                  </a:cubicBezTo>
                  <a:cubicBezTo>
                    <a:pt x="837480" y="81115"/>
                    <a:pt x="868136" y="55228"/>
                    <a:pt x="903559" y="50800"/>
                  </a:cubicBezTo>
                  <a:cubicBezTo>
                    <a:pt x="1044626" y="33167"/>
                    <a:pt x="993518" y="33867"/>
                    <a:pt x="1055959" y="33867"/>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1" name="Freeform 10"/>
            <p:cNvSpPr/>
            <p:nvPr/>
          </p:nvSpPr>
          <p:spPr bwMode="auto">
            <a:xfrm>
              <a:off x="5749352" y="5621867"/>
              <a:ext cx="1040915" cy="273307"/>
            </a:xfrm>
            <a:custGeom>
              <a:avLst/>
              <a:gdLst>
                <a:gd name="connsiteX0" fmla="*/ 33866 w 1040915"/>
                <a:gd name="connsiteY0" fmla="*/ 0 h 273307"/>
                <a:gd name="connsiteX1" fmla="*/ 33866 w 1040915"/>
                <a:gd name="connsiteY1" fmla="*/ 254000 h 273307"/>
                <a:gd name="connsiteX2" fmla="*/ 0 w 1040915"/>
                <a:gd name="connsiteY2" fmla="*/ 203200 h 273307"/>
                <a:gd name="connsiteX3" fmla="*/ 118533 w 1040915"/>
                <a:gd name="connsiteY3" fmla="*/ 169333 h 273307"/>
                <a:gd name="connsiteX4" fmla="*/ 203200 w 1040915"/>
                <a:gd name="connsiteY4" fmla="*/ 84666 h 273307"/>
                <a:gd name="connsiteX5" fmla="*/ 254000 w 1040915"/>
                <a:gd name="connsiteY5" fmla="*/ 50800 h 273307"/>
                <a:gd name="connsiteX6" fmla="*/ 270933 w 1040915"/>
                <a:gd name="connsiteY6" fmla="*/ 101600 h 273307"/>
                <a:gd name="connsiteX7" fmla="*/ 287866 w 1040915"/>
                <a:gd name="connsiteY7" fmla="*/ 186266 h 273307"/>
                <a:gd name="connsiteX8" fmla="*/ 338666 w 1040915"/>
                <a:gd name="connsiteY8" fmla="*/ 169333 h 273307"/>
                <a:gd name="connsiteX9" fmla="*/ 406400 w 1040915"/>
                <a:gd name="connsiteY9" fmla="*/ 152400 h 273307"/>
                <a:gd name="connsiteX10" fmla="*/ 982133 w 1040915"/>
                <a:gd name="connsiteY10" fmla="*/ 152400 h 273307"/>
                <a:gd name="connsiteX11" fmla="*/ 1032933 w 1040915"/>
                <a:gd name="connsiteY11" fmla="*/ 135466 h 273307"/>
                <a:gd name="connsiteX12" fmla="*/ 999066 w 1040915"/>
                <a:gd name="connsiteY12" fmla="*/ 135466 h 27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0915" h="273307">
                  <a:moveTo>
                    <a:pt x="33866" y="0"/>
                  </a:moveTo>
                  <a:cubicBezTo>
                    <a:pt x="65040" y="93518"/>
                    <a:pt x="79906" y="115880"/>
                    <a:pt x="33866" y="254000"/>
                  </a:cubicBezTo>
                  <a:cubicBezTo>
                    <a:pt x="27430" y="273307"/>
                    <a:pt x="11289" y="220133"/>
                    <a:pt x="0" y="203200"/>
                  </a:cubicBezTo>
                  <a:cubicBezTo>
                    <a:pt x="39511" y="191911"/>
                    <a:pt x="80380" y="184594"/>
                    <a:pt x="118533" y="169333"/>
                  </a:cubicBezTo>
                  <a:cubicBezTo>
                    <a:pt x="193792" y="139229"/>
                    <a:pt x="150518" y="137347"/>
                    <a:pt x="203200" y="84666"/>
                  </a:cubicBezTo>
                  <a:cubicBezTo>
                    <a:pt x="217591" y="70276"/>
                    <a:pt x="237067" y="62089"/>
                    <a:pt x="254000" y="50800"/>
                  </a:cubicBezTo>
                  <a:cubicBezTo>
                    <a:pt x="259644" y="67733"/>
                    <a:pt x="266604" y="84284"/>
                    <a:pt x="270933" y="101600"/>
                  </a:cubicBezTo>
                  <a:cubicBezTo>
                    <a:pt x="277913" y="129522"/>
                    <a:pt x="267515" y="165915"/>
                    <a:pt x="287866" y="186266"/>
                  </a:cubicBezTo>
                  <a:cubicBezTo>
                    <a:pt x="300487" y="198887"/>
                    <a:pt x="321503" y="174236"/>
                    <a:pt x="338666" y="169333"/>
                  </a:cubicBezTo>
                  <a:cubicBezTo>
                    <a:pt x="361043" y="162940"/>
                    <a:pt x="383822" y="158044"/>
                    <a:pt x="406400" y="152400"/>
                  </a:cubicBezTo>
                  <a:cubicBezTo>
                    <a:pt x="650240" y="193039"/>
                    <a:pt x="537036" y="181116"/>
                    <a:pt x="982133" y="152400"/>
                  </a:cubicBezTo>
                  <a:cubicBezTo>
                    <a:pt x="999945" y="151251"/>
                    <a:pt x="1020312" y="148088"/>
                    <a:pt x="1032933" y="135466"/>
                  </a:cubicBezTo>
                  <a:cubicBezTo>
                    <a:pt x="1040915" y="127483"/>
                    <a:pt x="1010355" y="135466"/>
                    <a:pt x="999066" y="135466"/>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grpSp>
        <p:nvGrpSpPr>
          <p:cNvPr id="3" name="Group 12"/>
          <p:cNvGrpSpPr/>
          <p:nvPr/>
        </p:nvGrpSpPr>
        <p:grpSpPr>
          <a:xfrm flipV="1">
            <a:off x="6322281" y="4792132"/>
            <a:ext cx="1591733" cy="1659467"/>
            <a:chOff x="5503333" y="4639733"/>
            <a:chExt cx="1591733" cy="1659467"/>
          </a:xfrm>
        </p:grpSpPr>
        <p:sp>
          <p:nvSpPr>
            <p:cNvPr id="14" name="Rectangle 13"/>
            <p:cNvSpPr/>
            <p:nvPr/>
          </p:nvSpPr>
          <p:spPr bwMode="auto">
            <a:xfrm>
              <a:off x="5503333" y="4639733"/>
              <a:ext cx="1591733" cy="1659467"/>
            </a:xfrm>
            <a:prstGeom prst="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5" name="Freeform 14"/>
            <p:cNvSpPr/>
            <p:nvPr/>
          </p:nvSpPr>
          <p:spPr bwMode="auto">
            <a:xfrm>
              <a:off x="5723467" y="4859867"/>
              <a:ext cx="1040915" cy="273307"/>
            </a:xfrm>
            <a:custGeom>
              <a:avLst/>
              <a:gdLst>
                <a:gd name="connsiteX0" fmla="*/ 33866 w 1040915"/>
                <a:gd name="connsiteY0" fmla="*/ 0 h 273307"/>
                <a:gd name="connsiteX1" fmla="*/ 33866 w 1040915"/>
                <a:gd name="connsiteY1" fmla="*/ 254000 h 273307"/>
                <a:gd name="connsiteX2" fmla="*/ 0 w 1040915"/>
                <a:gd name="connsiteY2" fmla="*/ 203200 h 273307"/>
                <a:gd name="connsiteX3" fmla="*/ 118533 w 1040915"/>
                <a:gd name="connsiteY3" fmla="*/ 169333 h 273307"/>
                <a:gd name="connsiteX4" fmla="*/ 203200 w 1040915"/>
                <a:gd name="connsiteY4" fmla="*/ 84666 h 273307"/>
                <a:gd name="connsiteX5" fmla="*/ 254000 w 1040915"/>
                <a:gd name="connsiteY5" fmla="*/ 50800 h 273307"/>
                <a:gd name="connsiteX6" fmla="*/ 270933 w 1040915"/>
                <a:gd name="connsiteY6" fmla="*/ 101600 h 273307"/>
                <a:gd name="connsiteX7" fmla="*/ 287866 w 1040915"/>
                <a:gd name="connsiteY7" fmla="*/ 186266 h 273307"/>
                <a:gd name="connsiteX8" fmla="*/ 338666 w 1040915"/>
                <a:gd name="connsiteY8" fmla="*/ 169333 h 273307"/>
                <a:gd name="connsiteX9" fmla="*/ 406400 w 1040915"/>
                <a:gd name="connsiteY9" fmla="*/ 152400 h 273307"/>
                <a:gd name="connsiteX10" fmla="*/ 982133 w 1040915"/>
                <a:gd name="connsiteY10" fmla="*/ 152400 h 273307"/>
                <a:gd name="connsiteX11" fmla="*/ 1032933 w 1040915"/>
                <a:gd name="connsiteY11" fmla="*/ 135466 h 273307"/>
                <a:gd name="connsiteX12" fmla="*/ 999066 w 1040915"/>
                <a:gd name="connsiteY12" fmla="*/ 135466 h 27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0915" h="273307">
                  <a:moveTo>
                    <a:pt x="33866" y="0"/>
                  </a:moveTo>
                  <a:cubicBezTo>
                    <a:pt x="65040" y="93518"/>
                    <a:pt x="79906" y="115880"/>
                    <a:pt x="33866" y="254000"/>
                  </a:cubicBezTo>
                  <a:cubicBezTo>
                    <a:pt x="27430" y="273307"/>
                    <a:pt x="11289" y="220133"/>
                    <a:pt x="0" y="203200"/>
                  </a:cubicBezTo>
                  <a:cubicBezTo>
                    <a:pt x="39511" y="191911"/>
                    <a:pt x="80380" y="184594"/>
                    <a:pt x="118533" y="169333"/>
                  </a:cubicBezTo>
                  <a:cubicBezTo>
                    <a:pt x="193792" y="139229"/>
                    <a:pt x="150518" y="137347"/>
                    <a:pt x="203200" y="84666"/>
                  </a:cubicBezTo>
                  <a:cubicBezTo>
                    <a:pt x="217591" y="70276"/>
                    <a:pt x="237067" y="62089"/>
                    <a:pt x="254000" y="50800"/>
                  </a:cubicBezTo>
                  <a:cubicBezTo>
                    <a:pt x="259644" y="67733"/>
                    <a:pt x="266604" y="84284"/>
                    <a:pt x="270933" y="101600"/>
                  </a:cubicBezTo>
                  <a:cubicBezTo>
                    <a:pt x="277913" y="129522"/>
                    <a:pt x="267515" y="165915"/>
                    <a:pt x="287866" y="186266"/>
                  </a:cubicBezTo>
                  <a:cubicBezTo>
                    <a:pt x="300487" y="198887"/>
                    <a:pt x="321503" y="174236"/>
                    <a:pt x="338666" y="169333"/>
                  </a:cubicBezTo>
                  <a:cubicBezTo>
                    <a:pt x="361043" y="162940"/>
                    <a:pt x="383822" y="158044"/>
                    <a:pt x="406400" y="152400"/>
                  </a:cubicBezTo>
                  <a:cubicBezTo>
                    <a:pt x="650240" y="193039"/>
                    <a:pt x="537036" y="181116"/>
                    <a:pt x="982133" y="152400"/>
                  </a:cubicBezTo>
                  <a:cubicBezTo>
                    <a:pt x="999945" y="151251"/>
                    <a:pt x="1020312" y="148088"/>
                    <a:pt x="1032933" y="135466"/>
                  </a:cubicBezTo>
                  <a:cubicBezTo>
                    <a:pt x="1040915" y="127483"/>
                    <a:pt x="1010355" y="135466"/>
                    <a:pt x="999066" y="135466"/>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6" name="Freeform 15"/>
            <p:cNvSpPr/>
            <p:nvPr/>
          </p:nvSpPr>
          <p:spPr bwMode="auto">
            <a:xfrm>
              <a:off x="5734308" y="5401733"/>
              <a:ext cx="1055959" cy="220134"/>
            </a:xfrm>
            <a:custGeom>
              <a:avLst/>
              <a:gdLst>
                <a:gd name="connsiteX0" fmla="*/ 6092 w 1055959"/>
                <a:gd name="connsiteY0" fmla="*/ 0 h 220134"/>
                <a:gd name="connsiteX1" fmla="*/ 23025 w 1055959"/>
                <a:gd name="connsiteY1" fmla="*/ 84667 h 220134"/>
                <a:gd name="connsiteX2" fmla="*/ 73825 w 1055959"/>
                <a:gd name="connsiteY2" fmla="*/ 50800 h 220134"/>
                <a:gd name="connsiteX3" fmla="*/ 124625 w 1055959"/>
                <a:gd name="connsiteY3" fmla="*/ 0 h 220134"/>
                <a:gd name="connsiteX4" fmla="*/ 243159 w 1055959"/>
                <a:gd name="connsiteY4" fmla="*/ 16934 h 220134"/>
                <a:gd name="connsiteX5" fmla="*/ 293959 w 1055959"/>
                <a:gd name="connsiteY5" fmla="*/ 33867 h 220134"/>
                <a:gd name="connsiteX6" fmla="*/ 310892 w 1055959"/>
                <a:gd name="connsiteY6" fmla="*/ 220134 h 220134"/>
                <a:gd name="connsiteX7" fmla="*/ 344759 w 1055959"/>
                <a:gd name="connsiteY7" fmla="*/ 152400 h 220134"/>
                <a:gd name="connsiteX8" fmla="*/ 395559 w 1055959"/>
                <a:gd name="connsiteY8" fmla="*/ 118534 h 220134"/>
                <a:gd name="connsiteX9" fmla="*/ 446359 w 1055959"/>
                <a:gd name="connsiteY9" fmla="*/ 16934 h 220134"/>
                <a:gd name="connsiteX10" fmla="*/ 514092 w 1055959"/>
                <a:gd name="connsiteY10" fmla="*/ 33867 h 220134"/>
                <a:gd name="connsiteX11" fmla="*/ 564892 w 1055959"/>
                <a:gd name="connsiteY11" fmla="*/ 84667 h 220134"/>
                <a:gd name="connsiteX12" fmla="*/ 615692 w 1055959"/>
                <a:gd name="connsiteY12" fmla="*/ 67734 h 220134"/>
                <a:gd name="connsiteX13" fmla="*/ 683425 w 1055959"/>
                <a:gd name="connsiteY13" fmla="*/ 50800 h 220134"/>
                <a:gd name="connsiteX14" fmla="*/ 801959 w 1055959"/>
                <a:gd name="connsiteY14" fmla="*/ 84667 h 220134"/>
                <a:gd name="connsiteX15" fmla="*/ 903559 w 1055959"/>
                <a:gd name="connsiteY15" fmla="*/ 50800 h 220134"/>
                <a:gd name="connsiteX16" fmla="*/ 1055959 w 1055959"/>
                <a:gd name="connsiteY16" fmla="*/ 33867 h 220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55959" h="220134">
                  <a:moveTo>
                    <a:pt x="6092" y="0"/>
                  </a:moveTo>
                  <a:cubicBezTo>
                    <a:pt x="11736" y="28222"/>
                    <a:pt x="0" y="67398"/>
                    <a:pt x="23025" y="84667"/>
                  </a:cubicBezTo>
                  <a:cubicBezTo>
                    <a:pt x="39306" y="96878"/>
                    <a:pt x="58191" y="63829"/>
                    <a:pt x="73825" y="50800"/>
                  </a:cubicBezTo>
                  <a:cubicBezTo>
                    <a:pt x="92222" y="35469"/>
                    <a:pt x="107692" y="16933"/>
                    <a:pt x="124625" y="0"/>
                  </a:cubicBezTo>
                  <a:cubicBezTo>
                    <a:pt x="164136" y="5645"/>
                    <a:pt x="204022" y="9106"/>
                    <a:pt x="243159" y="16934"/>
                  </a:cubicBezTo>
                  <a:cubicBezTo>
                    <a:pt x="260662" y="20435"/>
                    <a:pt x="288315" y="16934"/>
                    <a:pt x="293959" y="33867"/>
                  </a:cubicBezTo>
                  <a:cubicBezTo>
                    <a:pt x="313674" y="93013"/>
                    <a:pt x="305248" y="158045"/>
                    <a:pt x="310892" y="220134"/>
                  </a:cubicBezTo>
                  <a:cubicBezTo>
                    <a:pt x="322181" y="197556"/>
                    <a:pt x="328599" y="171792"/>
                    <a:pt x="344759" y="152400"/>
                  </a:cubicBezTo>
                  <a:cubicBezTo>
                    <a:pt x="357788" y="136766"/>
                    <a:pt x="381169" y="132924"/>
                    <a:pt x="395559" y="118534"/>
                  </a:cubicBezTo>
                  <a:cubicBezTo>
                    <a:pt x="428383" y="85710"/>
                    <a:pt x="432587" y="58249"/>
                    <a:pt x="446359" y="16934"/>
                  </a:cubicBezTo>
                  <a:cubicBezTo>
                    <a:pt x="468937" y="22578"/>
                    <a:pt x="493886" y="22321"/>
                    <a:pt x="514092" y="33867"/>
                  </a:cubicBezTo>
                  <a:cubicBezTo>
                    <a:pt x="534884" y="45748"/>
                    <a:pt x="542174" y="77094"/>
                    <a:pt x="564892" y="84667"/>
                  </a:cubicBezTo>
                  <a:cubicBezTo>
                    <a:pt x="581825" y="90311"/>
                    <a:pt x="598530" y="72638"/>
                    <a:pt x="615692" y="67734"/>
                  </a:cubicBezTo>
                  <a:cubicBezTo>
                    <a:pt x="638069" y="61340"/>
                    <a:pt x="660847" y="56445"/>
                    <a:pt x="683425" y="50800"/>
                  </a:cubicBezTo>
                  <a:cubicBezTo>
                    <a:pt x="703620" y="57532"/>
                    <a:pt x="785600" y="86303"/>
                    <a:pt x="801959" y="84667"/>
                  </a:cubicBezTo>
                  <a:cubicBezTo>
                    <a:pt x="837480" y="81115"/>
                    <a:pt x="868136" y="55228"/>
                    <a:pt x="903559" y="50800"/>
                  </a:cubicBezTo>
                  <a:cubicBezTo>
                    <a:pt x="1044626" y="33167"/>
                    <a:pt x="993518" y="33867"/>
                    <a:pt x="1055959" y="33867"/>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
          <p:nvSpPr>
            <p:cNvPr id="17" name="Freeform 16"/>
            <p:cNvSpPr/>
            <p:nvPr/>
          </p:nvSpPr>
          <p:spPr bwMode="auto">
            <a:xfrm>
              <a:off x="5749352" y="5621867"/>
              <a:ext cx="1040915" cy="273307"/>
            </a:xfrm>
            <a:custGeom>
              <a:avLst/>
              <a:gdLst>
                <a:gd name="connsiteX0" fmla="*/ 33866 w 1040915"/>
                <a:gd name="connsiteY0" fmla="*/ 0 h 273307"/>
                <a:gd name="connsiteX1" fmla="*/ 33866 w 1040915"/>
                <a:gd name="connsiteY1" fmla="*/ 254000 h 273307"/>
                <a:gd name="connsiteX2" fmla="*/ 0 w 1040915"/>
                <a:gd name="connsiteY2" fmla="*/ 203200 h 273307"/>
                <a:gd name="connsiteX3" fmla="*/ 118533 w 1040915"/>
                <a:gd name="connsiteY3" fmla="*/ 169333 h 273307"/>
                <a:gd name="connsiteX4" fmla="*/ 203200 w 1040915"/>
                <a:gd name="connsiteY4" fmla="*/ 84666 h 273307"/>
                <a:gd name="connsiteX5" fmla="*/ 254000 w 1040915"/>
                <a:gd name="connsiteY5" fmla="*/ 50800 h 273307"/>
                <a:gd name="connsiteX6" fmla="*/ 270933 w 1040915"/>
                <a:gd name="connsiteY6" fmla="*/ 101600 h 273307"/>
                <a:gd name="connsiteX7" fmla="*/ 287866 w 1040915"/>
                <a:gd name="connsiteY7" fmla="*/ 186266 h 273307"/>
                <a:gd name="connsiteX8" fmla="*/ 338666 w 1040915"/>
                <a:gd name="connsiteY8" fmla="*/ 169333 h 273307"/>
                <a:gd name="connsiteX9" fmla="*/ 406400 w 1040915"/>
                <a:gd name="connsiteY9" fmla="*/ 152400 h 273307"/>
                <a:gd name="connsiteX10" fmla="*/ 982133 w 1040915"/>
                <a:gd name="connsiteY10" fmla="*/ 152400 h 273307"/>
                <a:gd name="connsiteX11" fmla="*/ 1032933 w 1040915"/>
                <a:gd name="connsiteY11" fmla="*/ 135466 h 273307"/>
                <a:gd name="connsiteX12" fmla="*/ 999066 w 1040915"/>
                <a:gd name="connsiteY12" fmla="*/ 135466 h 273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0915" h="273307">
                  <a:moveTo>
                    <a:pt x="33866" y="0"/>
                  </a:moveTo>
                  <a:cubicBezTo>
                    <a:pt x="65040" y="93518"/>
                    <a:pt x="79906" y="115880"/>
                    <a:pt x="33866" y="254000"/>
                  </a:cubicBezTo>
                  <a:cubicBezTo>
                    <a:pt x="27430" y="273307"/>
                    <a:pt x="11289" y="220133"/>
                    <a:pt x="0" y="203200"/>
                  </a:cubicBezTo>
                  <a:cubicBezTo>
                    <a:pt x="39511" y="191911"/>
                    <a:pt x="80380" y="184594"/>
                    <a:pt x="118533" y="169333"/>
                  </a:cubicBezTo>
                  <a:cubicBezTo>
                    <a:pt x="193792" y="139229"/>
                    <a:pt x="150518" y="137347"/>
                    <a:pt x="203200" y="84666"/>
                  </a:cubicBezTo>
                  <a:cubicBezTo>
                    <a:pt x="217591" y="70276"/>
                    <a:pt x="237067" y="62089"/>
                    <a:pt x="254000" y="50800"/>
                  </a:cubicBezTo>
                  <a:cubicBezTo>
                    <a:pt x="259644" y="67733"/>
                    <a:pt x="266604" y="84284"/>
                    <a:pt x="270933" y="101600"/>
                  </a:cubicBezTo>
                  <a:cubicBezTo>
                    <a:pt x="277913" y="129522"/>
                    <a:pt x="267515" y="165915"/>
                    <a:pt x="287866" y="186266"/>
                  </a:cubicBezTo>
                  <a:cubicBezTo>
                    <a:pt x="300487" y="198887"/>
                    <a:pt x="321503" y="174236"/>
                    <a:pt x="338666" y="169333"/>
                  </a:cubicBezTo>
                  <a:cubicBezTo>
                    <a:pt x="361043" y="162940"/>
                    <a:pt x="383822" y="158044"/>
                    <a:pt x="406400" y="152400"/>
                  </a:cubicBezTo>
                  <a:cubicBezTo>
                    <a:pt x="650240" y="193039"/>
                    <a:pt x="537036" y="181116"/>
                    <a:pt x="982133" y="152400"/>
                  </a:cubicBezTo>
                  <a:cubicBezTo>
                    <a:pt x="999945" y="151251"/>
                    <a:pt x="1020312" y="148088"/>
                    <a:pt x="1032933" y="135466"/>
                  </a:cubicBezTo>
                  <a:cubicBezTo>
                    <a:pt x="1040915" y="127483"/>
                    <a:pt x="1010355" y="135466"/>
                    <a:pt x="999066" y="135466"/>
                  </a:cubicBezTo>
                </a:path>
              </a:pathLst>
            </a:cu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827"/>
            <a:ext cx="8103134" cy="3676540"/>
          </a:xfrm>
        </p:spPr>
        <p:txBody>
          <a:bodyPr/>
          <a:lstStyle/>
          <a:p>
            <a:pPr algn="l"/>
            <a:r>
              <a:rPr lang="en-US" dirty="0">
                <a:latin typeface="Optima"/>
                <a:cs typeface="Optima"/>
              </a:rPr>
              <a:t>What you’ve done here is help students get practice digging into complex text,</a:t>
            </a:r>
            <a:br>
              <a:rPr lang="en-US" dirty="0">
                <a:latin typeface="Optima"/>
                <a:cs typeface="Optima"/>
              </a:rPr>
            </a:br>
            <a:r>
              <a:rPr lang="en-US" dirty="0">
                <a:latin typeface="Optima"/>
                <a:cs typeface="Optima"/>
              </a:rPr>
              <a:t/>
            </a:r>
            <a:br>
              <a:rPr lang="en-US" dirty="0">
                <a:latin typeface="Optima"/>
                <a:cs typeface="Optima"/>
              </a:rPr>
            </a:br>
            <a:endParaRPr lang="en-US" dirty="0">
              <a:latin typeface="Optima"/>
              <a:cs typeface="Optima"/>
            </a:endParaRPr>
          </a:p>
        </p:txBody>
      </p:sp>
      <p:sp>
        <p:nvSpPr>
          <p:cNvPr id="3" name="TextBox 2"/>
          <p:cNvSpPr txBox="1"/>
          <p:nvPr/>
        </p:nvSpPr>
        <p:spPr>
          <a:xfrm>
            <a:off x="685800" y="3796950"/>
            <a:ext cx="7925765" cy="1446550"/>
          </a:xfrm>
          <a:prstGeom prst="rect">
            <a:avLst/>
          </a:prstGeom>
          <a:noFill/>
        </p:spPr>
        <p:txBody>
          <a:bodyPr wrap="square" rtlCol="0">
            <a:spAutoFit/>
          </a:bodyPr>
          <a:lstStyle/>
          <a:p>
            <a:r>
              <a:rPr lang="en-US" sz="4400" dirty="0">
                <a:solidFill>
                  <a:prstClr val="black"/>
                </a:solidFill>
                <a:latin typeface="Optima"/>
                <a:cs typeface="Optima"/>
              </a:rPr>
              <a:t>one complex sentence at a time.</a:t>
            </a:r>
            <a:endParaRPr lang="en-US" sz="4400"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827"/>
            <a:ext cx="8103134" cy="3676540"/>
          </a:xfrm>
        </p:spPr>
        <p:txBody>
          <a:bodyPr/>
          <a:lstStyle/>
          <a:p>
            <a:pPr algn="l"/>
            <a:r>
              <a:rPr lang="en-US">
                <a:latin typeface="Optima"/>
                <a:cs typeface="Optima"/>
              </a:rPr>
              <a:t>Part two:</a:t>
            </a:r>
            <a:br>
              <a:rPr lang="en-US">
                <a:latin typeface="Optima"/>
                <a:cs typeface="Optima"/>
              </a:rPr>
            </a:br>
            <a:r>
              <a:rPr lang="en-US">
                <a:latin typeface="Optima"/>
                <a:cs typeface="Optima"/>
              </a:rPr>
              <a:t/>
            </a:r>
            <a:br>
              <a:rPr lang="en-US">
                <a:latin typeface="Optima"/>
                <a:cs typeface="Optima"/>
              </a:rPr>
            </a:br>
            <a:r>
              <a:rPr lang="en-US">
                <a:latin typeface="Optima"/>
                <a:cs typeface="Optima"/>
              </a:rPr>
              <a:t>Managing discussions about complex text using talk moves</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18327"/>
            <a:ext cx="8103134" cy="3676540"/>
          </a:xfrm>
        </p:spPr>
        <p:txBody>
          <a:bodyPr>
            <a:normAutofit/>
          </a:bodyPr>
          <a:lstStyle/>
          <a:p>
            <a:pPr algn="l"/>
            <a:r>
              <a:rPr lang="en-US" sz="4000">
                <a:latin typeface="Optima"/>
                <a:cs typeface="Optima"/>
              </a:rPr>
              <a:t>Even if you understand how to break up complex sentences and work with them, you still have to contend with what students will say!</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67598" y="1"/>
            <a:ext cx="8421336" cy="4796212"/>
          </a:xfrm>
        </p:spPr>
        <p:txBody>
          <a:bodyPr>
            <a:normAutofit/>
          </a:bodyPr>
          <a:lstStyle/>
          <a:p>
            <a:pPr algn="l"/>
            <a:r>
              <a:rPr lang="en-US" sz="3200" b="1">
                <a:latin typeface="Optima"/>
                <a:cs typeface="Optima"/>
              </a:rPr>
              <a:t>CCSR</a:t>
            </a:r>
            <a:r>
              <a:rPr lang="en-US" sz="2800" b="1">
                <a:latin typeface="Optima"/>
                <a:cs typeface="Optima"/>
              </a:rPr>
              <a:t> for English Language Arts and Literacy in History/Social Studies, Science, and Technical Subjects</a:t>
            </a:r>
            <a:r>
              <a:rPr lang="en-US" sz="2800">
                <a:latin typeface="Optima"/>
                <a:cs typeface="Optima"/>
              </a:rPr>
              <a:t/>
            </a:r>
            <a:br>
              <a:rPr lang="en-US" sz="2800">
                <a:latin typeface="Optima"/>
                <a:cs typeface="Optima"/>
              </a:rPr>
            </a:br>
            <a:r>
              <a:rPr lang="en-US" sz="2800">
                <a:latin typeface="Optima"/>
                <a:cs typeface="Optima"/>
              </a:rPr>
              <a:t/>
            </a:r>
            <a:br>
              <a:rPr lang="en-US" sz="2800">
                <a:latin typeface="Optima"/>
                <a:cs typeface="Optima"/>
              </a:rPr>
            </a:br>
            <a:r>
              <a:rPr lang="en-US" sz="3200" b="1">
                <a:latin typeface="Optima"/>
                <a:cs typeface="Optima"/>
              </a:rPr>
              <a:t>Grades 6-8 Text Exemplars:</a:t>
            </a:r>
            <a:r>
              <a:rPr lang="en-US" sz="2800">
                <a:latin typeface="Optima"/>
                <a:cs typeface="Optima"/>
              </a:rPr>
              <a:t/>
            </a:r>
            <a:br>
              <a:rPr lang="en-US" sz="2800">
                <a:latin typeface="Optima"/>
                <a:cs typeface="Optima"/>
              </a:rPr>
            </a:br>
            <a:r>
              <a:rPr lang="en-US" sz="2800">
                <a:latin typeface="Optima"/>
                <a:cs typeface="Optima"/>
              </a:rPr>
              <a:t/>
            </a:r>
            <a:br>
              <a:rPr lang="en-US" sz="2800">
                <a:latin typeface="Optima"/>
                <a:cs typeface="Optima"/>
              </a:rPr>
            </a:br>
            <a:r>
              <a:rPr lang="en-US" sz="3200" b="1">
                <a:latin typeface="Optima"/>
                <a:cs typeface="Optima"/>
              </a:rPr>
              <a:t>“The evolution of the grocery bag”   </a:t>
            </a:r>
            <a:br>
              <a:rPr lang="en-US" sz="3200" b="1">
                <a:latin typeface="Optima"/>
                <a:cs typeface="Optima"/>
              </a:rPr>
            </a:br>
            <a:r>
              <a:rPr lang="en-US" sz="2800" b="1">
                <a:latin typeface="Optima"/>
                <a:cs typeface="Optima"/>
              </a:rPr>
              <a:t>by Henry Petroski</a:t>
            </a:r>
            <a:r>
              <a:rPr lang="en-US" sz="2800">
                <a:latin typeface="Optima"/>
                <a:cs typeface="Optima"/>
              </a:rPr>
              <a:t/>
            </a:r>
            <a:br>
              <a:rPr lang="en-US" sz="2800">
                <a:latin typeface="Optima"/>
                <a:cs typeface="Optima"/>
              </a:rPr>
            </a:br>
            <a:r>
              <a:rPr lang="en-US" sz="3600">
                <a:latin typeface="Optima"/>
                <a:cs typeface="Optima"/>
              </a:rPr>
              <a:t/>
            </a:r>
            <a:br>
              <a:rPr lang="en-US" sz="3600">
                <a:latin typeface="Optima"/>
                <a:cs typeface="Optima"/>
              </a:rPr>
            </a:br>
            <a:endParaRPr lang="en-US" sz="3600">
              <a:latin typeface="Optima"/>
              <a:cs typeface="Optima"/>
            </a:endParaRPr>
          </a:p>
        </p:txBody>
      </p:sp>
      <p:pic>
        <p:nvPicPr>
          <p:cNvPr id="3" name="Picture 2" descr="Screen shot 2012-10-14 at 6.54.47 PM.png"/>
          <p:cNvPicPr>
            <a:picLocks noChangeAspect="1"/>
          </p:cNvPicPr>
          <p:nvPr/>
        </p:nvPicPr>
        <p:blipFill>
          <a:blip r:embed="rId2"/>
          <a:stretch>
            <a:fillRect/>
          </a:stretch>
        </p:blipFill>
        <p:spPr>
          <a:xfrm>
            <a:off x="4089206" y="3455549"/>
            <a:ext cx="4699728" cy="3168489"/>
          </a:xfrm>
          <a:prstGeom prst="rect">
            <a:avLst/>
          </a:prstGeom>
          <a:effectLst>
            <a:outerShdw blurRad="60325" dist="88900" dir="2700000">
              <a:srgbClr val="000000">
                <a:alpha val="43000"/>
              </a:srgbClr>
            </a:outerShdw>
          </a:effectLst>
        </p:spPr>
      </p:pic>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334910" y="384366"/>
            <a:ext cx="8520859" cy="602242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176213" defTabSz="914400" eaLnBrk="0" fontAlgn="base" hangingPunct="0">
              <a:spcBef>
                <a:spcPct val="20000"/>
              </a:spcBef>
              <a:spcAft>
                <a:spcPct val="0"/>
              </a:spcAft>
              <a:defRPr/>
            </a:pPr>
            <a:r>
              <a:rPr lang="en-US" sz="2800" kern="0">
                <a:solidFill>
                  <a:prstClr val="black"/>
                </a:solidFill>
                <a:latin typeface="Optima"/>
                <a:cs typeface="Optima"/>
              </a:rPr>
              <a:t>¶1</a:t>
            </a:r>
          </a:p>
          <a:p>
            <a:pPr marL="342900" indent="7938" defTabSz="914400" eaLnBrk="0" fontAlgn="base" hangingPunct="0">
              <a:spcBef>
                <a:spcPct val="20000"/>
              </a:spcBef>
              <a:spcAft>
                <a:spcPct val="0"/>
              </a:spcAft>
              <a:defRPr/>
            </a:pPr>
            <a:r>
              <a:rPr lang="en-US" sz="2400" kern="0">
                <a:solidFill>
                  <a:prstClr val="black"/>
                </a:solidFill>
                <a:latin typeface="Optima"/>
                <a:cs typeface="Optima"/>
              </a:rPr>
              <a:t>That much-reviled bottleneck known as the American supermarket checkout lane would be an even greater exercise in frustration were it not for several technological advances.</a:t>
            </a:r>
          </a:p>
          <a:p>
            <a:pPr marL="342900" indent="7938" defTabSz="914400" eaLnBrk="0" fontAlgn="base" hangingPunct="0">
              <a:spcBef>
                <a:spcPct val="20000"/>
              </a:spcBef>
              <a:spcAft>
                <a:spcPct val="0"/>
              </a:spcAft>
              <a:defRPr/>
            </a:pPr>
            <a:r>
              <a:rPr lang="en-US" sz="2400" kern="0">
                <a:solidFill>
                  <a:prstClr val="black"/>
                </a:solidFill>
                <a:latin typeface="Optima"/>
                <a:cs typeface="Optima"/>
              </a:rPr>
              <a:t>The Universal Product Code and the decoding laser scanner, introduced in 1974, tally a shopper’s groceries far more quickly and accurately than the old method of inputting each purchase manually into a cash register.</a:t>
            </a:r>
          </a:p>
          <a:p>
            <a:pPr marL="342900" indent="7938" defTabSz="914400" eaLnBrk="0" fontAlgn="base" hangingPunct="0">
              <a:spcBef>
                <a:spcPct val="20000"/>
              </a:spcBef>
              <a:spcAft>
                <a:spcPct val="0"/>
              </a:spcAft>
              <a:defRPr/>
            </a:pPr>
            <a:r>
              <a:rPr lang="en-US" sz="2400" kern="0">
                <a:solidFill>
                  <a:prstClr val="black"/>
                </a:solidFill>
                <a:latin typeface="Optima"/>
                <a:cs typeface="Optima"/>
              </a:rPr>
              <a:t>But beeping a large order past the scanner would have led only to a faster pileup of cans and boxes down the line, where the bagger works, had it not been for the introduction, more than a century earlier, of an even greater technological masterpiece: the square-bottomed paper bag.</a:t>
            </a:r>
          </a:p>
          <a:p>
            <a:pPr marL="342900" indent="7938" defTabSz="914400" eaLnBrk="0" fontAlgn="base" hangingPunct="0">
              <a:spcBef>
                <a:spcPct val="20000"/>
              </a:spcBef>
              <a:spcAft>
                <a:spcPct val="0"/>
              </a:spcAft>
              <a:defRPr/>
            </a:pPr>
            <a:endParaRPr lang="en-US" sz="2400" kern="0">
              <a:solidFill>
                <a:prstClr val="black"/>
              </a:solidFill>
              <a:latin typeface="Optima"/>
              <a:cs typeface="Optima"/>
            </a:endParaRPr>
          </a:p>
          <a:p>
            <a:pPr marL="342900" indent="7938" defTabSz="914400" eaLnBrk="0" fontAlgn="base" hangingPunct="0">
              <a:spcBef>
                <a:spcPct val="20000"/>
              </a:spcBef>
              <a:spcAft>
                <a:spcPct val="0"/>
              </a:spcAft>
              <a:defRPr/>
            </a:pPr>
            <a:endParaRPr lang="en-US" sz="2400" kern="0">
              <a:solidFill>
                <a:prstClr val="black"/>
              </a:solidFill>
              <a:latin typeface="Optima"/>
              <a:cs typeface="Optima"/>
            </a:endParaRPr>
          </a:p>
        </p:txBody>
      </p:sp>
      <p:sp>
        <p:nvSpPr>
          <p:cNvPr id="3" name="TextBox 2"/>
          <p:cNvSpPr txBox="1">
            <a:spLocks noChangeArrowheads="1"/>
          </p:cNvSpPr>
          <p:nvPr/>
        </p:nvSpPr>
        <p:spPr bwMode="auto">
          <a:xfrm>
            <a:off x="334910" y="1038034"/>
            <a:ext cx="1066800" cy="1323975"/>
          </a:xfrm>
          <a:prstGeom prst="rect">
            <a:avLst/>
          </a:prstGeom>
          <a:noFill/>
          <a:ln w="9525">
            <a:noFill/>
            <a:miter lim="800000"/>
            <a:headEnd/>
            <a:tailEnd/>
          </a:ln>
        </p:spPr>
        <p:txBody>
          <a:bodyPr>
            <a:prstTxWarp prst="textNoShape">
              <a:avLst/>
            </a:prstTxWarp>
            <a:spAutoFit/>
          </a:bodyPr>
          <a:lstStyle/>
          <a:p>
            <a:r>
              <a:rPr lang="en-US" sz="8000">
                <a:solidFill>
                  <a:srgbClr val="FF0000"/>
                </a:solidFill>
                <a:latin typeface="Zapf Dingbats" charset="2"/>
              </a:rPr>
              <a:t>✔</a:t>
            </a:r>
            <a:endParaRPr lang="en-US" sz="36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
            <a:ext cx="8387918" cy="802154"/>
          </a:xfrm>
        </p:spPr>
        <p:txBody>
          <a:bodyPr>
            <a:normAutofit/>
          </a:bodyPr>
          <a:lstStyle/>
          <a:p>
            <a:pPr eaLnBrk="1" hangingPunct="1">
              <a:defRPr/>
            </a:pPr>
            <a:r>
              <a:rPr lang="en-US" sz="2800" smtClean="0">
                <a:solidFill>
                  <a:srgbClr val="191919"/>
                </a:solidFill>
                <a:latin typeface="Optima"/>
                <a:cs typeface="Optima"/>
              </a:rPr>
              <a:t>We start by reading the whole sentence aloud…</a:t>
            </a:r>
          </a:p>
        </p:txBody>
      </p:sp>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802155"/>
            <a:ext cx="5551379" cy="3734105"/>
          </a:xfrm>
          <a:prstGeom prst="wedgeRoundRectCallout">
            <a:avLst>
              <a:gd name="adj1" fmla="val -64909"/>
              <a:gd name="adj2" fmla="val 93046"/>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3354518" y="1119673"/>
            <a:ext cx="5350871" cy="3108544"/>
          </a:xfrm>
          <a:prstGeom prst="rect">
            <a:avLst/>
          </a:prstGeom>
          <a:noFill/>
        </p:spPr>
        <p:txBody>
          <a:bodyPr wrap="square" rtlCol="0">
            <a:spAutoFit/>
          </a:bodyPr>
          <a:lstStyle/>
          <a:p>
            <a:pPr marL="342900" indent="7938" defTabSz="914400" eaLnBrk="0" fontAlgn="base" hangingPunct="0">
              <a:spcBef>
                <a:spcPct val="20000"/>
              </a:spcBef>
              <a:spcAft>
                <a:spcPct val="0"/>
              </a:spcAft>
              <a:defRPr/>
            </a:pPr>
            <a:r>
              <a:rPr lang="en-US" sz="2800" kern="0">
                <a:solidFill>
                  <a:prstClr val="black"/>
                </a:solidFill>
                <a:latin typeface="Optima"/>
                <a:cs typeface="Optima"/>
              </a:rPr>
              <a:t>That much-reviled bottleneck known as the American supermarket checkout lane would be an even greater exercise in frustration were it not for several technological advances.</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6738" name="Rectangle 1026"/>
          <p:cNvSpPr>
            <a:spLocks noChangeArrowheads="1"/>
          </p:cNvSpPr>
          <p:nvPr/>
        </p:nvSpPr>
        <p:spPr bwMode="auto">
          <a:xfrm>
            <a:off x="533400" y="682625"/>
            <a:ext cx="8229600" cy="1077218"/>
          </a:xfrm>
          <a:prstGeom prst="rect">
            <a:avLst/>
          </a:prstGeom>
          <a:noFill/>
          <a:ln w="9525">
            <a:noFill/>
            <a:miter lim="800000"/>
            <a:headEnd/>
            <a:tailEnd/>
          </a:ln>
        </p:spPr>
        <p:txBody>
          <a:bodyPr>
            <a:prstTxWarp prst="textNoShape">
              <a:avLst/>
            </a:prstTxWarp>
            <a:spAutoFit/>
          </a:bodyPr>
          <a:lstStyle/>
          <a:p>
            <a:pPr algn="ctr" defTabSz="914400" fontAlgn="base">
              <a:spcBef>
                <a:spcPct val="20000"/>
              </a:spcBef>
              <a:spcAft>
                <a:spcPct val="0"/>
              </a:spcAft>
            </a:pPr>
            <a:r>
              <a:rPr lang="en-US" sz="3200">
                <a:solidFill>
                  <a:srgbClr val="FFFFFF"/>
                </a:solidFill>
                <a:latin typeface="Optima"/>
                <a:ea typeface="ＭＳ Ｐゴシック" charset="-128"/>
                <a:cs typeface="Optima"/>
              </a:rPr>
              <a:t>“I’ve been teaching this way all my life and I don’t call it anything.”</a:t>
            </a:r>
            <a:endParaRPr lang="en-US" sz="3200">
              <a:solidFill>
                <a:srgbClr val="000000"/>
              </a:solidFill>
              <a:latin typeface="Optima"/>
              <a:ea typeface="ＭＳ Ｐゴシック" charset="-128"/>
              <a:cs typeface="Optima"/>
            </a:endParaRPr>
          </a:p>
        </p:txBody>
      </p:sp>
      <p:pic>
        <p:nvPicPr>
          <p:cNvPr id="116739" name="Picture 4"/>
          <p:cNvPicPr>
            <a:picLocks noChangeAspect="1"/>
          </p:cNvPicPr>
          <p:nvPr/>
        </p:nvPicPr>
        <p:blipFill>
          <a:blip r:embed="rId3"/>
          <a:srcRect/>
          <a:stretch>
            <a:fillRect/>
          </a:stretch>
        </p:blipFill>
        <p:spPr bwMode="auto">
          <a:xfrm>
            <a:off x="4453248" y="2736850"/>
            <a:ext cx="1174750" cy="1371600"/>
          </a:xfrm>
          <a:prstGeom prst="rect">
            <a:avLst/>
          </a:prstGeom>
          <a:noFill/>
          <a:ln w="9525">
            <a:noFill/>
            <a:miter lim="800000"/>
            <a:headEnd/>
            <a:tailEnd/>
          </a:ln>
        </p:spPr>
      </p:pic>
      <p:pic>
        <p:nvPicPr>
          <p:cNvPr id="116740" name="Picture 5"/>
          <p:cNvPicPr>
            <a:picLocks noChangeAspect="1"/>
          </p:cNvPicPr>
          <p:nvPr/>
        </p:nvPicPr>
        <p:blipFill>
          <a:blip r:embed="rId4"/>
          <a:srcRect/>
          <a:stretch>
            <a:fillRect/>
          </a:stretch>
        </p:blipFill>
        <p:spPr bwMode="auto">
          <a:xfrm>
            <a:off x="1265238" y="2106613"/>
            <a:ext cx="1966912" cy="1735137"/>
          </a:xfrm>
          <a:prstGeom prst="rect">
            <a:avLst/>
          </a:prstGeom>
          <a:noFill/>
          <a:ln w="9525">
            <a:noFill/>
            <a:miter lim="800000"/>
            <a:headEnd/>
            <a:tailEnd/>
          </a:ln>
        </p:spPr>
      </p:pic>
      <p:pic>
        <p:nvPicPr>
          <p:cNvPr id="116741" name="Picture 6" descr="nancy.jpg"/>
          <p:cNvPicPr>
            <a:picLocks noChangeAspect="1"/>
          </p:cNvPicPr>
          <p:nvPr/>
        </p:nvPicPr>
        <p:blipFill>
          <a:blip r:embed="rId5"/>
          <a:srcRect/>
          <a:stretch>
            <a:fillRect/>
          </a:stretch>
        </p:blipFill>
        <p:spPr bwMode="auto">
          <a:xfrm>
            <a:off x="6340475" y="2106613"/>
            <a:ext cx="1371600" cy="1371600"/>
          </a:xfrm>
          <a:prstGeom prst="rect">
            <a:avLst/>
          </a:prstGeom>
          <a:noFill/>
          <a:ln w="9525">
            <a:noFill/>
            <a:miter lim="800000"/>
            <a:headEnd/>
            <a:tailEnd/>
          </a:ln>
        </p:spPr>
      </p:pic>
      <p:sp>
        <p:nvSpPr>
          <p:cNvPr id="9" name="Rectangle 1026"/>
          <p:cNvSpPr>
            <a:spLocks noChangeArrowheads="1"/>
          </p:cNvSpPr>
          <p:nvPr/>
        </p:nvSpPr>
        <p:spPr bwMode="auto">
          <a:xfrm>
            <a:off x="1265238" y="4370368"/>
            <a:ext cx="7037387" cy="1569660"/>
          </a:xfrm>
          <a:prstGeom prst="rect">
            <a:avLst/>
          </a:prstGeom>
          <a:noFill/>
          <a:ln w="9525">
            <a:noFill/>
            <a:miter lim="800000"/>
            <a:headEnd/>
            <a:tailEnd/>
          </a:ln>
        </p:spPr>
        <p:txBody>
          <a:bodyPr wrap="square">
            <a:prstTxWarp prst="textNoShape">
              <a:avLst/>
            </a:prstTxWarp>
            <a:spAutoFit/>
          </a:bodyPr>
          <a:lstStyle/>
          <a:p>
            <a:pPr algn="ctr" defTabSz="914400" fontAlgn="base">
              <a:spcBef>
                <a:spcPct val="20000"/>
              </a:spcBef>
              <a:spcAft>
                <a:spcPct val="0"/>
              </a:spcAft>
            </a:pPr>
            <a:r>
              <a:rPr lang="en-US" sz="3200">
                <a:solidFill>
                  <a:srgbClr val="FFFFFF"/>
                </a:solidFill>
                <a:latin typeface="Optima" charset="0"/>
                <a:ea typeface="Optima" charset="0"/>
                <a:cs typeface="Optima" charset="0"/>
              </a:rPr>
              <a:t>“Academically productive talk” or “Accountable Talk” is based on observations of teachers like these.</a:t>
            </a:r>
            <a:endParaRPr lang="en-US" sz="3200">
              <a:solidFill>
                <a:srgbClr val="000000"/>
              </a:solidFill>
              <a:latin typeface="Optima" charset="0"/>
              <a:ea typeface="Optima" charset="0"/>
              <a:cs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autoUpdateAnimBg="0"/>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136558"/>
            <a:ext cx="2043133" cy="2392616"/>
          </a:xfrm>
          <a:prstGeom prst="rect">
            <a:avLst/>
          </a:prstGeom>
        </p:spPr>
      </p:pic>
      <p:sp>
        <p:nvSpPr>
          <p:cNvPr id="5" name="Rounded Rectangular Callout 4"/>
          <p:cNvSpPr/>
          <p:nvPr/>
        </p:nvSpPr>
        <p:spPr bwMode="auto">
          <a:xfrm>
            <a:off x="3154010" y="0"/>
            <a:ext cx="5551379" cy="3734105"/>
          </a:xfrm>
          <a:prstGeom prst="wedgeRoundRectCallout">
            <a:avLst>
              <a:gd name="adj1" fmla="val -79657"/>
              <a:gd name="adj2" fmla="val -15258"/>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3154010" y="168643"/>
            <a:ext cx="5350871" cy="3280898"/>
          </a:xfrm>
          <a:prstGeom prst="rect">
            <a:avLst/>
          </a:prstGeom>
          <a:noFill/>
        </p:spPr>
        <p:txBody>
          <a:bodyPr wrap="square" rtlCol="0">
            <a:spAutoFit/>
          </a:bodyPr>
          <a:lstStyle/>
          <a:p>
            <a:pPr marL="342900" indent="7938" defTabSz="914400" eaLnBrk="0" fontAlgn="base" hangingPunct="0">
              <a:spcBef>
                <a:spcPct val="20000"/>
              </a:spcBef>
              <a:spcAft>
                <a:spcPct val="0"/>
              </a:spcAft>
              <a:defRPr/>
            </a:pPr>
            <a:r>
              <a:rPr lang="en-US" sz="2800" kern="0">
                <a:solidFill>
                  <a:prstClr val="black"/>
                </a:solidFill>
                <a:latin typeface="Optima"/>
                <a:cs typeface="Optima"/>
              </a:rPr>
              <a:t>Wow.  That’s a mouthful.  Let’s draw a line under the subject of the sentence:</a:t>
            </a:r>
          </a:p>
          <a:p>
            <a:pPr marL="342900" indent="7938" defTabSz="914400" eaLnBrk="0" fontAlgn="base" hangingPunct="0">
              <a:spcBef>
                <a:spcPct val="20000"/>
              </a:spcBef>
              <a:spcAft>
                <a:spcPct val="0"/>
              </a:spcAft>
              <a:defRPr/>
            </a:pPr>
            <a:endParaRPr lang="en-US" sz="2800" kern="0">
              <a:solidFill>
                <a:prstClr val="black"/>
              </a:solidFill>
              <a:latin typeface="Optima"/>
              <a:cs typeface="Optima"/>
            </a:endParaRPr>
          </a:p>
          <a:p>
            <a:pPr marL="342900" indent="7938" defTabSz="914400" eaLnBrk="0" fontAlgn="base" hangingPunct="0">
              <a:spcBef>
                <a:spcPct val="20000"/>
              </a:spcBef>
              <a:spcAft>
                <a:spcPct val="0"/>
              </a:spcAft>
              <a:defRPr/>
            </a:pPr>
            <a:r>
              <a:rPr lang="en-US" sz="2800" u="sng" kern="0">
                <a:solidFill>
                  <a:prstClr val="black"/>
                </a:solidFill>
                <a:latin typeface="Optima"/>
                <a:cs typeface="Optima"/>
              </a:rPr>
              <a:t>That much-reviled bottleneck known as the American supermarket checkout lane</a:t>
            </a:r>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136558"/>
            <a:ext cx="2043133" cy="2392616"/>
          </a:xfrm>
          <a:prstGeom prst="rect">
            <a:avLst/>
          </a:prstGeom>
        </p:spPr>
      </p:pic>
      <p:sp>
        <p:nvSpPr>
          <p:cNvPr id="5" name="Rounded Rectangular Callout 4"/>
          <p:cNvSpPr/>
          <p:nvPr/>
        </p:nvSpPr>
        <p:spPr bwMode="auto">
          <a:xfrm>
            <a:off x="3154010" y="1"/>
            <a:ext cx="5551379" cy="2924520"/>
          </a:xfrm>
          <a:prstGeom prst="wedgeRoundRectCallout">
            <a:avLst>
              <a:gd name="adj1" fmla="val -79657"/>
              <a:gd name="adj2" fmla="val -15258"/>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3154010" y="0"/>
            <a:ext cx="5350871" cy="2850011"/>
          </a:xfrm>
          <a:prstGeom prst="rect">
            <a:avLst/>
          </a:prstGeom>
          <a:noFill/>
        </p:spPr>
        <p:txBody>
          <a:bodyPr wrap="square" rtlCol="0">
            <a:spAutoFit/>
          </a:bodyPr>
          <a:lstStyle/>
          <a:p>
            <a:pPr marL="342900" indent="7938" defTabSz="914400" eaLnBrk="0" fontAlgn="base" hangingPunct="0">
              <a:spcBef>
                <a:spcPct val="20000"/>
              </a:spcBef>
              <a:spcAft>
                <a:spcPct val="0"/>
              </a:spcAft>
              <a:defRPr/>
            </a:pPr>
            <a:r>
              <a:rPr lang="en-US" sz="2800" u="sng" kern="0">
                <a:solidFill>
                  <a:prstClr val="black"/>
                </a:solidFill>
                <a:latin typeface="Optima"/>
                <a:cs typeface="Optima"/>
              </a:rPr>
              <a:t>That much-reviled bottleneck known as the American supermarket checkout lane </a:t>
            </a:r>
          </a:p>
          <a:p>
            <a:pPr marL="342900" indent="7938" defTabSz="914400" eaLnBrk="0" fontAlgn="base" hangingPunct="0">
              <a:spcBef>
                <a:spcPct val="20000"/>
              </a:spcBef>
              <a:spcAft>
                <a:spcPct val="0"/>
              </a:spcAft>
              <a:defRPr/>
            </a:pPr>
            <a:endParaRPr lang="en-US" sz="2800" u="sng" kern="0">
              <a:solidFill>
                <a:prstClr val="black"/>
              </a:solidFill>
              <a:latin typeface="Optima"/>
              <a:cs typeface="Optima"/>
            </a:endParaRPr>
          </a:p>
          <a:p>
            <a:pPr marL="342900" indent="7938" defTabSz="914400" eaLnBrk="0" fontAlgn="base" hangingPunct="0">
              <a:spcBef>
                <a:spcPct val="20000"/>
              </a:spcBef>
              <a:spcAft>
                <a:spcPct val="0"/>
              </a:spcAft>
              <a:defRPr/>
            </a:pPr>
            <a:r>
              <a:rPr lang="en-US" sz="2800" kern="0">
                <a:solidFill>
                  <a:prstClr val="black"/>
                </a:solidFill>
                <a:latin typeface="Optima"/>
                <a:cs typeface="Optima"/>
              </a:rPr>
              <a:t>So what does that mean??  Who has an idea?</a:t>
            </a:r>
            <a:endParaRPr lang="en-US" sz="2800" u="sng" kern="0">
              <a:solidFill>
                <a:prstClr val="black"/>
              </a:solidFill>
              <a:latin typeface="Optima"/>
              <a:cs typeface="Optima"/>
            </a:endParaRPr>
          </a:p>
        </p:txBody>
      </p:sp>
      <p:sp>
        <p:nvSpPr>
          <p:cNvPr id="7" name="Rectangle 6"/>
          <p:cNvSpPr>
            <a:spLocks noChangeArrowheads="1"/>
          </p:cNvSpPr>
          <p:nvPr/>
        </p:nvSpPr>
        <p:spPr bwMode="auto">
          <a:xfrm>
            <a:off x="300222" y="3221786"/>
            <a:ext cx="8204659" cy="584776"/>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200">
                <a:solidFill>
                  <a:srgbClr val="000000"/>
                </a:solidFill>
                <a:latin typeface="Optima"/>
                <a:cs typeface="Optima"/>
              </a:rPr>
              <a:t>24 blank faces.  1 or 2 hands up.</a:t>
            </a:r>
            <a:endParaRPr lang="en-US" sz="3600">
              <a:solidFill>
                <a:srgbClr val="000000"/>
              </a:solidFill>
              <a:latin typeface="Optima"/>
              <a:cs typeface="Optima"/>
            </a:endParaRPr>
          </a:p>
        </p:txBody>
      </p:sp>
      <p:pic>
        <p:nvPicPr>
          <p:cNvPr id="8" name="Picture 7" descr="4students.png"/>
          <p:cNvPicPr>
            <a:picLocks noChangeAspect="1"/>
          </p:cNvPicPr>
          <p:nvPr/>
        </p:nvPicPr>
        <p:blipFill>
          <a:blip r:embed="rId3"/>
          <a:stretch>
            <a:fillRect/>
          </a:stretch>
        </p:blipFill>
        <p:spPr>
          <a:xfrm>
            <a:off x="1453682" y="4159028"/>
            <a:ext cx="5014523" cy="2698971"/>
          </a:xfrm>
          <a:prstGeom prst="rect">
            <a:avLst/>
          </a:prstGeom>
        </p:spPr>
      </p:pic>
      <p:pic>
        <p:nvPicPr>
          <p:cNvPr id="9" name="Picture 8" descr="lie back.png"/>
          <p:cNvPicPr>
            <a:picLocks noChangeAspect="1"/>
          </p:cNvPicPr>
          <p:nvPr/>
        </p:nvPicPr>
        <p:blipFill>
          <a:blip r:embed="rId4"/>
          <a:stretch>
            <a:fillRect/>
          </a:stretch>
        </p:blipFill>
        <p:spPr>
          <a:xfrm>
            <a:off x="6573379" y="4159028"/>
            <a:ext cx="2899959" cy="269897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188878" y="110923"/>
            <a:ext cx="2174986" cy="523220"/>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i="1">
                <a:solidFill>
                  <a:srgbClr val="000000"/>
                </a:solidFill>
                <a:latin typeface="Optima"/>
                <a:cs typeface="Optima"/>
              </a:rPr>
              <a:t>You think:  </a:t>
            </a:r>
          </a:p>
        </p:txBody>
      </p:sp>
      <p:pic>
        <p:nvPicPr>
          <p:cNvPr id="8" name="Picture 7" descr="4students.png"/>
          <p:cNvPicPr>
            <a:picLocks noChangeAspect="1"/>
          </p:cNvPicPr>
          <p:nvPr/>
        </p:nvPicPr>
        <p:blipFill>
          <a:blip r:embed="rId3"/>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4"/>
          <a:stretch>
            <a:fillRect/>
          </a:stretch>
        </p:blipFill>
        <p:spPr>
          <a:xfrm>
            <a:off x="5732697" y="3376612"/>
            <a:ext cx="3740641" cy="3481388"/>
          </a:xfrm>
          <a:prstGeom prst="rect">
            <a:avLst/>
          </a:prstGeom>
        </p:spPr>
      </p:pic>
      <p:pic>
        <p:nvPicPr>
          <p:cNvPr id="10" name="Picture 9" descr="sceptic.PM.png"/>
          <p:cNvPicPr>
            <a:picLocks noChangeAspect="1"/>
          </p:cNvPicPr>
          <p:nvPr/>
        </p:nvPicPr>
        <p:blipFill>
          <a:blip r:embed="rId5"/>
          <a:stretch>
            <a:fillRect/>
          </a:stretch>
        </p:blipFill>
        <p:spPr>
          <a:xfrm>
            <a:off x="-1" y="-21114"/>
            <a:ext cx="2188879" cy="2784804"/>
          </a:xfrm>
          <a:prstGeom prst="rect">
            <a:avLst/>
          </a:prstGeom>
        </p:spPr>
      </p:pic>
      <p:sp>
        <p:nvSpPr>
          <p:cNvPr id="12" name="Cloud Callout 11"/>
          <p:cNvSpPr/>
          <p:nvPr/>
        </p:nvSpPr>
        <p:spPr bwMode="auto">
          <a:xfrm>
            <a:off x="3488266" y="77057"/>
            <a:ext cx="5655734" cy="2964444"/>
          </a:xfrm>
          <a:prstGeom prst="cloudCallout">
            <a:avLst>
              <a:gd name="adj1" fmla="val -87990"/>
              <a:gd name="adj2" fmla="val 3304"/>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3" name="Rectangle 12"/>
          <p:cNvSpPr>
            <a:spLocks noChangeArrowheads="1"/>
          </p:cNvSpPr>
          <p:nvPr/>
        </p:nvSpPr>
        <p:spPr bwMode="auto">
          <a:xfrm>
            <a:off x="4137203" y="663593"/>
            <a:ext cx="4249483" cy="1815882"/>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dirty="0">
                <a:solidFill>
                  <a:srgbClr val="000000"/>
                </a:solidFill>
                <a:latin typeface="Optima"/>
                <a:cs typeface="Optima"/>
              </a:rPr>
              <a:t>They need time to think! (and maybe time to practice what they want to say!)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136558"/>
            <a:ext cx="2043133" cy="2392616"/>
          </a:xfrm>
          <a:prstGeom prst="rect">
            <a:avLst/>
          </a:prstGeom>
        </p:spPr>
      </p:pic>
      <p:sp>
        <p:nvSpPr>
          <p:cNvPr id="5" name="Rounded Rectangular Callout 4"/>
          <p:cNvSpPr/>
          <p:nvPr/>
        </p:nvSpPr>
        <p:spPr bwMode="auto">
          <a:xfrm>
            <a:off x="3154010" y="0"/>
            <a:ext cx="5551379" cy="3734105"/>
          </a:xfrm>
          <a:prstGeom prst="wedgeRoundRectCallout">
            <a:avLst>
              <a:gd name="adj1" fmla="val -79657"/>
              <a:gd name="adj2" fmla="val -15258"/>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3154010" y="168643"/>
            <a:ext cx="5350871" cy="3711786"/>
          </a:xfrm>
          <a:prstGeom prst="rect">
            <a:avLst/>
          </a:prstGeom>
          <a:noFill/>
        </p:spPr>
        <p:txBody>
          <a:bodyPr wrap="square" rtlCol="0">
            <a:spAutoFit/>
          </a:bodyPr>
          <a:lstStyle/>
          <a:p>
            <a:pPr marL="342900" indent="7938" defTabSz="914400" eaLnBrk="0" fontAlgn="base" hangingPunct="0">
              <a:spcBef>
                <a:spcPct val="20000"/>
              </a:spcBef>
              <a:spcAft>
                <a:spcPct val="0"/>
              </a:spcAft>
              <a:defRPr/>
            </a:pPr>
            <a:r>
              <a:rPr lang="en-US" sz="2800" kern="0">
                <a:solidFill>
                  <a:prstClr val="black"/>
                </a:solidFill>
                <a:latin typeface="Optima"/>
                <a:cs typeface="Optima"/>
              </a:rPr>
              <a:t>Talk to the person next to you… what do you think this is talking about?  See what you can make out of this…</a:t>
            </a:r>
          </a:p>
          <a:p>
            <a:pPr marL="342900" indent="7938" defTabSz="914400" eaLnBrk="0" fontAlgn="base" hangingPunct="0">
              <a:spcBef>
                <a:spcPct val="20000"/>
              </a:spcBef>
              <a:spcAft>
                <a:spcPct val="0"/>
              </a:spcAft>
              <a:defRPr/>
            </a:pPr>
            <a:r>
              <a:rPr lang="en-US" sz="2800" u="sng" kern="0">
                <a:solidFill>
                  <a:prstClr val="black"/>
                </a:solidFill>
                <a:latin typeface="Optima"/>
                <a:cs typeface="Optima"/>
              </a:rPr>
              <a:t>That much-reviled bottleneck known as the American supermarket checkout lane</a:t>
            </a:r>
          </a:p>
          <a:p>
            <a:pPr marL="342900" indent="7938" defTabSz="914400" eaLnBrk="0" fontAlgn="base" hangingPunct="0">
              <a:spcBef>
                <a:spcPct val="20000"/>
              </a:spcBef>
              <a:spcAft>
                <a:spcPct val="0"/>
              </a:spcAft>
              <a:defRPr/>
            </a:pPr>
            <a:r>
              <a:rPr lang="en-US" sz="2800" u="sng" kern="0">
                <a:solidFill>
                  <a:prstClr val="black"/>
                </a:solidFill>
                <a:latin typeface="Optima"/>
                <a:cs typeface="Optima"/>
              </a:rPr>
              <a:t>  </a:t>
            </a:r>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136558"/>
            <a:ext cx="2043133" cy="2392616"/>
          </a:xfrm>
          <a:prstGeom prst="rect">
            <a:avLst/>
          </a:prstGeom>
        </p:spPr>
      </p:pic>
      <p:sp>
        <p:nvSpPr>
          <p:cNvPr id="10" name="Rectangle 9"/>
          <p:cNvSpPr>
            <a:spLocks noChangeArrowheads="1"/>
          </p:cNvSpPr>
          <p:nvPr/>
        </p:nvSpPr>
        <p:spPr bwMode="auto">
          <a:xfrm>
            <a:off x="280347" y="2492991"/>
            <a:ext cx="8508587" cy="954107"/>
          </a:xfrm>
          <a:prstGeom prst="rect">
            <a:avLst/>
          </a:prstGeom>
          <a:noFill/>
          <a:ln w="9525">
            <a:noFill/>
            <a:miter lim="800000"/>
            <a:headEnd/>
            <a:tailEnd/>
          </a:ln>
        </p:spPr>
        <p:txBody>
          <a:bodyPr wrap="square">
            <a:prstTxWarp prst="textNoShape">
              <a:avLst/>
            </a:prstTxWarp>
            <a:spAutoFit/>
          </a:bodyPr>
          <a:lstStyle/>
          <a:p>
            <a:pPr marL="1036638" indent="-1036638" defTabSz="914400" fontAlgn="base">
              <a:spcBef>
                <a:spcPct val="20000"/>
              </a:spcBef>
              <a:spcAft>
                <a:spcPct val="0"/>
              </a:spcAft>
            </a:pPr>
            <a:r>
              <a:rPr lang="en-US" sz="2800">
                <a:solidFill>
                  <a:srgbClr val="000000"/>
                </a:solidFill>
                <a:latin typeface="Optima"/>
                <a:cs typeface="Optima"/>
              </a:rPr>
              <a:t>Javier: It’s something about the checkout line in the store. </a:t>
            </a:r>
            <a:endParaRPr lang="en-US" sz="3200">
              <a:solidFill>
                <a:srgbClr val="000000"/>
              </a:solidFill>
              <a:latin typeface="Optima"/>
              <a:cs typeface="Optima"/>
            </a:endParaRPr>
          </a:p>
        </p:txBody>
      </p:sp>
      <p:pic>
        <p:nvPicPr>
          <p:cNvPr id="11" name="Picture 10" descr="4students.png"/>
          <p:cNvPicPr>
            <a:picLocks noChangeAspect="1"/>
          </p:cNvPicPr>
          <p:nvPr/>
        </p:nvPicPr>
        <p:blipFill>
          <a:blip r:embed="rId3"/>
          <a:stretch>
            <a:fillRect/>
          </a:stretch>
        </p:blipFill>
        <p:spPr>
          <a:xfrm>
            <a:off x="2675794" y="3592982"/>
            <a:ext cx="6468206" cy="3481388"/>
          </a:xfrm>
          <a:prstGeom prst="rect">
            <a:avLst/>
          </a:prstGeom>
        </p:spPr>
      </p:pic>
      <p:sp>
        <p:nvSpPr>
          <p:cNvPr id="12" name="Rounded Rectangular Callout 11"/>
          <p:cNvSpPr/>
          <p:nvPr/>
        </p:nvSpPr>
        <p:spPr bwMode="auto">
          <a:xfrm>
            <a:off x="3154010" y="1"/>
            <a:ext cx="5551379" cy="2038807"/>
          </a:xfrm>
          <a:prstGeom prst="wedgeRoundRectCallout">
            <a:avLst>
              <a:gd name="adj1" fmla="val -81764"/>
              <a:gd name="adj2" fmla="val 31464"/>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342900" indent="7938" defTabSz="914400" eaLnBrk="0" fontAlgn="base" hangingPunct="0">
              <a:spcBef>
                <a:spcPct val="20000"/>
              </a:spcBef>
              <a:spcAft>
                <a:spcPct val="0"/>
              </a:spcAft>
              <a:defRPr/>
            </a:pPr>
            <a:r>
              <a:rPr lang="en-US" sz="2800" kern="0">
                <a:solidFill>
                  <a:prstClr val="black"/>
                </a:solidFill>
                <a:latin typeface="Optima"/>
                <a:cs typeface="Optima"/>
              </a:rPr>
              <a:t>So what does that mean?  Javier, did you two come up with something?</a:t>
            </a:r>
            <a:endParaRPr lang="en-US" sz="2800" u="sng" kern="0">
              <a:solidFill>
                <a:prstClr val="black"/>
              </a:solidFill>
              <a:latin typeface="Optima"/>
              <a:cs typeface="Optim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136558"/>
            <a:ext cx="2043133" cy="2392616"/>
          </a:xfrm>
          <a:prstGeom prst="rect">
            <a:avLst/>
          </a:prstGeom>
        </p:spPr>
      </p:pic>
      <p:sp>
        <p:nvSpPr>
          <p:cNvPr id="10" name="Rectangle 9"/>
          <p:cNvSpPr>
            <a:spLocks noChangeArrowheads="1"/>
          </p:cNvSpPr>
          <p:nvPr/>
        </p:nvSpPr>
        <p:spPr bwMode="auto">
          <a:xfrm>
            <a:off x="196802" y="3016211"/>
            <a:ext cx="8508587" cy="523220"/>
          </a:xfrm>
          <a:prstGeom prst="rect">
            <a:avLst/>
          </a:prstGeom>
          <a:noFill/>
          <a:ln w="9525">
            <a:noFill/>
            <a:miter lim="800000"/>
            <a:headEnd/>
            <a:tailEnd/>
          </a:ln>
        </p:spPr>
        <p:txBody>
          <a:bodyPr wrap="square">
            <a:prstTxWarp prst="textNoShape">
              <a:avLst/>
            </a:prstTxWarp>
            <a:spAutoFit/>
          </a:bodyPr>
          <a:lstStyle/>
          <a:p>
            <a:pPr marL="1036638" indent="-1036638" defTabSz="914400" fontAlgn="base">
              <a:spcBef>
                <a:spcPct val="20000"/>
              </a:spcBef>
              <a:spcAft>
                <a:spcPct val="0"/>
              </a:spcAft>
            </a:pPr>
            <a:r>
              <a:rPr lang="en-US" sz="2800">
                <a:solidFill>
                  <a:srgbClr val="000000"/>
                </a:solidFill>
                <a:latin typeface="Optima"/>
                <a:cs typeface="Optima"/>
              </a:rPr>
              <a:t>Marta: Something about the bottles?</a:t>
            </a:r>
            <a:endParaRPr lang="en-US" sz="3200">
              <a:solidFill>
                <a:srgbClr val="000000"/>
              </a:solidFill>
              <a:latin typeface="Optima"/>
              <a:cs typeface="Optima"/>
            </a:endParaRPr>
          </a:p>
        </p:txBody>
      </p:sp>
      <p:sp>
        <p:nvSpPr>
          <p:cNvPr id="12" name="Rounded Rectangular Callout 11"/>
          <p:cNvSpPr/>
          <p:nvPr/>
        </p:nvSpPr>
        <p:spPr bwMode="auto">
          <a:xfrm>
            <a:off x="3154010" y="1"/>
            <a:ext cx="5551379" cy="2038807"/>
          </a:xfrm>
          <a:prstGeom prst="wedgeRoundRectCallout">
            <a:avLst>
              <a:gd name="adj1" fmla="val -81764"/>
              <a:gd name="adj2" fmla="val 31464"/>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342900" indent="7938" defTabSz="914400" eaLnBrk="0" fontAlgn="base" hangingPunct="0">
              <a:spcBef>
                <a:spcPct val="20000"/>
              </a:spcBef>
              <a:spcAft>
                <a:spcPct val="0"/>
              </a:spcAft>
              <a:defRPr/>
            </a:pPr>
            <a:r>
              <a:rPr lang="en-US" sz="2800" kern="0">
                <a:solidFill>
                  <a:prstClr val="black"/>
                </a:solidFill>
                <a:latin typeface="Optima"/>
                <a:cs typeface="Optima"/>
              </a:rPr>
              <a:t>OK, it’s telling us something about the checkout line at the store.  Who can add on to that?</a:t>
            </a:r>
            <a:endParaRPr lang="en-US" sz="2800" u="sng" kern="0">
              <a:solidFill>
                <a:prstClr val="black"/>
              </a:solidFill>
              <a:latin typeface="Optima"/>
              <a:cs typeface="Optima"/>
            </a:endParaRPr>
          </a:p>
        </p:txBody>
      </p:sp>
      <p:pic>
        <p:nvPicPr>
          <p:cNvPr id="6" name="Picture 5" descr="Screen shot 2012-10-12 at 10.12.11 AM.png"/>
          <p:cNvPicPr>
            <a:picLocks noChangeAspect="1"/>
          </p:cNvPicPr>
          <p:nvPr/>
        </p:nvPicPr>
        <p:blipFill>
          <a:blip r:embed="rId3"/>
          <a:stretch>
            <a:fillRect/>
          </a:stretch>
        </p:blipFill>
        <p:spPr>
          <a:xfrm>
            <a:off x="196802" y="3666872"/>
            <a:ext cx="2399904" cy="320546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136558"/>
            <a:ext cx="2043133" cy="2392616"/>
          </a:xfrm>
          <a:prstGeom prst="rect">
            <a:avLst/>
          </a:prstGeom>
        </p:spPr>
      </p:pic>
      <p:sp>
        <p:nvSpPr>
          <p:cNvPr id="10" name="Rectangle 9"/>
          <p:cNvSpPr>
            <a:spLocks noChangeArrowheads="1"/>
          </p:cNvSpPr>
          <p:nvPr/>
        </p:nvSpPr>
        <p:spPr bwMode="auto">
          <a:xfrm>
            <a:off x="3154011" y="2774116"/>
            <a:ext cx="5581610" cy="2246769"/>
          </a:xfrm>
          <a:prstGeom prst="rect">
            <a:avLst/>
          </a:prstGeom>
          <a:noFill/>
          <a:ln w="9525">
            <a:noFill/>
            <a:miter lim="800000"/>
            <a:headEnd/>
            <a:tailEnd/>
          </a:ln>
        </p:spPr>
        <p:txBody>
          <a:bodyPr wrap="square">
            <a:prstTxWarp prst="textNoShape">
              <a:avLst/>
            </a:prstTxWarp>
            <a:spAutoFit/>
          </a:bodyPr>
          <a:lstStyle/>
          <a:p>
            <a:pPr marL="1036638" indent="-1036638" defTabSz="914400" fontAlgn="base">
              <a:spcBef>
                <a:spcPct val="20000"/>
              </a:spcBef>
              <a:spcAft>
                <a:spcPct val="0"/>
              </a:spcAft>
            </a:pPr>
            <a:r>
              <a:rPr lang="en-US" sz="2800">
                <a:solidFill>
                  <a:srgbClr val="000000"/>
                </a:solidFill>
                <a:latin typeface="Optima"/>
                <a:cs typeface="Optima"/>
              </a:rPr>
              <a:t>Marta: Right there where it says “That much revealed bottleneck known as the American supermarket checkout line.”</a:t>
            </a:r>
            <a:endParaRPr lang="en-US" sz="3200">
              <a:solidFill>
                <a:srgbClr val="000000"/>
              </a:solidFill>
              <a:latin typeface="Optima"/>
              <a:cs typeface="Optima"/>
            </a:endParaRPr>
          </a:p>
        </p:txBody>
      </p:sp>
      <p:sp>
        <p:nvSpPr>
          <p:cNvPr id="12" name="Rounded Rectangular Callout 11"/>
          <p:cNvSpPr/>
          <p:nvPr/>
        </p:nvSpPr>
        <p:spPr bwMode="auto">
          <a:xfrm>
            <a:off x="3154010" y="1"/>
            <a:ext cx="5551379" cy="2038807"/>
          </a:xfrm>
          <a:prstGeom prst="wedgeRoundRectCallout">
            <a:avLst>
              <a:gd name="adj1" fmla="val -81764"/>
              <a:gd name="adj2" fmla="val 31464"/>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marL="342900" indent="7938" defTabSz="914400" eaLnBrk="0" fontAlgn="base" hangingPunct="0">
              <a:spcBef>
                <a:spcPct val="20000"/>
              </a:spcBef>
              <a:spcAft>
                <a:spcPct val="0"/>
              </a:spcAft>
              <a:defRPr/>
            </a:pPr>
            <a:r>
              <a:rPr lang="en-US" sz="2800" kern="0">
                <a:solidFill>
                  <a:prstClr val="black"/>
                </a:solidFill>
                <a:latin typeface="Optima"/>
                <a:cs typeface="Optima"/>
              </a:rPr>
              <a:t>What makes you think it’s about bottles?  What information are you basing that on?</a:t>
            </a:r>
            <a:endParaRPr lang="en-US" sz="2800" u="sng" kern="0">
              <a:solidFill>
                <a:prstClr val="black"/>
              </a:solidFill>
              <a:latin typeface="Optima"/>
              <a:cs typeface="Optima"/>
            </a:endParaRPr>
          </a:p>
        </p:txBody>
      </p:sp>
      <p:pic>
        <p:nvPicPr>
          <p:cNvPr id="7" name="Picture 6" descr="Screen shot 2012-10-12 at 10.12.11 AM.png"/>
          <p:cNvPicPr>
            <a:picLocks noChangeAspect="1"/>
          </p:cNvPicPr>
          <p:nvPr/>
        </p:nvPicPr>
        <p:blipFill>
          <a:blip r:embed="rId3"/>
          <a:stretch>
            <a:fillRect/>
          </a:stretch>
        </p:blipFill>
        <p:spPr>
          <a:xfrm>
            <a:off x="196802" y="3666872"/>
            <a:ext cx="2399904" cy="320546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0"/>
            <a:ext cx="2191750" cy="2566654"/>
          </a:xfrm>
          <a:prstGeom prst="rect">
            <a:avLst/>
          </a:prstGeom>
        </p:spPr>
      </p:pic>
      <p:sp>
        <p:nvSpPr>
          <p:cNvPr id="5" name="Rounded Rectangular Callout 4"/>
          <p:cNvSpPr/>
          <p:nvPr/>
        </p:nvSpPr>
        <p:spPr bwMode="auto">
          <a:xfrm>
            <a:off x="3058620" y="0"/>
            <a:ext cx="5551379" cy="1815882"/>
          </a:xfrm>
          <a:prstGeom prst="wedgeRoundRectCallout">
            <a:avLst>
              <a:gd name="adj1" fmla="val -79959"/>
              <a:gd name="adj2" fmla="val 47093"/>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Box 7"/>
          <p:cNvSpPr txBox="1"/>
          <p:nvPr/>
        </p:nvSpPr>
        <p:spPr>
          <a:xfrm>
            <a:off x="3358599" y="0"/>
            <a:ext cx="4766839" cy="2246769"/>
          </a:xfrm>
          <a:prstGeom prst="rect">
            <a:avLst/>
          </a:prstGeom>
          <a:noFill/>
        </p:spPr>
        <p:txBody>
          <a:bodyPr wrap="square" rtlCol="0">
            <a:spAutoFit/>
          </a:bodyPr>
          <a:lstStyle/>
          <a:p>
            <a:r>
              <a:rPr lang="en-US" sz="2800">
                <a:solidFill>
                  <a:srgbClr val="000000"/>
                </a:solidFill>
                <a:latin typeface="Optima"/>
                <a:cs typeface="Optima"/>
              </a:rPr>
              <a:t>OK, so we’re seeing that word “bottleneck.” What IS a bottleneck?  Has anybody used that word?</a:t>
            </a:r>
            <a:endParaRPr lang="en-US" sz="2800" kern="0">
              <a:latin typeface="Optima"/>
              <a:cs typeface="Optima"/>
            </a:endParaRPr>
          </a:p>
          <a:p>
            <a:r>
              <a:rPr lang="en-US" sz="2800">
                <a:solidFill>
                  <a:srgbClr val="000000"/>
                </a:solidFill>
              </a:rPr>
              <a:t>  </a:t>
            </a:r>
          </a:p>
        </p:txBody>
      </p:sp>
      <p:sp>
        <p:nvSpPr>
          <p:cNvPr id="7" name="Rectangle 6"/>
          <p:cNvSpPr>
            <a:spLocks noChangeArrowheads="1"/>
          </p:cNvSpPr>
          <p:nvPr/>
        </p:nvSpPr>
        <p:spPr bwMode="auto">
          <a:xfrm>
            <a:off x="3058620" y="3777665"/>
            <a:ext cx="5449967" cy="2246769"/>
          </a:xfrm>
          <a:prstGeom prst="rect">
            <a:avLst/>
          </a:prstGeom>
          <a:noFill/>
          <a:ln w="9525">
            <a:noFill/>
            <a:miter lim="800000"/>
            <a:headEnd/>
            <a:tailEnd/>
          </a:ln>
        </p:spPr>
        <p:txBody>
          <a:bodyPr wrap="square">
            <a:prstTxWarp prst="textNoShape">
              <a:avLst/>
            </a:prstTxWarp>
            <a:spAutoFit/>
          </a:bodyPr>
          <a:lstStyle/>
          <a:p>
            <a:pPr marL="1320800" indent="-1320800" defTabSz="914400" fontAlgn="base">
              <a:spcBef>
                <a:spcPct val="20000"/>
              </a:spcBef>
              <a:spcAft>
                <a:spcPct val="0"/>
              </a:spcAft>
            </a:pPr>
            <a:r>
              <a:rPr lang="en-US" sz="2800">
                <a:solidFill>
                  <a:srgbClr val="000000"/>
                </a:solidFill>
                <a:latin typeface="Optima"/>
                <a:cs typeface="Optima"/>
              </a:rPr>
              <a:t>Wayne: I heard of a bottleneck in traffic.  Like all the cars getting stuck going over the bridge.  But not at a supermarket.  </a:t>
            </a:r>
            <a:endParaRPr lang="en-US" sz="3200">
              <a:solidFill>
                <a:srgbClr val="000000"/>
              </a:solidFill>
              <a:latin typeface="Optima"/>
              <a:cs typeface="Optima"/>
            </a:endParaRPr>
          </a:p>
        </p:txBody>
      </p:sp>
      <p:pic>
        <p:nvPicPr>
          <p:cNvPr id="10" name="Picture 9" descr="boytalking AM.png"/>
          <p:cNvPicPr>
            <a:picLocks noChangeAspect="1"/>
          </p:cNvPicPr>
          <p:nvPr/>
        </p:nvPicPr>
        <p:blipFill>
          <a:blip r:embed="rId3"/>
          <a:stretch>
            <a:fillRect/>
          </a:stretch>
        </p:blipFill>
        <p:spPr>
          <a:xfrm>
            <a:off x="0" y="4010770"/>
            <a:ext cx="2564639" cy="324251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0"/>
            <a:ext cx="2191750" cy="2566654"/>
          </a:xfrm>
          <a:prstGeom prst="rect">
            <a:avLst/>
          </a:prstGeom>
        </p:spPr>
      </p:pic>
      <p:sp>
        <p:nvSpPr>
          <p:cNvPr id="5" name="Rounded Rectangular Callout 4"/>
          <p:cNvSpPr/>
          <p:nvPr/>
        </p:nvSpPr>
        <p:spPr bwMode="auto">
          <a:xfrm>
            <a:off x="3058620" y="0"/>
            <a:ext cx="5551379" cy="1815882"/>
          </a:xfrm>
          <a:prstGeom prst="wedgeRoundRectCallout">
            <a:avLst>
              <a:gd name="adj1" fmla="val -79959"/>
              <a:gd name="adj2" fmla="val 47093"/>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Box 7"/>
          <p:cNvSpPr txBox="1"/>
          <p:nvPr/>
        </p:nvSpPr>
        <p:spPr>
          <a:xfrm>
            <a:off x="3358599" y="132300"/>
            <a:ext cx="4766839" cy="1815882"/>
          </a:xfrm>
          <a:prstGeom prst="rect">
            <a:avLst/>
          </a:prstGeom>
          <a:noFill/>
        </p:spPr>
        <p:txBody>
          <a:bodyPr wrap="square" rtlCol="0">
            <a:spAutoFit/>
          </a:bodyPr>
          <a:lstStyle/>
          <a:p>
            <a:r>
              <a:rPr lang="en-US" sz="2800" dirty="0">
                <a:solidFill>
                  <a:srgbClr val="000000"/>
                </a:solidFill>
                <a:latin typeface="Optima"/>
                <a:cs typeface="Optima"/>
              </a:rPr>
              <a:t>So a bottleneck is like a place where things get stuck?  Is that what you’re saying?</a:t>
            </a:r>
            <a:endParaRPr lang="en-US" sz="2800" kern="0" dirty="0">
              <a:latin typeface="Optima"/>
              <a:cs typeface="Optima"/>
            </a:endParaRPr>
          </a:p>
          <a:p>
            <a:r>
              <a:rPr lang="en-US" sz="2800" dirty="0">
                <a:solidFill>
                  <a:srgbClr val="000000"/>
                </a:solidFill>
              </a:rPr>
              <a:t>  </a:t>
            </a:r>
          </a:p>
        </p:txBody>
      </p:sp>
      <p:sp>
        <p:nvSpPr>
          <p:cNvPr id="7" name="Rectangle 6"/>
          <p:cNvSpPr>
            <a:spLocks noChangeArrowheads="1"/>
          </p:cNvSpPr>
          <p:nvPr/>
        </p:nvSpPr>
        <p:spPr bwMode="auto">
          <a:xfrm>
            <a:off x="3058620" y="3777665"/>
            <a:ext cx="5449967" cy="1384995"/>
          </a:xfrm>
          <a:prstGeom prst="rect">
            <a:avLst/>
          </a:prstGeom>
          <a:noFill/>
          <a:ln w="9525">
            <a:noFill/>
            <a:miter lim="800000"/>
            <a:headEnd/>
            <a:tailEnd/>
          </a:ln>
        </p:spPr>
        <p:txBody>
          <a:bodyPr wrap="square">
            <a:prstTxWarp prst="textNoShape">
              <a:avLst/>
            </a:prstTxWarp>
            <a:spAutoFit/>
          </a:bodyPr>
          <a:lstStyle/>
          <a:p>
            <a:pPr marL="1320800" indent="-1320800" defTabSz="914400" fontAlgn="base">
              <a:spcBef>
                <a:spcPct val="20000"/>
              </a:spcBef>
              <a:spcAft>
                <a:spcPct val="0"/>
              </a:spcAft>
            </a:pPr>
            <a:r>
              <a:rPr lang="en-US" sz="2800" dirty="0">
                <a:solidFill>
                  <a:srgbClr val="000000"/>
                </a:solidFill>
                <a:latin typeface="Optima"/>
                <a:cs typeface="Optima"/>
              </a:rPr>
              <a:t>Wayne:  Well, yeah, and there’s like a back-up or a slow-down or something. </a:t>
            </a:r>
            <a:r>
              <a:rPr lang="en-US" sz="2800" dirty="0" smtClean="0">
                <a:solidFill>
                  <a:srgbClr val="000000"/>
                </a:solidFill>
                <a:latin typeface="Optima"/>
                <a:cs typeface="Optima"/>
              </a:rPr>
              <a:t> </a:t>
            </a:r>
          </a:p>
        </p:txBody>
      </p:sp>
      <p:pic>
        <p:nvPicPr>
          <p:cNvPr id="10" name="Picture 9" descr="boytalking AM.png"/>
          <p:cNvPicPr>
            <a:picLocks noChangeAspect="1"/>
          </p:cNvPicPr>
          <p:nvPr/>
        </p:nvPicPr>
        <p:blipFill>
          <a:blip r:embed="rId3"/>
          <a:stretch>
            <a:fillRect/>
          </a:stretch>
        </p:blipFill>
        <p:spPr>
          <a:xfrm>
            <a:off x="0" y="4010770"/>
            <a:ext cx="2564639" cy="3242517"/>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7029563" y="0"/>
            <a:ext cx="2191750" cy="2566654"/>
          </a:xfrm>
          <a:prstGeom prst="rect">
            <a:avLst/>
          </a:prstGeom>
        </p:spPr>
      </p:pic>
      <p:sp>
        <p:nvSpPr>
          <p:cNvPr id="5" name="Rounded Rectangular Callout 4"/>
          <p:cNvSpPr/>
          <p:nvPr/>
        </p:nvSpPr>
        <p:spPr bwMode="auto">
          <a:xfrm>
            <a:off x="969905" y="0"/>
            <a:ext cx="5551379" cy="5514810"/>
          </a:xfrm>
          <a:prstGeom prst="wedgeRoundRectCallout">
            <a:avLst>
              <a:gd name="adj1" fmla="val 73244"/>
              <a:gd name="adj2" fmla="val -15611"/>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Box 7"/>
          <p:cNvSpPr txBox="1"/>
          <p:nvPr/>
        </p:nvSpPr>
        <p:spPr>
          <a:xfrm>
            <a:off x="1186339" y="403140"/>
            <a:ext cx="5334945" cy="1815882"/>
          </a:xfrm>
          <a:prstGeom prst="rect">
            <a:avLst/>
          </a:prstGeom>
          <a:noFill/>
        </p:spPr>
        <p:txBody>
          <a:bodyPr wrap="square" rtlCol="0">
            <a:spAutoFit/>
          </a:bodyPr>
          <a:lstStyle/>
          <a:p>
            <a:r>
              <a:rPr lang="en-US" sz="2800">
                <a:solidFill>
                  <a:srgbClr val="000000"/>
                </a:solidFill>
                <a:latin typeface="Optima"/>
                <a:cs typeface="Optima"/>
              </a:rPr>
              <a:t>So what is this saying? What’s the subject here?  This is complicated.  Let’s look at this again:</a:t>
            </a:r>
            <a:endParaRPr lang="en-US" sz="2800">
              <a:solidFill>
                <a:srgbClr val="000000"/>
              </a:solidFill>
            </a:endParaRPr>
          </a:p>
        </p:txBody>
      </p:sp>
      <p:sp>
        <p:nvSpPr>
          <p:cNvPr id="9" name="Rectangle 8"/>
          <p:cNvSpPr/>
          <p:nvPr/>
        </p:nvSpPr>
        <p:spPr>
          <a:xfrm>
            <a:off x="1186339" y="2219021"/>
            <a:ext cx="4812192" cy="3280898"/>
          </a:xfrm>
          <a:prstGeom prst="rect">
            <a:avLst/>
          </a:prstGeom>
        </p:spPr>
        <p:txBody>
          <a:bodyPr wrap="square">
            <a:spAutoFit/>
          </a:bodyPr>
          <a:lstStyle/>
          <a:p>
            <a:pPr marL="342900" lvl="0" indent="7938" defTabSz="914400" eaLnBrk="0" fontAlgn="base" hangingPunct="0">
              <a:spcBef>
                <a:spcPct val="20000"/>
              </a:spcBef>
              <a:spcAft>
                <a:spcPct val="0"/>
              </a:spcAft>
              <a:defRPr/>
            </a:pPr>
            <a:r>
              <a:rPr lang="en-US" sz="2800" u="sng" kern="0">
                <a:solidFill>
                  <a:prstClr val="black"/>
                </a:solidFill>
                <a:latin typeface="+mj-lt"/>
                <a:cs typeface="Optima"/>
              </a:rPr>
              <a:t>That much-reviled bottleneck known as the American supermarket checkout lane </a:t>
            </a:r>
          </a:p>
          <a:p>
            <a:pPr marL="342900" lvl="0" indent="7938" defTabSz="914400" eaLnBrk="0" fontAlgn="base" hangingPunct="0">
              <a:spcBef>
                <a:spcPct val="20000"/>
              </a:spcBef>
              <a:spcAft>
                <a:spcPct val="0"/>
              </a:spcAft>
              <a:defRPr/>
            </a:pPr>
            <a:endParaRPr lang="en-US" sz="2800" kern="0">
              <a:solidFill>
                <a:prstClr val="black"/>
              </a:solidFill>
              <a:latin typeface="Optima"/>
              <a:cs typeface="Optima"/>
            </a:endParaRPr>
          </a:p>
          <a:p>
            <a:pPr marL="342900" lvl="0" indent="7938" defTabSz="914400" eaLnBrk="0" fontAlgn="base" hangingPunct="0">
              <a:spcBef>
                <a:spcPct val="20000"/>
              </a:spcBef>
              <a:spcAft>
                <a:spcPct val="0"/>
              </a:spcAft>
              <a:defRPr/>
            </a:pPr>
            <a:r>
              <a:rPr lang="en-US" sz="2800" kern="0">
                <a:solidFill>
                  <a:prstClr val="black"/>
                </a:solidFill>
                <a:latin typeface="Optima"/>
                <a:cs typeface="Optima"/>
              </a:rPr>
              <a:t>Talk to the person next to you and see if you can put it into your own words.</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51650" y="1066800"/>
            <a:ext cx="8035149" cy="4421188"/>
          </a:xfrm>
        </p:spPr>
        <p:txBody>
          <a:bodyPr lIns="90000" tIns="46800" rIns="90000" bIns="46800"/>
          <a:lstStyle/>
          <a:p>
            <a:pPr algn="l" defTabSz="449263" eaLnBrk="1" hangingPunct="1">
              <a:buClr>
                <a:srgbClr val="FFFFFF"/>
              </a:buClr>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a:solidFill>
                  <a:srgbClr val="FFFFFF"/>
                </a:solidFill>
                <a:latin typeface="Optima" charset="0"/>
              </a:rPr>
              <a:t>What about the research?</a:t>
            </a:r>
            <a:br>
              <a:rPr lang="en-GB" sz="4000">
                <a:solidFill>
                  <a:srgbClr val="FFFFFF"/>
                </a:solidFill>
                <a:latin typeface="Optima" charset="0"/>
              </a:rPr>
            </a:br>
            <a:r>
              <a:rPr lang="en-GB" sz="4000">
                <a:solidFill>
                  <a:srgbClr val="FFFFFF"/>
                </a:solidFill>
                <a:latin typeface="Optima" charset="0"/>
              </a:rPr>
              <a:t/>
            </a:r>
            <a:br>
              <a:rPr lang="en-GB" sz="4000">
                <a:solidFill>
                  <a:srgbClr val="FFFFFF"/>
                </a:solidFill>
                <a:latin typeface="Optima" charset="0"/>
              </a:rPr>
            </a:br>
            <a:r>
              <a:rPr lang="en-GB" sz="4000">
                <a:solidFill>
                  <a:srgbClr val="FFFFFF"/>
                </a:solidFill>
                <a:latin typeface="Optima" charset="0"/>
              </a:rPr>
              <a:t>Do talk and discussion really support learning?</a:t>
            </a:r>
            <a:endParaRPr lang="en-GB" sz="4000" b="1" i="1">
              <a:solidFill>
                <a:srgbClr val="BBE0E3"/>
              </a:solidFill>
              <a:latin typeface="Optima" charset="0"/>
            </a:endParaRPr>
          </a:p>
        </p:txBody>
      </p:sp>
      <p:sp>
        <p:nvSpPr>
          <p:cNvPr id="135171" name="Line 3"/>
          <p:cNvSpPr>
            <a:spLocks noChangeShapeType="1"/>
          </p:cNvSpPr>
          <p:nvPr/>
        </p:nvSpPr>
        <p:spPr bwMode="auto">
          <a:xfrm>
            <a:off x="381000" y="457200"/>
            <a:ext cx="8305800" cy="1588"/>
          </a:xfrm>
          <a:prstGeom prst="line">
            <a:avLst/>
          </a:prstGeom>
          <a:noFill/>
          <a:ln w="57240">
            <a:solidFill>
              <a:srgbClr val="FFF5C5"/>
            </a:solidFill>
            <a:miter lim="800000"/>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body" idx="1"/>
          </p:nvPr>
        </p:nvSpPr>
        <p:spPr>
          <a:xfrm>
            <a:off x="475890" y="1036116"/>
            <a:ext cx="8084625" cy="973233"/>
          </a:xfrm>
        </p:spPr>
        <p:txBody>
          <a:bodyPr/>
          <a:lstStyle/>
          <a:p>
            <a:pPr marL="280988" indent="0" eaLnBrk="1" hangingPunct="1">
              <a:lnSpc>
                <a:spcPct val="90000"/>
              </a:lnSpc>
              <a:buNone/>
            </a:pPr>
            <a:r>
              <a:rPr lang="en-US">
                <a:solidFill>
                  <a:schemeClr val="bg1"/>
                </a:solidFill>
                <a:latin typeface="Chalkboard"/>
                <a:cs typeface="Chalkboard"/>
              </a:rPr>
              <a:t>There’s a bottleneck at the supermarket checkout line.</a:t>
            </a:r>
          </a:p>
        </p:txBody>
      </p:sp>
      <p:sp>
        <p:nvSpPr>
          <p:cNvPr id="5" name="Rectangle 2"/>
          <p:cNvSpPr txBox="1">
            <a:spLocks noChangeArrowheads="1"/>
          </p:cNvSpPr>
          <p:nvPr/>
        </p:nvSpPr>
        <p:spPr bwMode="auto">
          <a:xfrm>
            <a:off x="475890" y="2623712"/>
            <a:ext cx="7655775" cy="13870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0988" defTabSz="914400" fontAlgn="base">
              <a:lnSpc>
                <a:spcPct val="90000"/>
              </a:lnSpc>
              <a:spcBef>
                <a:spcPct val="20000"/>
              </a:spcBef>
              <a:spcAft>
                <a:spcPct val="0"/>
              </a:spcAft>
              <a:defRPr/>
            </a:pPr>
            <a:r>
              <a:rPr lang="en-US" sz="3200" kern="0">
                <a:solidFill>
                  <a:srgbClr val="FFFFFF"/>
                </a:solidFill>
                <a:latin typeface="Chalkboard"/>
                <a:cs typeface="Chalkboard"/>
              </a:rPr>
              <a:t>Maybe people get backed up at the checkout in the store because there’s too many of them. </a:t>
            </a:r>
          </a:p>
        </p:txBody>
      </p:sp>
      <p:sp>
        <p:nvSpPr>
          <p:cNvPr id="6" name="Rectangle 2"/>
          <p:cNvSpPr txBox="1">
            <a:spLocks noChangeArrowheads="1"/>
          </p:cNvSpPr>
          <p:nvPr/>
        </p:nvSpPr>
        <p:spPr bwMode="auto">
          <a:xfrm>
            <a:off x="881220" y="4554622"/>
            <a:ext cx="7679295" cy="15283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0988" defTabSz="914400" fontAlgn="base">
              <a:lnSpc>
                <a:spcPct val="90000"/>
              </a:lnSpc>
              <a:spcBef>
                <a:spcPct val="20000"/>
              </a:spcBef>
              <a:spcAft>
                <a:spcPct val="0"/>
              </a:spcAft>
              <a:defRPr/>
            </a:pPr>
            <a:r>
              <a:rPr lang="en-US" sz="3200" kern="0">
                <a:solidFill>
                  <a:srgbClr val="FFFFFF"/>
                </a:solidFill>
                <a:latin typeface="Chalkboard"/>
                <a:cs typeface="Chalkboard"/>
              </a:rPr>
              <a:t>The checkout line at stores will slow you down when you want to pay for your stuff.</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986">
                                            <p:txEl>
                                              <p:pRg st="0" end="0"/>
                                            </p:txEl>
                                          </p:spTgt>
                                        </p:tgtEl>
                                        <p:attrNameLst>
                                          <p:attrName>style.visibility</p:attrName>
                                        </p:attrNameLst>
                                      </p:cBhvr>
                                      <p:to>
                                        <p:strVal val="visible"/>
                                      </p:to>
                                    </p:set>
                                    <p:animEffect transition="in" filter="wipe(left)">
                                      <p:cBhvr>
                                        <p:cTn id="7" dur="500"/>
                                        <p:tgtEl>
                                          <p:spTgt spid="4198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build="p"/>
      <p:bldP spid="5" grpId="0"/>
      <p:bldP spid="6" grpId="0"/>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362901"/>
            <a:ext cx="5407881" cy="3313639"/>
          </a:xfrm>
          <a:prstGeom prst="wedgeRoundRectCallout">
            <a:avLst>
              <a:gd name="adj1" fmla="val -67473"/>
              <a:gd name="adj2" fmla="val 83165"/>
              <a:gd name="adj3" fmla="val 16667"/>
            </a:avLst>
          </a:prstGeom>
          <a:solidFill>
            <a:srgbClr val="B6F6FF"/>
          </a:solidFill>
          <a:ln w="9525" cap="flat" cmpd="sng" algn="ctr">
            <a:solidFill>
              <a:schemeClr val="tx1"/>
            </a:solidFill>
            <a:prstDash val="solid"/>
            <a:round/>
            <a:headEnd type="none" w="med" len="med"/>
            <a:tailEnd type="none" w="med" len="med"/>
          </a:ln>
          <a:effectLst>
            <a:outerShdw blurRad="76200" dist="1397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Box 7"/>
          <p:cNvSpPr txBox="1"/>
          <p:nvPr/>
        </p:nvSpPr>
        <p:spPr>
          <a:xfrm>
            <a:off x="3644671" y="567996"/>
            <a:ext cx="4766839" cy="2708434"/>
          </a:xfrm>
          <a:prstGeom prst="rect">
            <a:avLst/>
          </a:prstGeom>
          <a:noFill/>
        </p:spPr>
        <p:txBody>
          <a:bodyPr wrap="square" rtlCol="0">
            <a:spAutoFit/>
          </a:bodyPr>
          <a:lstStyle/>
          <a:p>
            <a:pPr>
              <a:spcAft>
                <a:spcPts val="1800"/>
              </a:spcAft>
            </a:pPr>
            <a:r>
              <a:rPr lang="en-US" sz="2800">
                <a:solidFill>
                  <a:srgbClr val="000000"/>
                </a:solidFill>
              </a:rPr>
              <a:t>There’s a word here nobody has mentioned…</a:t>
            </a:r>
            <a:endParaRPr lang="en-US" sz="2800" b="1">
              <a:solidFill>
                <a:srgbClr val="000000"/>
              </a:solidFill>
            </a:endParaRPr>
          </a:p>
          <a:p>
            <a:pPr>
              <a:spcAft>
                <a:spcPts val="1800"/>
              </a:spcAft>
            </a:pPr>
            <a:r>
              <a:rPr lang="en-US" sz="2800" b="1">
                <a:solidFill>
                  <a:srgbClr val="000000"/>
                </a:solidFill>
                <a:latin typeface="Optima"/>
                <a:cs typeface="Optima"/>
              </a:rPr>
              <a:t>what is </a:t>
            </a:r>
            <a:r>
              <a:rPr lang="en-US" sz="2800" b="1">
                <a:solidFill>
                  <a:srgbClr val="FF0000"/>
                </a:solidFill>
                <a:latin typeface="Optima"/>
                <a:cs typeface="Optima"/>
              </a:rPr>
              <a:t>“reviled”</a:t>
            </a:r>
            <a:r>
              <a:rPr lang="en-US" sz="2800" b="1">
                <a:solidFill>
                  <a:srgbClr val="000000"/>
                </a:solidFill>
                <a:latin typeface="Optima"/>
                <a:cs typeface="Optima"/>
              </a:rPr>
              <a:t>?</a:t>
            </a:r>
          </a:p>
          <a:p>
            <a:pPr>
              <a:spcAft>
                <a:spcPts val="1800"/>
              </a:spcAft>
            </a:pPr>
            <a:r>
              <a:rPr lang="en-US" sz="2800" b="1">
                <a:solidFill>
                  <a:srgbClr val="000000"/>
                </a:solidFill>
                <a:latin typeface="Optima"/>
                <a:cs typeface="Optima"/>
              </a:rPr>
              <a:t>It says the </a:t>
            </a:r>
            <a:r>
              <a:rPr lang="en-US" sz="2800" b="1">
                <a:solidFill>
                  <a:srgbClr val="FF0000"/>
                </a:solidFill>
                <a:latin typeface="Optima"/>
                <a:cs typeface="Optima"/>
              </a:rPr>
              <a:t>much-reviled </a:t>
            </a:r>
            <a:r>
              <a:rPr lang="en-US" sz="2800" b="1">
                <a:solidFill>
                  <a:srgbClr val="000000"/>
                </a:solidFill>
                <a:latin typeface="Optima"/>
                <a:cs typeface="Optima"/>
              </a:rPr>
              <a:t>bottleneck…  </a:t>
            </a:r>
            <a:r>
              <a:rPr lang="en-US" sz="2800" b="1">
                <a:solidFill>
                  <a:srgbClr val="FF0000"/>
                </a:solidFill>
                <a:latin typeface="Optima"/>
                <a:cs typeface="Optima"/>
              </a:rPr>
              <a:t> </a:t>
            </a:r>
          </a:p>
        </p:txBody>
      </p:sp>
      <p:sp>
        <p:nvSpPr>
          <p:cNvPr id="7" name="TextBox 6"/>
          <p:cNvSpPr txBox="1"/>
          <p:nvPr/>
        </p:nvSpPr>
        <p:spPr>
          <a:xfrm>
            <a:off x="0" y="0"/>
            <a:ext cx="3039063" cy="2246769"/>
          </a:xfrm>
          <a:prstGeom prst="rect">
            <a:avLst/>
          </a:prstGeom>
          <a:noFill/>
        </p:spPr>
        <p:txBody>
          <a:bodyPr wrap="square" rtlCol="0">
            <a:spAutoFit/>
          </a:bodyPr>
          <a:lstStyle/>
          <a:p>
            <a:r>
              <a:rPr lang="en-US" sz="2800">
                <a:solidFill>
                  <a:srgbClr val="000000"/>
                </a:solidFill>
                <a:latin typeface="Optima"/>
                <a:cs typeface="Optima"/>
              </a:rPr>
              <a:t>(Discussion of word meaning ensues, including exploration in the dictionary)</a:t>
            </a:r>
            <a:endParaRPr lang="en-US" sz="2800" b="1">
              <a:solidFill>
                <a:srgbClr val="FF0000"/>
              </a:solidFill>
              <a:latin typeface="Optima"/>
              <a:cs typeface="Optima"/>
            </a:endParaRPr>
          </a:p>
        </p:txBody>
      </p:sp>
      <p:sp>
        <p:nvSpPr>
          <p:cNvPr id="12" name="TextBox 11"/>
          <p:cNvSpPr txBox="1"/>
          <p:nvPr/>
        </p:nvSpPr>
        <p:spPr>
          <a:xfrm>
            <a:off x="3736119" y="5063500"/>
            <a:ext cx="5407881" cy="954107"/>
          </a:xfrm>
          <a:prstGeom prst="rect">
            <a:avLst/>
          </a:prstGeom>
          <a:noFill/>
        </p:spPr>
        <p:txBody>
          <a:bodyPr wrap="square" rtlCol="0">
            <a:spAutoFit/>
          </a:bodyPr>
          <a:lstStyle/>
          <a:p>
            <a:r>
              <a:rPr lang="en-US" sz="2800" b="1" i="1">
                <a:solidFill>
                  <a:srgbClr val="000000"/>
                </a:solidFill>
                <a:latin typeface="Optima"/>
                <a:cs typeface="Optima"/>
              </a:rPr>
              <a:t>Discussion keeps building common ground…</a:t>
            </a:r>
            <a:endParaRPr lang="en-US" sz="2800" b="1" i="1">
              <a:solidFill>
                <a:srgbClr val="FF0000"/>
              </a:solidFill>
              <a:latin typeface="Optima"/>
              <a:cs typeface="Optima"/>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2" grpId="0"/>
    </p:bld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362901"/>
            <a:ext cx="5534670" cy="4173359"/>
          </a:xfrm>
          <a:prstGeom prst="wedgeRoundRectCallout">
            <a:avLst>
              <a:gd name="adj1" fmla="val -67473"/>
              <a:gd name="adj2" fmla="val 83165"/>
              <a:gd name="adj3" fmla="val 16667"/>
            </a:avLst>
          </a:prstGeom>
          <a:solidFill>
            <a:srgbClr val="B6F6FF"/>
          </a:solidFill>
          <a:ln w="9525" cap="flat" cmpd="sng" algn="ctr">
            <a:solidFill>
              <a:schemeClr val="tx1"/>
            </a:solidFill>
            <a:prstDash val="solid"/>
            <a:round/>
            <a:headEnd type="none" w="med" len="med"/>
            <a:tailEnd type="none" w="med" len="med"/>
          </a:ln>
          <a:effectLst>
            <a:outerShdw blurRad="76200" dist="152400" dir="2700000" algn="tl" rotWithShape="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8" name="TextBox 7"/>
          <p:cNvSpPr txBox="1"/>
          <p:nvPr/>
        </p:nvSpPr>
        <p:spPr>
          <a:xfrm>
            <a:off x="3843160" y="1165993"/>
            <a:ext cx="4766839" cy="1815882"/>
          </a:xfrm>
          <a:prstGeom prst="rect">
            <a:avLst/>
          </a:prstGeom>
          <a:noFill/>
        </p:spPr>
        <p:txBody>
          <a:bodyPr wrap="square" rtlCol="0">
            <a:spAutoFit/>
          </a:bodyPr>
          <a:lstStyle/>
          <a:p>
            <a:r>
              <a:rPr lang="en-US" sz="2800" dirty="0">
                <a:solidFill>
                  <a:srgbClr val="000000"/>
                </a:solidFill>
                <a:latin typeface="Optima"/>
                <a:cs typeface="Optima"/>
              </a:rPr>
              <a:t>OK, so now we know what the subject phrase means...</a:t>
            </a:r>
          </a:p>
          <a:p>
            <a:r>
              <a:rPr lang="en-US" sz="2800" dirty="0">
                <a:solidFill>
                  <a:srgbClr val="000000"/>
                </a:solidFill>
                <a:latin typeface="Optima"/>
                <a:cs typeface="Optima"/>
              </a:rPr>
              <a:t>let’s see if we can figure out the whole sentence!  </a:t>
            </a:r>
            <a:endParaRPr lang="en-US" sz="2800" b="1" dirty="0">
              <a:solidFill>
                <a:srgbClr val="000000"/>
              </a:solidFill>
              <a:latin typeface="Optima"/>
              <a:cs typeface="Optima"/>
            </a:endParaRPr>
          </a:p>
        </p:txBody>
      </p:sp>
      <p:sp>
        <p:nvSpPr>
          <p:cNvPr id="6" name="Rectangle 1"/>
          <p:cNvSpPr>
            <a:spLocks noGrp="1" noChangeArrowheads="1"/>
          </p:cNvSpPr>
          <p:nvPr>
            <p:ph type="title"/>
          </p:nvPr>
        </p:nvSpPr>
        <p:spPr>
          <a:xfrm>
            <a:off x="315455" y="362901"/>
            <a:ext cx="3039063" cy="2688765"/>
          </a:xfrm>
        </p:spPr>
        <p:txBody>
          <a:bodyPr/>
          <a:lstStyle/>
          <a:p>
            <a:pPr algn="l" eaLnBrk="1" hangingPunct="1">
              <a:defRPr/>
            </a:pPr>
            <a:r>
              <a:rPr lang="en-US" sz="3200" smtClean="0">
                <a:solidFill>
                  <a:srgbClr val="191919"/>
                </a:solidFill>
                <a:latin typeface="Optima"/>
                <a:cs typeface="Optima"/>
              </a:rPr>
              <a:t>Finally, we get to the predicate!</a:t>
            </a:r>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title"/>
          </p:nvPr>
        </p:nvSpPr>
        <p:spPr>
          <a:xfrm>
            <a:off x="0" y="1"/>
            <a:ext cx="7518797" cy="802154"/>
          </a:xfrm>
        </p:spPr>
        <p:txBody>
          <a:bodyPr>
            <a:normAutofit/>
          </a:bodyPr>
          <a:lstStyle/>
          <a:p>
            <a:pPr eaLnBrk="1" hangingPunct="1">
              <a:defRPr/>
            </a:pPr>
            <a:r>
              <a:rPr lang="en-US" sz="2800" smtClean="0">
                <a:solidFill>
                  <a:srgbClr val="191919"/>
                </a:solidFill>
                <a:latin typeface="Optima"/>
                <a:cs typeface="Optima"/>
              </a:rPr>
              <a:t>Go back to the next chunk of the sentence…</a:t>
            </a:r>
          </a:p>
        </p:txBody>
      </p:sp>
      <p:pic>
        <p:nvPicPr>
          <p:cNvPr id="4" name="Picture 3" descr="Screen shot 2012-07-15 at 7.24.39 PM.png"/>
          <p:cNvPicPr>
            <a:picLocks noChangeAspect="1"/>
          </p:cNvPicPr>
          <p:nvPr/>
        </p:nvPicPr>
        <p:blipFill>
          <a:blip r:embed="rId2"/>
          <a:stretch>
            <a:fillRect/>
          </a:stretch>
        </p:blipFill>
        <p:spPr>
          <a:xfrm>
            <a:off x="0" y="3299098"/>
            <a:ext cx="3039063" cy="3558902"/>
          </a:xfrm>
          <a:prstGeom prst="rect">
            <a:avLst/>
          </a:prstGeom>
        </p:spPr>
      </p:pic>
      <p:sp>
        <p:nvSpPr>
          <p:cNvPr id="5" name="Rounded Rectangular Callout 4"/>
          <p:cNvSpPr/>
          <p:nvPr/>
        </p:nvSpPr>
        <p:spPr bwMode="auto">
          <a:xfrm>
            <a:off x="3354518" y="802155"/>
            <a:ext cx="5551379" cy="3734105"/>
          </a:xfrm>
          <a:prstGeom prst="wedgeRoundRectCallout">
            <a:avLst>
              <a:gd name="adj1" fmla="val -64909"/>
              <a:gd name="adj2" fmla="val 93046"/>
              <a:gd name="adj3" fmla="val 16667"/>
            </a:avLst>
          </a:prstGeom>
          <a:solidFill>
            <a:srgbClr val="B6F6FF"/>
          </a:solidFill>
          <a:ln w="9525" cap="flat" cmpd="sng" algn="ctr">
            <a:solidFill>
              <a:schemeClr val="tx1"/>
            </a:solidFill>
            <a:prstDash val="solid"/>
            <a:round/>
            <a:headEnd type="none" w="med" len="med"/>
            <a:tailEnd type="none" w="med" len="med"/>
          </a:ln>
          <a:effectLst>
            <a:outerShdw blurRad="63500" dist="88900" dir="2700000">
              <a:srgbClr val="000000">
                <a:alpha val="43000"/>
              </a:srgbClr>
            </a:outerShdw>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TextBox 5"/>
          <p:cNvSpPr txBox="1"/>
          <p:nvPr/>
        </p:nvSpPr>
        <p:spPr>
          <a:xfrm>
            <a:off x="3354518" y="1119673"/>
            <a:ext cx="5350871" cy="2246769"/>
          </a:xfrm>
          <a:prstGeom prst="rect">
            <a:avLst/>
          </a:prstGeom>
          <a:noFill/>
        </p:spPr>
        <p:txBody>
          <a:bodyPr wrap="square" rtlCol="0">
            <a:spAutoFit/>
          </a:bodyPr>
          <a:lstStyle/>
          <a:p>
            <a:pPr marL="342900" indent="7938" defTabSz="914400" eaLnBrk="0" fontAlgn="base" hangingPunct="0">
              <a:spcBef>
                <a:spcPct val="20000"/>
              </a:spcBef>
              <a:spcAft>
                <a:spcPct val="0"/>
              </a:spcAft>
              <a:defRPr/>
            </a:pPr>
            <a:r>
              <a:rPr lang="en-US" sz="2800" kern="0">
                <a:solidFill>
                  <a:prstClr val="black"/>
                </a:solidFill>
                <a:latin typeface="Optima"/>
                <a:cs typeface="Optima"/>
              </a:rPr>
              <a:t>That much-reviled bottleneck known as the American supermarket checkout lane </a:t>
            </a:r>
            <a:r>
              <a:rPr lang="en-US" sz="2800" b="1" kern="0">
                <a:solidFill>
                  <a:prstClr val="black"/>
                </a:solidFill>
                <a:latin typeface="Optima"/>
                <a:cs typeface="Optima"/>
              </a:rPr>
              <a:t>would be an even greater exercise in frustration …</a:t>
            </a:r>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A4F9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827"/>
            <a:ext cx="8103134" cy="4044194"/>
          </a:xfrm>
        </p:spPr>
        <p:txBody>
          <a:bodyPr>
            <a:normAutofit/>
          </a:bodyPr>
          <a:lstStyle/>
          <a:p>
            <a:pPr algn="l"/>
            <a:r>
              <a:rPr lang="en-US" sz="3600">
                <a:latin typeface="Optima"/>
                <a:cs typeface="Optima"/>
              </a:rPr>
              <a:t>Whew. So that’s just the subject…</a:t>
            </a:r>
            <a:br>
              <a:rPr lang="en-US" sz="3600">
                <a:latin typeface="Optima"/>
                <a:cs typeface="Optima"/>
              </a:rPr>
            </a:br>
            <a:r>
              <a:rPr lang="en-US" sz="3600">
                <a:latin typeface="Optima"/>
                <a:cs typeface="Optima"/>
              </a:rPr>
              <a:t/>
            </a:r>
            <a:br>
              <a:rPr lang="en-US" sz="3600">
                <a:latin typeface="Optima"/>
                <a:cs typeface="Optima"/>
              </a:rPr>
            </a:br>
            <a:r>
              <a:rPr lang="en-US" sz="3600">
                <a:latin typeface="Optima"/>
                <a:cs typeface="Optima"/>
              </a:rPr>
              <a:t>But over time, 10 minutes a day on a complex sentence adds up.  Students have more stamina for understanding complex texts… they know it takes work.</a:t>
            </a:r>
          </a:p>
        </p:txBody>
      </p:sp>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A4F9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827"/>
            <a:ext cx="8103134" cy="4044194"/>
          </a:xfrm>
        </p:spPr>
        <p:txBody>
          <a:bodyPr>
            <a:normAutofit/>
          </a:bodyPr>
          <a:lstStyle/>
          <a:p>
            <a:pPr algn="l"/>
            <a:r>
              <a:rPr lang="en-US" sz="3600">
                <a:latin typeface="Optima"/>
                <a:cs typeface="Optima"/>
              </a:rPr>
              <a:t>And as their knowledge of complex structures in written English improves, they can take on more complex texts themselves.  And they can produce more complex sentences.</a:t>
            </a:r>
          </a:p>
        </p:txBody>
      </p:sp>
    </p:spTree>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A4F9FF"/>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52827"/>
            <a:ext cx="8103134" cy="4044194"/>
          </a:xfrm>
        </p:spPr>
        <p:txBody>
          <a:bodyPr>
            <a:normAutofit/>
          </a:bodyPr>
          <a:lstStyle/>
          <a:p>
            <a:pPr algn="l"/>
            <a:r>
              <a:rPr lang="en-US" sz="3600">
                <a:latin typeface="Optima"/>
                <a:cs typeface="Optima"/>
              </a:rPr>
              <a:t>Time for questions and comments…</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gcs_topbannner_short.jpg"/>
          <p:cNvPicPr>
            <a:picLocks noChangeAspect="1"/>
          </p:cNvPicPr>
          <p:nvPr/>
        </p:nvPicPr>
        <p:blipFill>
          <a:blip r:embed="rId2"/>
          <a:stretch>
            <a:fillRect/>
          </a:stretch>
        </p:blipFill>
        <p:spPr>
          <a:xfrm>
            <a:off x="3234384" y="0"/>
            <a:ext cx="9033925" cy="2991366"/>
          </a:xfrm>
          <a:prstGeom prst="rect">
            <a:avLst/>
          </a:prstGeom>
        </p:spPr>
      </p:pic>
      <p:sp>
        <p:nvSpPr>
          <p:cNvPr id="5" name="Rectangle 2"/>
          <p:cNvSpPr txBox="1">
            <a:spLocks noChangeArrowheads="1"/>
          </p:cNvSpPr>
          <p:nvPr/>
        </p:nvSpPr>
        <p:spPr bwMode="auto">
          <a:xfrm>
            <a:off x="300762" y="0"/>
            <a:ext cx="5129663" cy="6858000"/>
          </a:xfrm>
          <a:prstGeom prst="rect">
            <a:avLst/>
          </a:prstGeom>
          <a:solidFill>
            <a:schemeClr val="bg1">
              <a:lumMod val="95000"/>
            </a:schemeClr>
          </a:solidFill>
          <a:ln w="9525">
            <a:noFill/>
            <a:miter lim="800000"/>
            <a:headEnd/>
            <a:tailEnd/>
          </a:ln>
          <a:effectLst>
            <a:outerShdw blurRad="241300" dist="139700" dir="900000">
              <a:srgbClr val="000000">
                <a:alpha val="47000"/>
              </a:srgbClr>
            </a:outerShdw>
          </a:effectLst>
        </p:spPr>
        <p:txBody>
          <a:bodyPr anchor="ctr">
            <a:prstTxWarp prst="textNoShape">
              <a:avLst/>
            </a:prstTxWarp>
          </a:bodyPr>
          <a:lstStyle/>
          <a:p>
            <a:pPr marL="365760" defTabSz="914400" fontAlgn="base">
              <a:spcBef>
                <a:spcPct val="0"/>
              </a:spcBef>
              <a:spcAft>
                <a:spcPct val="0"/>
              </a:spcAft>
              <a:defRPr/>
            </a:pPr>
            <a:r>
              <a:rPr lang="en-US" sz="4000" kern="0">
                <a:solidFill>
                  <a:srgbClr val="000000"/>
                </a:solidFill>
                <a:latin typeface="Optima" charset="0"/>
              </a:rPr>
              <a:t>Thank you!</a:t>
            </a:r>
          </a:p>
          <a:p>
            <a:pPr marL="365760" defTabSz="914400" fontAlgn="base">
              <a:spcBef>
                <a:spcPct val="0"/>
              </a:spcBef>
              <a:spcAft>
                <a:spcPct val="0"/>
              </a:spcAft>
              <a:defRPr/>
            </a:pPr>
            <a:endParaRPr lang="en-US" sz="4000" kern="0">
              <a:solidFill>
                <a:srgbClr val="FFFFFF"/>
              </a:solidFill>
              <a:latin typeface="Optima" charset="0"/>
            </a:endParaRPr>
          </a:p>
          <a:p>
            <a:pPr marL="365760" defTabSz="914400" fontAlgn="base">
              <a:spcBef>
                <a:spcPct val="0"/>
              </a:spcBef>
              <a:spcAft>
                <a:spcPct val="0"/>
              </a:spcAft>
              <a:defRPr/>
            </a:pPr>
            <a:endParaRPr lang="en-US" sz="4000" kern="0">
              <a:solidFill>
                <a:srgbClr val="FFFFFF"/>
              </a:solidFill>
              <a:latin typeface="Optima" charset="0"/>
            </a:endParaRPr>
          </a:p>
          <a:p>
            <a:pPr marL="365760" defTabSz="914400" fontAlgn="base">
              <a:spcBef>
                <a:spcPct val="0"/>
              </a:spcBef>
              <a:spcAft>
                <a:spcPct val="0"/>
              </a:spcAft>
              <a:defRPr/>
            </a:pPr>
            <a:r>
              <a:rPr lang="en-US" sz="3200" kern="0">
                <a:solidFill>
                  <a:srgbClr val="000000"/>
                </a:solidFill>
                <a:latin typeface="Optima" charset="0"/>
                <a:hlinkClick r:id="rId3"/>
              </a:rPr>
              <a:t>mco@bu.edu</a:t>
            </a:r>
            <a:endParaRPr lang="en-US" sz="3200" kern="0">
              <a:solidFill>
                <a:srgbClr val="000000"/>
              </a:solidFill>
              <a:latin typeface="Optima" charset="0"/>
            </a:endParaRPr>
          </a:p>
          <a:p>
            <a:pPr marL="365760" defTabSz="914400" fontAlgn="base">
              <a:spcBef>
                <a:spcPct val="0"/>
              </a:spcBef>
              <a:spcAft>
                <a:spcPct val="0"/>
              </a:spcAft>
              <a:defRPr/>
            </a:pPr>
            <a:r>
              <a:rPr lang="en-US" sz="3200" kern="0">
                <a:solidFill>
                  <a:srgbClr val="000000"/>
                </a:solidFill>
                <a:latin typeface="Optima" charset="0"/>
                <a:hlinkClick r:id="rId4"/>
              </a:rPr>
              <a:t>smichaels@clarku.edu</a:t>
            </a:r>
            <a:endParaRPr lang="en-US" sz="3200" kern="0">
              <a:solidFill>
                <a:srgbClr val="000000"/>
              </a:solidFill>
              <a:latin typeface="Optima" charset="0"/>
            </a:endParaRPr>
          </a:p>
          <a:p>
            <a:pPr marL="365760" defTabSz="914400" fontAlgn="base">
              <a:spcBef>
                <a:spcPct val="0"/>
              </a:spcBef>
              <a:spcAft>
                <a:spcPct val="0"/>
              </a:spcAft>
              <a:defRPr/>
            </a:pPr>
            <a:endParaRPr lang="en-US" sz="2400" kern="0">
              <a:solidFill>
                <a:srgbClr val="00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Rectangle 2"/>
          <p:cNvSpPr>
            <a:spLocks noGrp="1" noChangeArrowheads="1"/>
          </p:cNvSpPr>
          <p:nvPr>
            <p:ph type="title"/>
          </p:nvPr>
        </p:nvSpPr>
        <p:spPr>
          <a:xfrm>
            <a:off x="685800" y="0"/>
            <a:ext cx="7772400" cy="914400"/>
          </a:xfrm>
        </p:spPr>
        <p:txBody>
          <a:bodyPr/>
          <a:lstStyle/>
          <a:p>
            <a:pPr eaLnBrk="1" hangingPunct="1"/>
            <a:r>
              <a:rPr lang="en-US" dirty="0" smtClean="0">
                <a:latin typeface="Optima" charset="0"/>
                <a:ea typeface="ＭＳ Ｐゴシック" charset="0"/>
                <a:cs typeface="ＭＳ Ｐゴシック" charset="0"/>
              </a:rPr>
              <a:t>Research:</a:t>
            </a:r>
            <a:endParaRPr lang="en-US" dirty="0">
              <a:latin typeface="Arial" charset="0"/>
              <a:ea typeface="ＭＳ Ｐゴシック" charset="0"/>
              <a:cs typeface="ＭＳ Ｐゴシック" charset="0"/>
            </a:endParaRPr>
          </a:p>
        </p:txBody>
      </p:sp>
      <p:sp>
        <p:nvSpPr>
          <p:cNvPr id="55299" name="Rectangle 3"/>
          <p:cNvSpPr>
            <a:spLocks noGrp="1" noChangeArrowheads="1"/>
          </p:cNvSpPr>
          <p:nvPr>
            <p:ph type="body" idx="1"/>
          </p:nvPr>
        </p:nvSpPr>
        <p:spPr>
          <a:xfrm>
            <a:off x="275943" y="914400"/>
            <a:ext cx="8458200" cy="5183936"/>
          </a:xfrm>
        </p:spPr>
        <p:txBody>
          <a:bodyPr/>
          <a:lstStyle/>
          <a:p>
            <a:pPr marL="0" indent="0" eaLnBrk="1" hangingPunct="1">
              <a:buFontTx/>
              <a:buNone/>
            </a:pPr>
            <a:r>
              <a:rPr lang="en-US">
                <a:latin typeface="Optima" charset="0"/>
                <a:ea typeface="ＭＳ Ｐゴシック" charset="0"/>
                <a:cs typeface="ＭＳ Ｐゴシック" charset="0"/>
              </a:rPr>
              <a:t>While there is typically lots of talk going on in classrooms, it is often not </a:t>
            </a:r>
            <a:r>
              <a:rPr lang="ja-JP" altLang="en-US">
                <a:latin typeface="Optima" charset="0"/>
                <a:ea typeface="ＭＳ Ｐゴシック" charset="0"/>
                <a:cs typeface="ＭＳ Ｐゴシック" charset="0"/>
              </a:rPr>
              <a:t>“</a:t>
            </a:r>
            <a:r>
              <a:rPr lang="en-US" altLang="ja-JP">
                <a:latin typeface="Optima" charset="0"/>
                <a:ea typeface="ＭＳ Ｐゴシック" charset="0"/>
                <a:cs typeface="ＭＳ Ｐゴシック" charset="0"/>
              </a:rPr>
              <a:t>productive</a:t>
            </a:r>
            <a:r>
              <a:rPr lang="ja-JP" altLang="en-US">
                <a:latin typeface="Optima" charset="0"/>
                <a:ea typeface="ＭＳ Ｐゴシック" charset="0"/>
                <a:cs typeface="ＭＳ Ｐゴシック" charset="0"/>
              </a:rPr>
              <a:t>”</a:t>
            </a:r>
            <a:r>
              <a:rPr lang="en-US" altLang="ja-JP">
                <a:latin typeface="Optima" charset="0"/>
                <a:ea typeface="ＭＳ Ｐゴシック" charset="0"/>
                <a:cs typeface="ＭＳ Ｐゴシック" charset="0"/>
              </a:rPr>
              <a:t> talk.  </a:t>
            </a:r>
          </a:p>
          <a:p>
            <a:pPr marL="0" indent="0" eaLnBrk="1" hangingPunct="1">
              <a:buFontTx/>
              <a:buNone/>
            </a:pPr>
            <a:endParaRPr lang="en-US" altLang="ja-JP">
              <a:latin typeface="Optima" charset="0"/>
              <a:ea typeface="ＭＳ Ｐゴシック" charset="0"/>
              <a:cs typeface="ＭＳ Ｐゴシック" charset="0"/>
            </a:endParaRPr>
          </a:p>
          <a:p>
            <a:pPr marL="0" indent="0" algn="ctr" eaLnBrk="1" hangingPunct="1">
              <a:buNone/>
            </a:pPr>
            <a:r>
              <a:rPr lang="en-US" altLang="ja-JP">
                <a:latin typeface="Optima" charset="0"/>
                <a:ea typeface="ＭＳ Ｐゴシック" charset="0"/>
                <a:cs typeface="ＭＳ Ｐゴシック" charset="0"/>
              </a:rPr>
              <a:t>Teachers rely on recitation and </a:t>
            </a:r>
            <a:br>
              <a:rPr lang="en-US" altLang="ja-JP">
                <a:latin typeface="Optima" charset="0"/>
                <a:ea typeface="ＭＳ Ｐゴシック" charset="0"/>
                <a:cs typeface="ＭＳ Ｐゴシック" charset="0"/>
              </a:rPr>
            </a:br>
            <a:r>
              <a:rPr lang="en-US" altLang="ja-JP">
                <a:latin typeface="Optima" charset="0"/>
                <a:ea typeface="ＭＳ Ｐゴシック" charset="0"/>
                <a:cs typeface="ＭＳ Ｐゴシック" charset="0"/>
              </a:rPr>
              <a:t>a few reliable talkers.</a:t>
            </a:r>
          </a:p>
          <a:p>
            <a:pPr marL="0" indent="0" algn="ctr" eaLnBrk="1" hangingPunct="1">
              <a:buFontTx/>
              <a:buNone/>
            </a:pPr>
            <a:r>
              <a:rPr lang="en-US" altLang="ja-JP" b="1">
                <a:latin typeface="Optima" charset="0"/>
                <a:ea typeface="ＭＳ Ｐゴシック" charset="0"/>
                <a:cs typeface="ＭＳ Ｐゴシック" charset="0"/>
              </a:rPr>
              <a:t>(Initiation – Response –Evaluation - the IRE</a:t>
            </a:r>
            <a:r>
              <a:rPr lang="en-US" altLang="ja-JP">
                <a:latin typeface="Optima" charset="0"/>
                <a:ea typeface="ＭＳ Ｐゴシック" charset="0"/>
                <a:cs typeface="ＭＳ Ｐゴシック" charset="0"/>
              </a:rPr>
              <a:t>)</a:t>
            </a:r>
          </a:p>
          <a:p>
            <a:pPr marL="0" indent="0" algn="ctr" eaLnBrk="1" hangingPunct="1">
              <a:buFontTx/>
              <a:buNone/>
            </a:pPr>
            <a:r>
              <a:rPr lang="en-US" altLang="ja-JP" b="1">
                <a:solidFill>
                  <a:srgbClr val="0000FF"/>
                </a:solidFill>
                <a:latin typeface="Optima" charset="0"/>
                <a:ea typeface="ＭＳ Ｐゴシック" charset="0"/>
                <a:cs typeface="ＭＳ Ｐゴシック" charset="0"/>
              </a:rPr>
              <a:t>T: What’s the capital of Indiana?</a:t>
            </a:r>
          </a:p>
          <a:p>
            <a:pPr marL="0" indent="0" algn="ctr" eaLnBrk="1" hangingPunct="1">
              <a:buFontTx/>
              <a:buNone/>
            </a:pPr>
            <a:r>
              <a:rPr lang="en-US" altLang="ja-JP" b="1">
                <a:solidFill>
                  <a:srgbClr val="0000FF"/>
                </a:solidFill>
                <a:latin typeface="Optima" charset="0"/>
                <a:ea typeface="ＭＳ Ｐゴシック" charset="0"/>
                <a:cs typeface="ＭＳ Ｐゴシック" charset="0"/>
              </a:rPr>
              <a:t>S: Indianapolis?</a:t>
            </a:r>
          </a:p>
          <a:p>
            <a:pPr marL="0" indent="0" algn="ctr" eaLnBrk="1" hangingPunct="1">
              <a:buFontTx/>
              <a:buNone/>
            </a:pPr>
            <a:r>
              <a:rPr lang="en-US" altLang="ja-JP" b="1">
                <a:solidFill>
                  <a:srgbClr val="0000FF"/>
                </a:solidFill>
                <a:latin typeface="Optima" charset="0"/>
                <a:ea typeface="ＭＳ Ｐゴシック" charset="0"/>
                <a:cs typeface="ＭＳ Ｐゴシック" charset="0"/>
              </a:rPr>
              <a:t>T:  Good!</a:t>
            </a:r>
          </a:p>
          <a:p>
            <a:pPr marL="0" indent="0" algn="ctr" eaLnBrk="1" hangingPunct="1">
              <a:buFontTx/>
              <a:buNone/>
            </a:pPr>
            <a:r>
              <a:rPr lang="en-US" altLang="ja-JP">
                <a:latin typeface="Optima" charset="0"/>
                <a:ea typeface="ＭＳ Ｐゴシック" charset="0"/>
                <a:cs typeface="ＭＳ Ｐゴシック" charset="0"/>
              </a:rPr>
              <a:t>  </a:t>
            </a:r>
          </a:p>
          <a:p>
            <a:pPr marL="0" indent="0" eaLnBrk="1" hangingPunct="1">
              <a:buFontTx/>
              <a:buNone/>
            </a:pPr>
            <a:endParaRPr lang="en-US">
              <a:latin typeface="Optima" charset="0"/>
              <a:ea typeface="ＭＳ Ｐゴシック" charset="0"/>
              <a:cs typeface="ＭＳ Ｐゴシック" charset="0"/>
            </a:endParaRPr>
          </a:p>
        </p:txBody>
      </p:sp>
    </p:spTree>
    <p:extLst>
      <p:ext uri="{BB962C8B-B14F-4D97-AF65-F5344CB8AC3E}">
        <p14:creationId xmlns:p14="http://schemas.microsoft.com/office/powerpoint/2010/main" val="29250308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529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29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5299">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52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Rectangle 2"/>
          <p:cNvSpPr>
            <a:spLocks noGrp="1" noChangeArrowheads="1"/>
          </p:cNvSpPr>
          <p:nvPr>
            <p:ph type="title" idx="4294967295"/>
          </p:nvPr>
        </p:nvSpPr>
        <p:spPr>
          <a:xfrm>
            <a:off x="685800" y="0"/>
            <a:ext cx="7772400" cy="1143000"/>
          </a:xfrm>
        </p:spPr>
        <p:txBody>
          <a:bodyPr/>
          <a:lstStyle/>
          <a:p>
            <a:pPr eaLnBrk="1" hangingPunct="1"/>
            <a:r>
              <a:rPr lang="en-US">
                <a:latin typeface="Optima" charset="0"/>
                <a:ea typeface="ＭＳ Ｐゴシック" charset="0"/>
                <a:cs typeface="ＭＳ Ｐゴシック" charset="0"/>
              </a:rPr>
              <a:t>The bad news:</a:t>
            </a:r>
            <a:endParaRPr lang="en-US">
              <a:latin typeface="Arial" charset="0"/>
              <a:ea typeface="ＭＳ Ｐゴシック" charset="0"/>
              <a:cs typeface="ＭＳ Ｐゴシック" charset="0"/>
            </a:endParaRPr>
          </a:p>
        </p:txBody>
      </p:sp>
      <p:sp>
        <p:nvSpPr>
          <p:cNvPr id="140290" name="Rectangle 3"/>
          <p:cNvSpPr>
            <a:spLocks noGrp="1" noChangeArrowheads="1"/>
          </p:cNvSpPr>
          <p:nvPr>
            <p:ph type="body" idx="4294967295"/>
          </p:nvPr>
        </p:nvSpPr>
        <p:spPr>
          <a:xfrm>
            <a:off x="685800" y="1371600"/>
            <a:ext cx="7772400" cy="4495800"/>
          </a:xfrm>
        </p:spPr>
        <p:txBody>
          <a:bodyPr/>
          <a:lstStyle/>
          <a:p>
            <a:pPr marL="0" indent="0">
              <a:spcBef>
                <a:spcPct val="0"/>
              </a:spcBef>
              <a:buFontTx/>
              <a:buNone/>
            </a:pPr>
            <a:r>
              <a:rPr lang="en-US" dirty="0">
                <a:latin typeface="Optima" charset="0"/>
                <a:ea typeface="ＭＳ Ｐゴシック" charset="0"/>
                <a:cs typeface="ＭＳ Ｐゴシック" charset="0"/>
              </a:rPr>
              <a:t>The dominant forms of talk in classrooms — recitation and direct instruction — do NOT support in-depth reasoning. </a:t>
            </a:r>
          </a:p>
          <a:p>
            <a:pPr marL="0" indent="0">
              <a:spcBef>
                <a:spcPct val="0"/>
              </a:spcBef>
              <a:buFontTx/>
              <a:buNone/>
            </a:pPr>
            <a:endParaRPr lang="en-US" dirty="0">
              <a:latin typeface="Optima" charset="0"/>
              <a:ea typeface="ＭＳ Ｐゴシック" charset="0"/>
              <a:cs typeface="ＭＳ Ｐゴシック" charset="0"/>
            </a:endParaRPr>
          </a:p>
          <a:p>
            <a:pPr marL="0" indent="0">
              <a:spcBef>
                <a:spcPct val="0"/>
              </a:spcBef>
              <a:buFontTx/>
              <a:buNone/>
            </a:pPr>
            <a:r>
              <a:rPr lang="en-US" dirty="0">
                <a:latin typeface="Optima" charset="0"/>
                <a:ea typeface="ＭＳ Ｐゴシック" charset="0"/>
                <a:cs typeface="ＭＳ Ｐゴシック" charset="0"/>
              </a:rPr>
              <a:t>They do NOT support the building of arguments with evidence.</a:t>
            </a:r>
          </a:p>
          <a:p>
            <a:pPr marL="0" indent="0">
              <a:spcBef>
                <a:spcPct val="0"/>
              </a:spcBef>
              <a:buFontTx/>
              <a:buNone/>
            </a:pPr>
            <a:r>
              <a:rPr lang="en-US" dirty="0">
                <a:latin typeface="Optima" charset="0"/>
                <a:ea typeface="ＭＳ Ｐゴシック" charset="0"/>
                <a:cs typeface="ＭＳ Ｐゴシック" charset="0"/>
              </a:rPr>
              <a:t>  </a:t>
            </a:r>
          </a:p>
          <a:p>
            <a:pPr marL="0" indent="0">
              <a:spcBef>
                <a:spcPct val="0"/>
              </a:spcBef>
              <a:buFontTx/>
              <a:buNone/>
            </a:pPr>
            <a:r>
              <a:rPr lang="en-US" dirty="0">
                <a:latin typeface="Optima" charset="0"/>
                <a:ea typeface="ＭＳ Ｐゴシック" charset="0"/>
                <a:cs typeface="ＭＳ Ｐゴシック" charset="0"/>
              </a:rPr>
              <a:t>They do NOT support students to do the heavy lifting of explaining, critiquing, and </a:t>
            </a:r>
            <a:r>
              <a:rPr lang="en-US" dirty="0" smtClean="0">
                <a:latin typeface="Optima" charset="0"/>
                <a:ea typeface="ＭＳ Ｐゴシック" charset="0"/>
                <a:cs typeface="ＭＳ Ｐゴシック" charset="0"/>
              </a:rPr>
              <a:t>thinking with their peers.</a:t>
            </a:r>
            <a:endParaRPr lang="en-US" dirty="0">
              <a:latin typeface="Optima" charset="0"/>
              <a:ea typeface="ＭＳ Ｐゴシック" charset="0"/>
              <a:cs typeface="ＭＳ Ｐゴシック" charset="0"/>
            </a:endParaRPr>
          </a:p>
        </p:txBody>
      </p:sp>
    </p:spTree>
    <p:extLst>
      <p:ext uri="{BB962C8B-B14F-4D97-AF65-F5344CB8AC3E}">
        <p14:creationId xmlns:p14="http://schemas.microsoft.com/office/powerpoint/2010/main" val="16281123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Rectangle 2"/>
          <p:cNvSpPr>
            <a:spLocks noGrp="1" noChangeArrowheads="1"/>
          </p:cNvSpPr>
          <p:nvPr>
            <p:ph type="title" idx="4294967295"/>
          </p:nvPr>
        </p:nvSpPr>
        <p:spPr>
          <a:xfrm>
            <a:off x="685800" y="0"/>
            <a:ext cx="7772400" cy="1143000"/>
          </a:xfrm>
        </p:spPr>
        <p:txBody>
          <a:bodyPr/>
          <a:lstStyle/>
          <a:p>
            <a:pPr eaLnBrk="1" hangingPunct="1"/>
            <a:r>
              <a:rPr lang="en-US">
                <a:latin typeface="Optima" charset="0"/>
                <a:ea typeface="ＭＳ Ｐゴシック" charset="0"/>
                <a:cs typeface="ＭＳ Ｐゴシック" charset="0"/>
              </a:rPr>
              <a:t>More bad news:</a:t>
            </a:r>
            <a:endParaRPr lang="en-US">
              <a:latin typeface="Arial" charset="0"/>
              <a:ea typeface="ＭＳ Ｐゴシック" charset="0"/>
              <a:cs typeface="ＭＳ Ｐゴシック" charset="0"/>
            </a:endParaRPr>
          </a:p>
        </p:txBody>
      </p:sp>
      <p:sp>
        <p:nvSpPr>
          <p:cNvPr id="142338" name="Rectangle 3"/>
          <p:cNvSpPr>
            <a:spLocks noGrp="1" noChangeArrowheads="1"/>
          </p:cNvSpPr>
          <p:nvPr>
            <p:ph type="body" idx="4294967295"/>
          </p:nvPr>
        </p:nvSpPr>
        <p:spPr>
          <a:xfrm>
            <a:off x="914400" y="1524000"/>
            <a:ext cx="7391400" cy="4114800"/>
          </a:xfrm>
        </p:spPr>
        <p:txBody>
          <a:bodyPr/>
          <a:lstStyle/>
          <a:p>
            <a:pPr marL="0" indent="0" eaLnBrk="1" hangingPunct="1">
              <a:buFontTx/>
              <a:buNone/>
            </a:pPr>
            <a:r>
              <a:rPr lang="en-US">
                <a:latin typeface="Optima" charset="0"/>
                <a:ea typeface="ＭＳ Ｐゴシック" charset="0"/>
                <a:cs typeface="ＭＳ Ｐゴシック" charset="0"/>
              </a:rPr>
              <a:t>Teachers are not well-prepared (from their own experiences in school) to lead academically productive, reasoning-oriented discussions.  </a:t>
            </a:r>
          </a:p>
          <a:p>
            <a:pPr marL="0" indent="0" eaLnBrk="1" hangingPunct="1">
              <a:buFontTx/>
              <a:buNone/>
            </a:pPr>
            <a:endParaRPr lang="en-US">
              <a:latin typeface="Optima" charset="0"/>
              <a:ea typeface="ＭＳ Ｐゴシック" charset="0"/>
              <a:cs typeface="ＭＳ Ｐゴシック" charset="0"/>
            </a:endParaRPr>
          </a:p>
          <a:p>
            <a:pPr marL="0" indent="0" eaLnBrk="1" hangingPunct="1">
              <a:buFontTx/>
              <a:buNone/>
            </a:pPr>
            <a:r>
              <a:rPr lang="en-US">
                <a:latin typeface="Optima" charset="0"/>
                <a:ea typeface="ＭＳ Ｐゴシック" charset="0"/>
                <a:cs typeface="ＭＳ Ｐゴシック" charset="0"/>
              </a:rPr>
              <a:t>They often rely on group work, hoping that the hands-on activities, in small groups, will teach the students what they need to learn.  </a:t>
            </a:r>
          </a:p>
        </p:txBody>
      </p:sp>
    </p:spTree>
    <p:extLst>
      <p:ext uri="{BB962C8B-B14F-4D97-AF65-F5344CB8AC3E}">
        <p14:creationId xmlns:p14="http://schemas.microsoft.com/office/powerpoint/2010/main" val="37329542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23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2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685800" y="0"/>
            <a:ext cx="7772400" cy="1143000"/>
          </a:xfrm>
        </p:spPr>
        <p:txBody>
          <a:bodyPr/>
          <a:lstStyle/>
          <a:p>
            <a:pPr eaLnBrk="1" hangingPunct="1"/>
            <a:r>
              <a:rPr lang="en-US" dirty="0">
                <a:latin typeface="Optima" charset="0"/>
                <a:ea typeface="ＭＳ Ｐゴシック" charset="0"/>
                <a:cs typeface="ＭＳ Ｐゴシック" charset="0"/>
              </a:rPr>
              <a:t>More bad news:</a:t>
            </a:r>
            <a:endParaRPr lang="en-US" dirty="0">
              <a:latin typeface="Arial" charset="0"/>
              <a:ea typeface="ＭＳ Ｐゴシック" charset="0"/>
              <a:cs typeface="ＭＳ Ｐゴシック" charset="0"/>
            </a:endParaRPr>
          </a:p>
        </p:txBody>
      </p:sp>
      <p:sp>
        <p:nvSpPr>
          <p:cNvPr id="140290" name="Rectangle 3"/>
          <p:cNvSpPr>
            <a:spLocks noGrp="1" noChangeArrowheads="1"/>
          </p:cNvSpPr>
          <p:nvPr>
            <p:ph type="body" idx="1"/>
          </p:nvPr>
        </p:nvSpPr>
        <p:spPr>
          <a:xfrm>
            <a:off x="685800" y="1371600"/>
            <a:ext cx="7772400" cy="4114800"/>
          </a:xfrm>
        </p:spPr>
        <p:txBody>
          <a:bodyPr/>
          <a:lstStyle/>
          <a:p>
            <a:pPr marL="0" indent="0" eaLnBrk="1" hangingPunct="1">
              <a:lnSpc>
                <a:spcPct val="90000"/>
              </a:lnSpc>
              <a:buFontTx/>
              <a:buNone/>
            </a:pPr>
            <a:r>
              <a:rPr lang="en-US" dirty="0">
                <a:latin typeface="Optima" charset="0"/>
                <a:ea typeface="ＭＳ Ｐゴシック" charset="0"/>
                <a:cs typeface="ＭＳ Ｐゴシック" charset="0"/>
              </a:rPr>
              <a:t>Even in good, NSF-funded </a:t>
            </a:r>
            <a:r>
              <a:rPr lang="en-US" dirty="0" smtClean="0">
                <a:latin typeface="Optima" charset="0"/>
                <a:ea typeface="ＭＳ Ｐゴシック" charset="0"/>
                <a:cs typeface="ＭＳ Ｐゴシック" charset="0"/>
              </a:rPr>
              <a:t>math or science </a:t>
            </a:r>
            <a:r>
              <a:rPr lang="en-US" dirty="0">
                <a:latin typeface="Optima" charset="0"/>
                <a:ea typeface="ＭＳ Ｐゴシック" charset="0"/>
                <a:cs typeface="ＭＳ Ｐゴシック" charset="0"/>
              </a:rPr>
              <a:t>curricula, where the curriculum calls for </a:t>
            </a:r>
            <a:r>
              <a:rPr lang="ja-JP" altLang="en-US" dirty="0">
                <a:latin typeface="Optima" charset="0"/>
                <a:ea typeface="ＭＳ Ｐゴシック" charset="0"/>
                <a:cs typeface="ＭＳ Ｐゴシック" charset="0"/>
              </a:rPr>
              <a:t>“</a:t>
            </a:r>
            <a:r>
              <a:rPr lang="en-US" altLang="ja-JP" dirty="0">
                <a:latin typeface="Optima" charset="0"/>
                <a:ea typeface="ＭＳ Ｐゴシック" charset="0"/>
                <a:cs typeface="ＭＳ Ｐゴシック" charset="0"/>
              </a:rPr>
              <a:t>making meaning</a:t>
            </a:r>
            <a:r>
              <a:rPr lang="ja-JP" altLang="en-US" dirty="0">
                <a:latin typeface="Optima" charset="0"/>
                <a:ea typeface="ＭＳ Ｐゴシック" charset="0"/>
                <a:cs typeface="ＭＳ Ｐゴシック" charset="0"/>
              </a:rPr>
              <a:t>”</a:t>
            </a:r>
            <a:r>
              <a:rPr lang="en-US" altLang="ja-JP" dirty="0">
                <a:latin typeface="Optima" charset="0"/>
                <a:ea typeface="ＭＳ Ｐゴシック" charset="0"/>
                <a:cs typeface="ＭＳ Ｐゴシック" charset="0"/>
              </a:rPr>
              <a:t> discussions,</a:t>
            </a:r>
          </a:p>
          <a:p>
            <a:pPr marL="0" indent="0" eaLnBrk="1" hangingPunct="1">
              <a:lnSpc>
                <a:spcPct val="90000"/>
              </a:lnSpc>
              <a:buFontTx/>
              <a:buNone/>
            </a:pPr>
            <a:endParaRPr lang="en-US" altLang="ja-JP" dirty="0">
              <a:latin typeface="Optima" charset="0"/>
              <a:ea typeface="ＭＳ Ｐゴシック" charset="0"/>
              <a:cs typeface="ＭＳ Ｐゴシック" charset="0"/>
            </a:endParaRPr>
          </a:p>
          <a:p>
            <a:pPr marL="0" indent="0" eaLnBrk="1" hangingPunct="1">
              <a:lnSpc>
                <a:spcPct val="90000"/>
              </a:lnSpc>
              <a:buFontTx/>
              <a:buNone/>
            </a:pPr>
            <a:r>
              <a:rPr lang="en-US" altLang="ja-JP" dirty="0">
                <a:latin typeface="Optima" charset="0"/>
                <a:ea typeface="ＭＳ Ｐゴシック" charset="0"/>
                <a:cs typeface="ＭＳ Ｐゴシック" charset="0"/>
              </a:rPr>
              <a:t>teachers have a hard time running the discussions.  Discussions are often skipped.  </a:t>
            </a:r>
            <a:r>
              <a:rPr lang="ja-JP" altLang="en-US" b="1" dirty="0">
                <a:latin typeface="Optima" charset="0"/>
                <a:ea typeface="ＭＳ Ｐゴシック" charset="0"/>
                <a:cs typeface="ＭＳ Ｐゴシック" charset="0"/>
              </a:rPr>
              <a:t>“</a:t>
            </a:r>
            <a:r>
              <a:rPr lang="en-US" altLang="ja-JP" b="1" dirty="0">
                <a:latin typeface="Optima" charset="0"/>
                <a:ea typeface="ＭＳ Ｐゴシック" charset="0"/>
                <a:cs typeface="ＭＳ Ｐゴシック" charset="0"/>
              </a:rPr>
              <a:t>…We just didn’t have time.</a:t>
            </a:r>
            <a:r>
              <a:rPr lang="ja-JP" altLang="en-US" b="1" dirty="0">
                <a:latin typeface="Optima" charset="0"/>
                <a:ea typeface="ＭＳ Ｐゴシック" charset="0"/>
                <a:cs typeface="ＭＳ Ｐゴシック" charset="0"/>
              </a:rPr>
              <a:t>”</a:t>
            </a:r>
            <a:endParaRPr lang="en-US" altLang="ja-JP" b="1" dirty="0">
              <a:latin typeface="Optima" charset="0"/>
              <a:ea typeface="ＭＳ Ｐゴシック" charset="0"/>
              <a:cs typeface="ＭＳ Ｐゴシック" charset="0"/>
            </a:endParaRPr>
          </a:p>
          <a:p>
            <a:pPr marL="0" indent="0" eaLnBrk="1" hangingPunct="1">
              <a:lnSpc>
                <a:spcPct val="90000"/>
              </a:lnSpc>
              <a:buFontTx/>
              <a:buNone/>
            </a:pPr>
            <a:endParaRPr lang="en-US" dirty="0">
              <a:latin typeface="Optima" charset="0"/>
              <a:ea typeface="ＭＳ Ｐゴシック" charset="0"/>
              <a:cs typeface="ＭＳ Ｐゴシック" charset="0"/>
            </a:endParaRPr>
          </a:p>
        </p:txBody>
      </p:sp>
    </p:spTree>
    <p:extLst>
      <p:ext uri="{BB962C8B-B14F-4D97-AF65-F5344CB8AC3E}">
        <p14:creationId xmlns:p14="http://schemas.microsoft.com/office/powerpoint/2010/main" val="32088564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cgcs_topbannner_short.jpg"/>
          <p:cNvPicPr>
            <a:picLocks noChangeAspect="1"/>
          </p:cNvPicPr>
          <p:nvPr/>
        </p:nvPicPr>
        <p:blipFill>
          <a:blip r:embed="rId2"/>
          <a:stretch>
            <a:fillRect/>
          </a:stretch>
        </p:blipFill>
        <p:spPr>
          <a:xfrm>
            <a:off x="3234384" y="0"/>
            <a:ext cx="9033925" cy="2991366"/>
          </a:xfrm>
          <a:prstGeom prst="rect">
            <a:avLst/>
          </a:prstGeom>
        </p:spPr>
      </p:pic>
      <p:sp>
        <p:nvSpPr>
          <p:cNvPr id="5" name="Rectangle 2"/>
          <p:cNvSpPr txBox="1">
            <a:spLocks noChangeArrowheads="1"/>
          </p:cNvSpPr>
          <p:nvPr/>
        </p:nvSpPr>
        <p:spPr bwMode="auto">
          <a:xfrm>
            <a:off x="300762" y="0"/>
            <a:ext cx="4528413" cy="6858000"/>
          </a:xfrm>
          <a:prstGeom prst="rect">
            <a:avLst/>
          </a:prstGeom>
          <a:solidFill>
            <a:srgbClr val="FFFFFF"/>
          </a:solidFill>
          <a:ln w="9525">
            <a:noFill/>
            <a:miter lim="800000"/>
            <a:headEnd/>
            <a:tailEnd/>
          </a:ln>
          <a:effectLst>
            <a:outerShdw blurRad="241300" dist="139700" dir="900000">
              <a:srgbClr val="000000">
                <a:alpha val="47000"/>
              </a:srgbClr>
            </a:outerShdw>
          </a:effectLst>
        </p:spPr>
        <p:txBody>
          <a:bodyPr anchor="ctr">
            <a:prstTxWarp prst="textNoShape">
              <a:avLst/>
            </a:prstTxWarp>
          </a:bodyPr>
          <a:lstStyle/>
          <a:p>
            <a:pPr marL="365760" defTabSz="914400" fontAlgn="base">
              <a:spcBef>
                <a:spcPct val="0"/>
              </a:spcBef>
              <a:spcAft>
                <a:spcPct val="0"/>
              </a:spcAft>
              <a:defRPr/>
            </a:pPr>
            <a:r>
              <a:rPr lang="en-US" sz="3600" kern="0" dirty="0">
                <a:solidFill>
                  <a:srgbClr val="000000"/>
                </a:solidFill>
                <a:latin typeface="Optima" charset="0"/>
              </a:rPr>
              <a:t>Productive Talk </a:t>
            </a:r>
          </a:p>
          <a:p>
            <a:pPr marL="365760" defTabSz="914400" fontAlgn="base">
              <a:spcBef>
                <a:spcPct val="0"/>
              </a:spcBef>
              <a:spcAft>
                <a:spcPct val="0"/>
              </a:spcAft>
              <a:defRPr/>
            </a:pPr>
            <a:r>
              <a:rPr lang="en-US" sz="3600" kern="0" dirty="0">
                <a:solidFill>
                  <a:srgbClr val="000000"/>
                </a:solidFill>
                <a:latin typeface="Optima" charset="0"/>
              </a:rPr>
              <a:t>about </a:t>
            </a:r>
          </a:p>
          <a:p>
            <a:pPr marL="365760" defTabSz="914400" fontAlgn="base">
              <a:spcBef>
                <a:spcPct val="0"/>
              </a:spcBef>
              <a:spcAft>
                <a:spcPct val="0"/>
              </a:spcAft>
              <a:defRPr/>
            </a:pPr>
            <a:r>
              <a:rPr lang="en-US" sz="3600" kern="0" dirty="0">
                <a:solidFill>
                  <a:srgbClr val="000000"/>
                </a:solidFill>
                <a:latin typeface="Optima" charset="0"/>
              </a:rPr>
              <a:t>Complex Text:</a:t>
            </a:r>
          </a:p>
          <a:p>
            <a:pPr marL="365760" defTabSz="914400" fontAlgn="base">
              <a:spcBef>
                <a:spcPct val="0"/>
              </a:spcBef>
              <a:spcAft>
                <a:spcPct val="0"/>
              </a:spcAft>
              <a:defRPr/>
            </a:pPr>
            <a:endParaRPr lang="en-US" sz="3200" kern="0" dirty="0" smtClean="0">
              <a:solidFill>
                <a:srgbClr val="000000"/>
              </a:solidFill>
              <a:latin typeface="Optima" charset="0"/>
            </a:endParaRPr>
          </a:p>
          <a:p>
            <a:pPr marL="365760" defTabSz="914400" fontAlgn="base">
              <a:spcBef>
                <a:spcPct val="0"/>
              </a:spcBef>
              <a:spcAft>
                <a:spcPct val="0"/>
              </a:spcAft>
              <a:defRPr/>
            </a:pPr>
            <a:r>
              <a:rPr lang="en-US" sz="3200" kern="0" dirty="0" smtClean="0">
                <a:solidFill>
                  <a:srgbClr val="000000"/>
                </a:solidFill>
                <a:latin typeface="Optima" charset="0"/>
              </a:rPr>
              <a:t>One Sentence </a:t>
            </a:r>
            <a:endParaRPr lang="en-US" sz="3200" kern="0" dirty="0">
              <a:solidFill>
                <a:srgbClr val="000000"/>
              </a:solidFill>
              <a:latin typeface="Optima" charset="0"/>
            </a:endParaRPr>
          </a:p>
          <a:p>
            <a:pPr marL="365760" defTabSz="914400" fontAlgn="base">
              <a:spcBef>
                <a:spcPct val="0"/>
              </a:spcBef>
              <a:spcAft>
                <a:spcPct val="0"/>
              </a:spcAft>
              <a:defRPr/>
            </a:pPr>
            <a:r>
              <a:rPr lang="en-US" sz="3200" kern="0" dirty="0">
                <a:solidFill>
                  <a:srgbClr val="000000"/>
                </a:solidFill>
                <a:latin typeface="Optima" charset="0"/>
              </a:rPr>
              <a:t>at a Time</a:t>
            </a:r>
          </a:p>
          <a:p>
            <a:pPr marL="365760" defTabSz="914400" fontAlgn="base">
              <a:spcBef>
                <a:spcPct val="0"/>
              </a:spcBef>
              <a:spcAft>
                <a:spcPct val="0"/>
              </a:spcAft>
              <a:defRPr/>
            </a:pPr>
            <a:endParaRPr lang="en-US" sz="3600" kern="0" dirty="0">
              <a:solidFill>
                <a:srgbClr val="FFFFFF"/>
              </a:solidFill>
              <a:latin typeface="Optima" charset="0"/>
            </a:endParaRPr>
          </a:p>
          <a:p>
            <a:pPr marL="365760" defTabSz="914400" fontAlgn="base">
              <a:spcBef>
                <a:spcPct val="0"/>
              </a:spcBef>
              <a:spcAft>
                <a:spcPct val="0"/>
              </a:spcAft>
              <a:defRPr/>
            </a:pPr>
            <a:r>
              <a:rPr lang="en-US" sz="2800" kern="0" dirty="0">
                <a:solidFill>
                  <a:srgbClr val="000000"/>
                </a:solidFill>
                <a:latin typeface="Optima" charset="0"/>
              </a:rPr>
              <a:t>Sarah Michaels</a:t>
            </a:r>
          </a:p>
          <a:p>
            <a:pPr marL="365760" defTabSz="914400" fontAlgn="base">
              <a:spcBef>
                <a:spcPct val="0"/>
              </a:spcBef>
              <a:spcAft>
                <a:spcPts val="600"/>
              </a:spcAft>
              <a:defRPr/>
            </a:pPr>
            <a:r>
              <a:rPr lang="en-US" sz="2400" kern="0" dirty="0">
                <a:solidFill>
                  <a:srgbClr val="000000"/>
                </a:solidFill>
                <a:latin typeface="Optima" charset="0"/>
              </a:rPr>
              <a:t>Clark University </a:t>
            </a:r>
          </a:p>
          <a:p>
            <a:pPr marL="365760" defTabSz="914400" fontAlgn="base">
              <a:spcBef>
                <a:spcPct val="0"/>
              </a:spcBef>
              <a:defRPr/>
            </a:pPr>
            <a:r>
              <a:rPr lang="en-US" sz="2800" kern="0" dirty="0">
                <a:solidFill>
                  <a:srgbClr val="000000"/>
                </a:solidFill>
                <a:latin typeface="Optima" charset="0"/>
              </a:rPr>
              <a:t>Cathy O’Connor</a:t>
            </a:r>
          </a:p>
          <a:p>
            <a:pPr marL="365760" defTabSz="914400" fontAlgn="base">
              <a:spcBef>
                <a:spcPct val="0"/>
              </a:spcBef>
              <a:defRPr/>
            </a:pPr>
            <a:r>
              <a:rPr lang="en-US" sz="2400" kern="0" dirty="0">
                <a:solidFill>
                  <a:srgbClr val="000000"/>
                </a:solidFill>
                <a:latin typeface="Optima" charset="0"/>
              </a:rPr>
              <a:t>Boston University</a:t>
            </a:r>
          </a:p>
          <a:p>
            <a:pPr marL="365760" defTabSz="914400" fontAlgn="base">
              <a:spcBef>
                <a:spcPct val="0"/>
              </a:spcBef>
              <a:spcAft>
                <a:spcPts val="600"/>
              </a:spcAft>
              <a:defRPr/>
            </a:pPr>
            <a:r>
              <a:rPr lang="en-US" sz="2400" kern="0" dirty="0">
                <a:solidFill>
                  <a:srgbClr val="000000"/>
                </a:solidFill>
                <a:latin typeface="Optima" charset="0"/>
              </a:rPr>
              <a:t>October 16, 2012</a:t>
            </a:r>
            <a:endParaRPr lang="en-US" sz="2400" kern="0" dirty="0">
              <a:solidFill>
                <a:srgbClr val="000000"/>
              </a:solidFill>
            </a:endParaRPr>
          </a:p>
        </p:txBody>
      </p:sp>
      <p:pic>
        <p:nvPicPr>
          <p:cNvPr id="6" name="Picture 5" descr="logo_top.gif"/>
          <p:cNvPicPr>
            <a:picLocks noChangeAspect="1"/>
          </p:cNvPicPr>
          <p:nvPr/>
        </p:nvPicPr>
        <p:blipFill>
          <a:blip r:embed="rId3"/>
          <a:stretch>
            <a:fillRect/>
          </a:stretch>
        </p:blipFill>
        <p:spPr>
          <a:xfrm>
            <a:off x="4236886" y="6302729"/>
            <a:ext cx="592289" cy="555271"/>
          </a:xfrm>
          <a:prstGeom prst="rect">
            <a:avLst/>
          </a:prstGeom>
        </p:spPr>
      </p:pic>
    </p:spTree>
    <p:extLst>
      <p:ext uri="{BB962C8B-B14F-4D97-AF65-F5344CB8AC3E}">
        <p14:creationId xmlns:p14="http://schemas.microsoft.com/office/powerpoint/2010/main" val="10198235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2"/>
          <p:cNvSpPr>
            <a:spLocks noGrp="1" noChangeArrowheads="1"/>
          </p:cNvSpPr>
          <p:nvPr>
            <p:ph type="title"/>
          </p:nvPr>
        </p:nvSpPr>
        <p:spPr>
          <a:xfrm>
            <a:off x="685800" y="1865402"/>
            <a:ext cx="7772400" cy="1143000"/>
          </a:xfrm>
        </p:spPr>
        <p:txBody>
          <a:bodyPr/>
          <a:lstStyle/>
          <a:p>
            <a:pPr eaLnBrk="1" hangingPunct="1"/>
            <a:r>
              <a:rPr lang="en-US" dirty="0" smtClean="0">
                <a:latin typeface="Optima" charset="0"/>
                <a:ea typeface="ＭＳ Ｐゴシック" charset="0"/>
                <a:cs typeface="ＭＳ Ｐゴシック" charset="0"/>
              </a:rPr>
              <a:t>Some good news</a:t>
            </a:r>
            <a:r>
              <a:rPr lang="en-US" dirty="0">
                <a:latin typeface="Optima" charset="0"/>
                <a:ea typeface="ＭＳ Ｐゴシック" charset="0"/>
                <a:cs typeface="ＭＳ Ｐゴシック" charset="0"/>
              </a:rPr>
              <a:t>:</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8394070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ChangeArrowheads="1"/>
          </p:cNvSpPr>
          <p:nvPr/>
        </p:nvSpPr>
        <p:spPr bwMode="auto">
          <a:xfrm>
            <a:off x="0" y="238142"/>
            <a:ext cx="9144000" cy="635039"/>
          </a:xfrm>
          <a:prstGeom prst="rect">
            <a:avLst/>
          </a:prstGeom>
          <a:noFill/>
          <a:ln w="9525">
            <a:solidFill>
              <a:schemeClr val="bg1"/>
            </a:solidFill>
            <a:miter lim="800000"/>
            <a:headEnd/>
            <a:tailEnd/>
          </a:ln>
          <a:effectLst/>
        </p:spPr>
        <p:txBody>
          <a:bodyPr anchor="ctr">
            <a:prstTxWarp prst="textNoShape">
              <a:avLst/>
            </a:prstTxWarp>
          </a:bodyPr>
          <a:lstStyle/>
          <a:p>
            <a:pPr defTabSz="914400" eaLnBrk="0" fontAlgn="base" hangingPunct="0">
              <a:spcBef>
                <a:spcPct val="0"/>
              </a:spcBef>
              <a:spcAft>
                <a:spcPct val="0"/>
              </a:spcAft>
              <a:defRPr/>
            </a:pPr>
            <a:r>
              <a:rPr lang="en-US" sz="2800" b="1" dirty="0" err="1">
                <a:solidFill>
                  <a:srgbClr val="000000"/>
                </a:solidFill>
                <a:latin typeface="Optima" charset="0"/>
              </a:rPr>
              <a:t>Nystrand</a:t>
            </a:r>
            <a:r>
              <a:rPr lang="en-US" sz="2800" b="1" dirty="0">
                <a:solidFill>
                  <a:srgbClr val="000000"/>
                </a:solidFill>
                <a:latin typeface="Optima" charset="0"/>
              </a:rPr>
              <a:t> (1997)  Opening Dialogue…  (</a:t>
            </a:r>
            <a:r>
              <a:rPr lang="en-US" sz="2800" b="1" dirty="0" smtClean="0">
                <a:solidFill>
                  <a:srgbClr val="000000"/>
                </a:solidFill>
                <a:latin typeface="Optima" charset="0"/>
              </a:rPr>
              <a:t>TC Press</a:t>
            </a:r>
            <a:r>
              <a:rPr lang="en-US" sz="2800" b="1" dirty="0">
                <a:solidFill>
                  <a:srgbClr val="000000"/>
                </a:solidFill>
                <a:latin typeface="Optima" charset="0"/>
              </a:rPr>
              <a:t>)</a:t>
            </a:r>
            <a:endParaRPr lang="en-US" sz="3600" b="1" dirty="0">
              <a:solidFill>
                <a:srgbClr val="000000"/>
              </a:solidFill>
              <a:latin typeface="Optima" charset="0"/>
            </a:endParaRPr>
          </a:p>
        </p:txBody>
      </p:sp>
      <p:sp>
        <p:nvSpPr>
          <p:cNvPr id="813059" name="Text Box 3"/>
          <p:cNvSpPr txBox="1">
            <a:spLocks noChangeArrowheads="1"/>
          </p:cNvSpPr>
          <p:nvPr/>
        </p:nvSpPr>
        <p:spPr bwMode="auto">
          <a:xfrm>
            <a:off x="254000" y="2882046"/>
            <a:ext cx="8686800" cy="2246769"/>
          </a:xfrm>
          <a:prstGeom prst="rect">
            <a:avLst/>
          </a:prstGeom>
          <a:solidFill>
            <a:srgbClr val="B6F6FF"/>
          </a:solidFill>
          <a:ln w="9525">
            <a:noFill/>
            <a:miter lim="800000"/>
            <a:headEnd/>
            <a:tailEnd/>
          </a:ln>
          <a:effectLst>
            <a:outerShdw blurRad="57150" dist="88900" dir="2700000">
              <a:srgbClr val="000000">
                <a:alpha val="43000"/>
              </a:srgbClr>
            </a:outerShdw>
          </a:effectLst>
        </p:spPr>
        <p:txBody>
          <a:bodyPr wrap="square">
            <a:prstTxWarp prst="textNoShape">
              <a:avLst/>
            </a:prstTxWarp>
            <a:spAutoFit/>
          </a:bodyPr>
          <a:lstStyle/>
          <a:p>
            <a:pPr>
              <a:spcAft>
                <a:spcPts val="1200"/>
              </a:spcAft>
            </a:pPr>
            <a:r>
              <a:rPr lang="en-US" sz="2400" dirty="0" smtClean="0">
                <a:solidFill>
                  <a:srgbClr val="000000"/>
                </a:solidFill>
                <a:latin typeface="Optima"/>
                <a:cs typeface="Optima"/>
              </a:rPr>
              <a:t>•More use of authentic questions, rather than “test” questions;</a:t>
            </a:r>
          </a:p>
          <a:p>
            <a:pPr>
              <a:spcAft>
                <a:spcPts val="1200"/>
              </a:spcAft>
            </a:pPr>
            <a:r>
              <a:rPr lang="en-US" sz="2400" dirty="0" smtClean="0">
                <a:solidFill>
                  <a:srgbClr val="000000"/>
                </a:solidFill>
                <a:latin typeface="Optima"/>
                <a:cs typeface="Optima"/>
              </a:rPr>
              <a:t>•More time for open discussion, whole</a:t>
            </a:r>
            <a:r>
              <a:rPr lang="en-US" sz="2400" dirty="0">
                <a:solidFill>
                  <a:srgbClr val="000000"/>
                </a:solidFill>
                <a:latin typeface="Optima"/>
                <a:cs typeface="Optima"/>
              </a:rPr>
              <a:t>-class discourse devoted to free exchange of ideas among students</a:t>
            </a:r>
            <a:r>
              <a:rPr lang="en-US" sz="2400" dirty="0" smtClean="0">
                <a:solidFill>
                  <a:srgbClr val="000000"/>
                </a:solidFill>
                <a:latin typeface="Optima"/>
                <a:cs typeface="Optima"/>
              </a:rPr>
              <a:t>;</a:t>
            </a:r>
          </a:p>
          <a:p>
            <a:pPr>
              <a:spcAft>
                <a:spcPts val="1200"/>
              </a:spcAft>
            </a:pPr>
            <a:r>
              <a:rPr lang="en-US" sz="2400" dirty="0" smtClean="0">
                <a:solidFill>
                  <a:srgbClr val="000000"/>
                </a:solidFill>
                <a:latin typeface="Optima"/>
                <a:cs typeface="Optima"/>
              </a:rPr>
              <a:t>•More “uptake,” in which a teacher's question ”takes up” and builds on a student's previous comment.</a:t>
            </a:r>
            <a:endParaRPr lang="en-US" sz="2400" dirty="0">
              <a:solidFill>
                <a:srgbClr val="000000"/>
              </a:solidFill>
              <a:latin typeface="Optima"/>
              <a:cs typeface="Optima"/>
            </a:endParaRPr>
          </a:p>
        </p:txBody>
      </p:sp>
      <p:sp>
        <p:nvSpPr>
          <p:cNvPr id="813060" name="Text Box 4"/>
          <p:cNvSpPr txBox="1">
            <a:spLocks noChangeArrowheads="1"/>
          </p:cNvSpPr>
          <p:nvPr/>
        </p:nvSpPr>
        <p:spPr bwMode="auto">
          <a:xfrm>
            <a:off x="254000" y="873196"/>
            <a:ext cx="8686800" cy="1760482"/>
          </a:xfrm>
          <a:prstGeom prst="rect">
            <a:avLst/>
          </a:prstGeom>
          <a:noFill/>
          <a:ln w="9525">
            <a:noFill/>
            <a:miter lim="800000"/>
            <a:headEnd/>
            <a:tailEnd/>
          </a:ln>
        </p:spPr>
        <p:txBody>
          <a:bodyPr wrap="square">
            <a:prstTxWarp prst="textNoShape">
              <a:avLst/>
            </a:prstTxWarp>
            <a:spAutoFit/>
          </a:bodyPr>
          <a:lstStyle/>
          <a:p>
            <a:pPr defTabSz="914400" eaLnBrk="0" fontAlgn="base" hangingPunct="0">
              <a:lnSpc>
                <a:spcPct val="90000"/>
              </a:lnSpc>
              <a:spcBef>
                <a:spcPct val="0"/>
              </a:spcBef>
              <a:spcAft>
                <a:spcPct val="0"/>
              </a:spcAft>
            </a:pPr>
            <a:r>
              <a:rPr lang="en-US" sz="2400" dirty="0">
                <a:solidFill>
                  <a:srgbClr val="000000"/>
                </a:solidFill>
                <a:latin typeface="Optima" charset="0"/>
              </a:rPr>
              <a:t>Study based on observations of &gt;100 8</a:t>
            </a:r>
            <a:r>
              <a:rPr lang="en-US" sz="2400" baseline="30000" dirty="0">
                <a:solidFill>
                  <a:srgbClr val="000000"/>
                </a:solidFill>
                <a:latin typeface="Optima" charset="0"/>
              </a:rPr>
              <a:t>th</a:t>
            </a:r>
            <a:r>
              <a:rPr lang="en-US" sz="2400" dirty="0">
                <a:solidFill>
                  <a:srgbClr val="000000"/>
                </a:solidFill>
                <a:latin typeface="Optima" charset="0"/>
              </a:rPr>
              <a:t> and 9</a:t>
            </a:r>
            <a:r>
              <a:rPr lang="en-US" sz="2400" baseline="30000" dirty="0">
                <a:solidFill>
                  <a:srgbClr val="000000"/>
                </a:solidFill>
                <a:latin typeface="Optima" charset="0"/>
              </a:rPr>
              <a:t>th</a:t>
            </a:r>
            <a:r>
              <a:rPr lang="en-US" sz="2400" dirty="0">
                <a:solidFill>
                  <a:srgbClr val="000000"/>
                </a:solidFill>
                <a:latin typeface="Optima" charset="0"/>
              </a:rPr>
              <a:t> grade classrooms. </a:t>
            </a:r>
          </a:p>
          <a:p>
            <a:pPr defTabSz="914400" eaLnBrk="0" fontAlgn="base" hangingPunct="0">
              <a:lnSpc>
                <a:spcPct val="90000"/>
              </a:lnSpc>
              <a:spcBef>
                <a:spcPct val="0"/>
              </a:spcBef>
              <a:spcAft>
                <a:spcPct val="0"/>
              </a:spcAft>
            </a:pPr>
            <a:endParaRPr lang="en-US" sz="2400" dirty="0">
              <a:solidFill>
                <a:srgbClr val="000000"/>
              </a:solidFill>
              <a:latin typeface="Optima" charset="0"/>
            </a:endParaRPr>
          </a:p>
          <a:p>
            <a:pPr defTabSz="914400" eaLnBrk="0" fontAlgn="base" hangingPunct="0">
              <a:lnSpc>
                <a:spcPct val="90000"/>
              </a:lnSpc>
              <a:spcBef>
                <a:spcPct val="0"/>
              </a:spcBef>
              <a:spcAft>
                <a:spcPct val="0"/>
              </a:spcAft>
            </a:pPr>
            <a:r>
              <a:rPr lang="en-US" sz="2400" dirty="0">
                <a:solidFill>
                  <a:srgbClr val="000000"/>
                </a:solidFill>
                <a:latin typeface="Optima" charset="0"/>
              </a:rPr>
              <a:t>Findings: “Dialogic instruction” (discussion) is associated with better performance on end of year tests…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13059"/>
                                        </p:tgtEl>
                                        <p:attrNameLst>
                                          <p:attrName>style.visibility</p:attrName>
                                        </p:attrNameLst>
                                      </p:cBhvr>
                                      <p:to>
                                        <p:strVal val="visible"/>
                                      </p:to>
                                    </p:set>
                                    <p:animEffect transition="in" filter="wipe(left)">
                                      <p:cBhvr>
                                        <p:cTn id="7" dur="500"/>
                                        <p:tgtEl>
                                          <p:spTgt spid="813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ECF"/>
        </a:solidFill>
        <a:effectLst/>
      </p:bgPr>
    </p:bg>
    <p:spTree>
      <p:nvGrpSpPr>
        <p:cNvPr id="1" name=""/>
        <p:cNvGrpSpPr/>
        <p:nvPr/>
      </p:nvGrpSpPr>
      <p:grpSpPr>
        <a:xfrm>
          <a:off x="0" y="0"/>
          <a:ext cx="0" cy="0"/>
          <a:chOff x="0" y="0"/>
          <a:chExt cx="0" cy="0"/>
        </a:xfrm>
      </p:grpSpPr>
      <p:sp>
        <p:nvSpPr>
          <p:cNvPr id="813058" name="Rectangle 2"/>
          <p:cNvSpPr>
            <a:spLocks noChangeArrowheads="1"/>
          </p:cNvSpPr>
          <p:nvPr/>
        </p:nvSpPr>
        <p:spPr bwMode="auto">
          <a:xfrm>
            <a:off x="0" y="0"/>
            <a:ext cx="9144000" cy="836436"/>
          </a:xfrm>
          <a:prstGeom prst="rect">
            <a:avLst/>
          </a:prstGeom>
          <a:noFill/>
          <a:ln w="9525">
            <a:solidFill>
              <a:schemeClr val="bg1"/>
            </a:solidFill>
            <a:miter lim="800000"/>
            <a:headEnd/>
            <a:tailEnd/>
          </a:ln>
          <a:effectLst/>
        </p:spPr>
        <p:txBody>
          <a:bodyPr anchor="ctr">
            <a:prstTxWarp prst="textNoShape">
              <a:avLst/>
            </a:prstTxWarp>
          </a:bodyPr>
          <a:lstStyle/>
          <a:p>
            <a:pPr algn="ctr" defTabSz="914400" eaLnBrk="0" fontAlgn="base" hangingPunct="0">
              <a:spcBef>
                <a:spcPct val="0"/>
              </a:spcBef>
              <a:spcAft>
                <a:spcPct val="0"/>
              </a:spcAft>
              <a:defRPr/>
            </a:pPr>
            <a:r>
              <a:rPr lang="en-US" sz="3200" b="1" dirty="0">
                <a:solidFill>
                  <a:srgbClr val="000000"/>
                </a:solidFill>
                <a:effectLst>
                  <a:outerShdw blurRad="38100" dist="38100" dir="2700000" algn="tl">
                    <a:srgbClr val="DDDDDD"/>
                  </a:outerShdw>
                </a:effectLst>
                <a:latin typeface="Optima" charset="0"/>
              </a:rPr>
              <a:t>Project </a:t>
            </a:r>
            <a:r>
              <a:rPr lang="en-US" sz="3200" b="1" dirty="0" smtClean="0">
                <a:solidFill>
                  <a:srgbClr val="000000"/>
                </a:solidFill>
                <a:effectLst>
                  <a:outerShdw blurRad="38100" dist="38100" dir="2700000" algn="tl">
                    <a:srgbClr val="DDDDDD"/>
                  </a:outerShdw>
                </a:effectLst>
                <a:latin typeface="Optima" charset="0"/>
              </a:rPr>
              <a:t>Challenge</a:t>
            </a:r>
            <a:endParaRPr lang="en-US" sz="3200" b="1" dirty="0">
              <a:solidFill>
                <a:srgbClr val="000000"/>
              </a:solidFill>
              <a:latin typeface="Optima" charset="0"/>
            </a:endParaRPr>
          </a:p>
        </p:txBody>
      </p:sp>
      <p:sp>
        <p:nvSpPr>
          <p:cNvPr id="813059" name="Text Box 3"/>
          <p:cNvSpPr txBox="1">
            <a:spLocks noChangeArrowheads="1"/>
          </p:cNvSpPr>
          <p:nvPr/>
        </p:nvSpPr>
        <p:spPr bwMode="auto">
          <a:xfrm>
            <a:off x="254000" y="836436"/>
            <a:ext cx="8686800" cy="2659189"/>
          </a:xfrm>
          <a:prstGeom prst="rect">
            <a:avLst/>
          </a:prstGeom>
          <a:noFill/>
          <a:ln w="9525">
            <a:noFill/>
            <a:miter lim="800000"/>
            <a:headEnd/>
            <a:tailEnd/>
          </a:ln>
        </p:spPr>
        <p:txBody>
          <a:bodyPr wrap="square">
            <a:prstTxWarp prst="textNoShape">
              <a:avLst/>
            </a:prstTxWarp>
            <a:spAutoFit/>
          </a:bodyPr>
          <a:lstStyle/>
          <a:p>
            <a:pPr marL="165100" indent="-165100" defTabSz="914400" eaLnBrk="0" fontAlgn="base" hangingPunct="0">
              <a:lnSpc>
                <a:spcPct val="90000"/>
              </a:lnSpc>
              <a:spcBef>
                <a:spcPct val="0"/>
              </a:spcBef>
              <a:spcAft>
                <a:spcPct val="0"/>
              </a:spcAft>
            </a:pPr>
            <a:r>
              <a:rPr lang="en-US" sz="2400" dirty="0">
                <a:solidFill>
                  <a:srgbClr val="000000"/>
                </a:solidFill>
                <a:latin typeface="Optima" charset="0"/>
              </a:rPr>
              <a:t>•</a:t>
            </a:r>
            <a:r>
              <a:rPr lang="en-US" sz="2800" dirty="0">
                <a:solidFill>
                  <a:srgbClr val="000000"/>
                </a:solidFill>
                <a:latin typeface="Optima" charset="0"/>
              </a:rPr>
              <a:t>4-year intervention led by Suzanne Chapin at Boston University</a:t>
            </a:r>
          </a:p>
          <a:p>
            <a:pPr marL="165100" indent="-165100" defTabSz="914400" eaLnBrk="0" fontAlgn="base" hangingPunct="0">
              <a:lnSpc>
                <a:spcPct val="30000"/>
              </a:lnSpc>
              <a:spcBef>
                <a:spcPct val="0"/>
              </a:spcBef>
              <a:spcAft>
                <a:spcPct val="0"/>
              </a:spcAft>
            </a:pPr>
            <a:endParaRPr lang="en-US" sz="2800" dirty="0">
              <a:solidFill>
                <a:srgbClr val="000000"/>
              </a:solidFill>
              <a:latin typeface="Optima" charset="0"/>
            </a:endParaRPr>
          </a:p>
          <a:p>
            <a:pPr marL="165100" indent="-165100" defTabSz="914400" eaLnBrk="0" fontAlgn="base" hangingPunct="0">
              <a:spcBef>
                <a:spcPct val="0"/>
              </a:spcBef>
              <a:spcAft>
                <a:spcPct val="0"/>
              </a:spcAft>
            </a:pPr>
            <a:r>
              <a:rPr lang="en-US" sz="2800" dirty="0">
                <a:solidFill>
                  <a:srgbClr val="000000"/>
                </a:solidFill>
                <a:latin typeface="Optima" charset="0"/>
              </a:rPr>
              <a:t>•Purpose: to provide challenging mathematics education for potentially talented </a:t>
            </a:r>
            <a:r>
              <a:rPr lang="en-US" sz="2800" dirty="0" smtClean="0">
                <a:solidFill>
                  <a:srgbClr val="000000"/>
                </a:solidFill>
                <a:latin typeface="Optima" charset="0"/>
              </a:rPr>
              <a:t>students </a:t>
            </a:r>
            <a:r>
              <a:rPr lang="en-US" sz="2800" dirty="0">
                <a:solidFill>
                  <a:srgbClr val="000000"/>
                </a:solidFill>
                <a:latin typeface="Optima" charset="0"/>
              </a:rPr>
              <a:t>in Chelsea, MA, the lowest-performing district in the state.</a:t>
            </a:r>
          </a:p>
          <a:p>
            <a:pPr marL="457200" indent="-165100" defTabSz="914400" eaLnBrk="0" fontAlgn="base" hangingPunct="0">
              <a:spcBef>
                <a:spcPct val="0"/>
              </a:spcBef>
              <a:spcAft>
                <a:spcPct val="0"/>
              </a:spcAft>
            </a:pPr>
            <a:r>
              <a:rPr lang="en-US" sz="2400" dirty="0">
                <a:solidFill>
                  <a:srgbClr val="000000"/>
                </a:solidFill>
                <a:latin typeface="Times" charset="0"/>
              </a:rPr>
              <a:t> </a:t>
            </a:r>
          </a:p>
        </p:txBody>
      </p:sp>
      <p:sp>
        <p:nvSpPr>
          <p:cNvPr id="813060" name="Text Box 4"/>
          <p:cNvSpPr txBox="1">
            <a:spLocks noChangeArrowheads="1"/>
          </p:cNvSpPr>
          <p:nvPr/>
        </p:nvSpPr>
        <p:spPr bwMode="auto">
          <a:xfrm>
            <a:off x="254000" y="3926513"/>
            <a:ext cx="8686800" cy="3645100"/>
          </a:xfrm>
          <a:prstGeom prst="rect">
            <a:avLst/>
          </a:prstGeom>
          <a:noFill/>
          <a:ln w="9525">
            <a:noFill/>
            <a:miter lim="800000"/>
            <a:headEnd/>
            <a:tailEnd/>
          </a:ln>
        </p:spPr>
        <p:txBody>
          <a:bodyPr wrap="square">
            <a:prstTxWarp prst="textNoShape">
              <a:avLst/>
            </a:prstTxWarp>
            <a:spAutoFit/>
          </a:bodyPr>
          <a:lstStyle/>
          <a:p>
            <a:pPr defTabSz="914400" eaLnBrk="0" fontAlgn="base" hangingPunct="0">
              <a:lnSpc>
                <a:spcPct val="90000"/>
              </a:lnSpc>
              <a:spcBef>
                <a:spcPct val="0"/>
              </a:spcBef>
              <a:spcAft>
                <a:spcPct val="0"/>
              </a:spcAft>
            </a:pPr>
            <a:r>
              <a:rPr lang="en-US" sz="2800" dirty="0">
                <a:solidFill>
                  <a:srgbClr val="000000"/>
                </a:solidFill>
                <a:latin typeface="Optima" charset="0"/>
              </a:rPr>
              <a:t>•Project Challenge served over 400 Chelsea students, starting in 4th grade, following through until 7th grade</a:t>
            </a:r>
            <a:r>
              <a:rPr lang="en-US" sz="2800" dirty="0" smtClean="0">
                <a:solidFill>
                  <a:srgbClr val="000000"/>
                </a:solidFill>
                <a:latin typeface="Optima" charset="0"/>
              </a:rPr>
              <a:t>.</a:t>
            </a:r>
          </a:p>
          <a:p>
            <a:pPr defTabSz="914400" eaLnBrk="0" fontAlgn="base" hangingPunct="0">
              <a:lnSpc>
                <a:spcPct val="90000"/>
              </a:lnSpc>
              <a:spcBef>
                <a:spcPct val="0"/>
              </a:spcBef>
              <a:spcAft>
                <a:spcPct val="0"/>
              </a:spcAft>
            </a:pPr>
            <a:endParaRPr lang="en-US" sz="2800" dirty="0">
              <a:solidFill>
                <a:srgbClr val="000000"/>
              </a:solidFill>
              <a:latin typeface="Optima" charset="0"/>
            </a:endParaRPr>
          </a:p>
          <a:p>
            <a:pPr defTabSz="914400" eaLnBrk="0" fontAlgn="base" hangingPunct="0">
              <a:lnSpc>
                <a:spcPct val="90000"/>
              </a:lnSpc>
              <a:spcBef>
                <a:spcPct val="0"/>
              </a:spcBef>
              <a:spcAft>
                <a:spcPct val="0"/>
              </a:spcAft>
            </a:pPr>
            <a:r>
              <a:rPr lang="en-US" sz="2800" dirty="0" smtClean="0">
                <a:solidFill>
                  <a:prstClr val="black"/>
                </a:solidFill>
                <a:latin typeface="Optima" charset="0"/>
              </a:rPr>
              <a:t>•Over </a:t>
            </a:r>
            <a:r>
              <a:rPr lang="en-US" sz="2800" dirty="0">
                <a:solidFill>
                  <a:prstClr val="black"/>
                </a:solidFill>
                <a:latin typeface="Optima" charset="0"/>
              </a:rPr>
              <a:t>70% of these students qualified for lunch aid, and over 60% spoke languages other than English at home.</a:t>
            </a:r>
            <a:r>
              <a:rPr lang="en-US" sz="3200" dirty="0">
                <a:solidFill>
                  <a:prstClr val="black"/>
                </a:solidFill>
                <a:latin typeface="Optima" charset="0"/>
              </a:rPr>
              <a:t> </a:t>
            </a:r>
          </a:p>
          <a:p>
            <a:pPr defTabSz="914400" eaLnBrk="0" fontAlgn="base" hangingPunct="0">
              <a:lnSpc>
                <a:spcPct val="90000"/>
              </a:lnSpc>
              <a:spcBef>
                <a:spcPct val="0"/>
              </a:spcBef>
              <a:spcAft>
                <a:spcPct val="0"/>
              </a:spcAft>
            </a:pPr>
            <a:endParaRPr lang="en-US" sz="2800" dirty="0">
              <a:solidFill>
                <a:srgbClr val="000000"/>
              </a:solidFill>
              <a:latin typeface="Optima" charset="0"/>
            </a:endParaRPr>
          </a:p>
          <a:p>
            <a:pPr defTabSz="914400" eaLnBrk="0" fontAlgn="base" hangingPunct="0">
              <a:lnSpc>
                <a:spcPct val="90000"/>
              </a:lnSpc>
              <a:spcBef>
                <a:spcPct val="0"/>
              </a:spcBef>
              <a:spcAft>
                <a:spcPct val="0"/>
              </a:spcAft>
            </a:pPr>
            <a:endParaRPr lang="en-US" sz="2800" dirty="0">
              <a:solidFill>
                <a:srgbClr val="000000"/>
              </a:solidFill>
              <a:latin typeface="Optima" charset="0"/>
            </a:endParaRPr>
          </a:p>
          <a:p>
            <a:pPr defTabSz="914400" eaLnBrk="0" fontAlgn="base" hangingPunct="0">
              <a:lnSpc>
                <a:spcPct val="90000"/>
              </a:lnSpc>
              <a:spcBef>
                <a:spcPct val="0"/>
              </a:spcBef>
              <a:spcAft>
                <a:spcPct val="0"/>
              </a:spcAft>
            </a:pPr>
            <a:endParaRPr lang="en-US" sz="2800" dirty="0">
              <a:solidFill>
                <a:srgbClr val="000000"/>
              </a:solidFill>
              <a:latin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3059"/>
                                        </p:tgtEl>
                                        <p:attrNameLst>
                                          <p:attrName>style.visibility</p:attrName>
                                        </p:attrNameLst>
                                      </p:cBhvr>
                                      <p:to>
                                        <p:strVal val="visible"/>
                                      </p:to>
                                    </p:set>
                                    <p:animEffect transition="in" filter="fade">
                                      <p:cBhvr>
                                        <p:cTn id="7" dur="500"/>
                                        <p:tgtEl>
                                          <p:spTgt spid="8130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3060"/>
                                        </p:tgtEl>
                                        <p:attrNameLst>
                                          <p:attrName>style.visibility</p:attrName>
                                        </p:attrNameLst>
                                      </p:cBhvr>
                                      <p:to>
                                        <p:strVal val="visible"/>
                                      </p:to>
                                    </p:set>
                                    <p:animEffect transition="in" filter="fade">
                                      <p:cBhvr>
                                        <p:cTn id="12" dur="500"/>
                                        <p:tgtEl>
                                          <p:spTgt spid="8130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3059" grpId="0" autoUpdateAnimBg="0"/>
      <p:bldP spid="813060"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ECF"/>
        </a:solidFill>
        <a:effectLst/>
      </p:bgPr>
    </p:bg>
    <p:spTree>
      <p:nvGrpSpPr>
        <p:cNvPr id="1" name=""/>
        <p:cNvGrpSpPr/>
        <p:nvPr/>
      </p:nvGrpSpPr>
      <p:grpSpPr>
        <a:xfrm>
          <a:off x="0" y="0"/>
          <a:ext cx="0" cy="0"/>
          <a:chOff x="0" y="0"/>
          <a:chExt cx="0" cy="0"/>
        </a:xfrm>
      </p:grpSpPr>
      <p:sp>
        <p:nvSpPr>
          <p:cNvPr id="152578" name="Rectangle 2"/>
          <p:cNvSpPr>
            <a:spLocks noChangeArrowheads="1"/>
          </p:cNvSpPr>
          <p:nvPr/>
        </p:nvSpPr>
        <p:spPr bwMode="auto">
          <a:xfrm>
            <a:off x="0" y="0"/>
            <a:ext cx="9144000" cy="838200"/>
          </a:xfrm>
          <a:prstGeom prst="rect">
            <a:avLst/>
          </a:prstGeom>
          <a:noFill/>
          <a:ln w="9525">
            <a:solidFill>
              <a:srgbClr val="FFFECF"/>
            </a:solidFill>
            <a:miter lim="800000"/>
            <a:headEnd/>
            <a:tailEnd/>
          </a:ln>
          <a:effectLst/>
        </p:spPr>
        <p:txBody>
          <a:bodyPr anchor="ctr">
            <a:prstTxWarp prst="textNoShape">
              <a:avLst/>
            </a:prstTxWarp>
          </a:bodyPr>
          <a:lstStyle/>
          <a:p>
            <a:pPr algn="ctr" defTabSz="914400" eaLnBrk="0" fontAlgn="base" hangingPunct="0">
              <a:spcBef>
                <a:spcPct val="0"/>
              </a:spcBef>
              <a:spcAft>
                <a:spcPct val="0"/>
              </a:spcAft>
            </a:pPr>
            <a:r>
              <a:rPr lang="en-US" sz="3600">
                <a:solidFill>
                  <a:srgbClr val="000000"/>
                </a:solidFill>
                <a:effectLst>
                  <a:outerShdw blurRad="38100" dist="38100" dir="2700000" algn="tl">
                    <a:srgbClr val="DDDDDD"/>
                  </a:outerShdw>
                </a:effectLst>
                <a:latin typeface="Optima" charset="0"/>
              </a:rPr>
              <a:t>The intervention was multifaceted:</a:t>
            </a:r>
            <a:endParaRPr lang="en-US" sz="3600">
              <a:solidFill>
                <a:srgbClr val="000000"/>
              </a:solidFill>
              <a:latin typeface="Optima" charset="0"/>
            </a:endParaRPr>
          </a:p>
        </p:txBody>
      </p:sp>
      <p:sp>
        <p:nvSpPr>
          <p:cNvPr id="152579" name="Text Box 3"/>
          <p:cNvSpPr txBox="1">
            <a:spLocks noChangeArrowheads="1"/>
          </p:cNvSpPr>
          <p:nvPr/>
        </p:nvSpPr>
        <p:spPr bwMode="auto">
          <a:xfrm>
            <a:off x="685800" y="1066800"/>
            <a:ext cx="7696200" cy="3422475"/>
          </a:xfrm>
          <a:prstGeom prst="rect">
            <a:avLst/>
          </a:prstGeom>
          <a:noFill/>
          <a:ln w="9525">
            <a:noFill/>
            <a:miter lim="800000"/>
            <a:headEnd/>
            <a:tailEnd/>
          </a:ln>
          <a:effectLst/>
        </p:spPr>
        <p:txBody>
          <a:bodyPr>
            <a:prstTxWarp prst="textNoShape">
              <a:avLst/>
            </a:prstTxWarp>
            <a:spAutoFit/>
          </a:bodyPr>
          <a:lstStyle/>
          <a:p>
            <a:pPr defTabSz="914400" eaLnBrk="0" fontAlgn="base" hangingPunct="0">
              <a:lnSpc>
                <a:spcPct val="90000"/>
              </a:lnSpc>
              <a:spcBef>
                <a:spcPct val="0"/>
              </a:spcBef>
              <a:spcAft>
                <a:spcPct val="0"/>
              </a:spcAft>
            </a:pPr>
            <a:r>
              <a:rPr lang="en-US" sz="2400" dirty="0">
                <a:solidFill>
                  <a:srgbClr val="000000"/>
                </a:solidFill>
                <a:latin typeface="Optima" charset="0"/>
              </a:rPr>
              <a:t>• One hour class every day</a:t>
            </a:r>
          </a:p>
          <a:p>
            <a:pPr defTabSz="914400" eaLnBrk="0" fontAlgn="base" hangingPunct="0">
              <a:lnSpc>
                <a:spcPct val="90000"/>
              </a:lnSpc>
              <a:spcBef>
                <a:spcPct val="0"/>
              </a:spcBef>
              <a:spcAft>
                <a:spcPct val="0"/>
              </a:spcAft>
            </a:pPr>
            <a:endParaRPr lang="en-US" sz="2400" dirty="0">
              <a:solidFill>
                <a:srgbClr val="000000"/>
              </a:solidFill>
              <a:latin typeface="Optima" charset="0"/>
            </a:endParaRPr>
          </a:p>
          <a:p>
            <a:pPr defTabSz="914400" eaLnBrk="0" fontAlgn="base" hangingPunct="0">
              <a:lnSpc>
                <a:spcPct val="90000"/>
              </a:lnSpc>
              <a:spcBef>
                <a:spcPct val="0"/>
              </a:spcBef>
              <a:spcAft>
                <a:spcPct val="0"/>
              </a:spcAft>
            </a:pPr>
            <a:r>
              <a:rPr lang="en-US" sz="2400" dirty="0">
                <a:solidFill>
                  <a:srgbClr val="000000"/>
                </a:solidFill>
                <a:latin typeface="Optima" charset="0"/>
              </a:rPr>
              <a:t>• TERC Investigations, Connected Math, Logic problems</a:t>
            </a:r>
          </a:p>
          <a:p>
            <a:pPr defTabSz="914400" eaLnBrk="0" fontAlgn="base" hangingPunct="0">
              <a:lnSpc>
                <a:spcPct val="90000"/>
              </a:lnSpc>
              <a:spcBef>
                <a:spcPct val="0"/>
              </a:spcBef>
              <a:spcAft>
                <a:spcPct val="0"/>
              </a:spcAft>
            </a:pPr>
            <a:endParaRPr lang="en-US" sz="2400" dirty="0">
              <a:solidFill>
                <a:srgbClr val="000000"/>
              </a:solidFill>
              <a:latin typeface="Optima" charset="0"/>
            </a:endParaRPr>
          </a:p>
          <a:p>
            <a:pPr defTabSz="914400" eaLnBrk="0" fontAlgn="base" hangingPunct="0">
              <a:lnSpc>
                <a:spcPct val="90000"/>
              </a:lnSpc>
              <a:spcBef>
                <a:spcPct val="0"/>
              </a:spcBef>
              <a:spcAft>
                <a:spcPct val="0"/>
              </a:spcAft>
            </a:pPr>
            <a:r>
              <a:rPr lang="en-US" sz="2400" dirty="0">
                <a:solidFill>
                  <a:srgbClr val="000000"/>
                </a:solidFill>
                <a:latin typeface="Optima" charset="0"/>
              </a:rPr>
              <a:t>• Monthly in-service professional development in math</a:t>
            </a:r>
          </a:p>
          <a:p>
            <a:pPr defTabSz="914400" eaLnBrk="0" fontAlgn="base" hangingPunct="0">
              <a:lnSpc>
                <a:spcPct val="90000"/>
              </a:lnSpc>
              <a:spcBef>
                <a:spcPct val="0"/>
              </a:spcBef>
              <a:spcAft>
                <a:spcPct val="0"/>
              </a:spcAft>
            </a:pPr>
            <a:endParaRPr lang="en-US" sz="2400" dirty="0">
              <a:solidFill>
                <a:srgbClr val="000000"/>
              </a:solidFill>
              <a:latin typeface="Optima" charset="0"/>
            </a:endParaRPr>
          </a:p>
          <a:p>
            <a:pPr defTabSz="914400" eaLnBrk="0" fontAlgn="base" hangingPunct="0">
              <a:lnSpc>
                <a:spcPct val="90000"/>
              </a:lnSpc>
              <a:spcBef>
                <a:spcPct val="0"/>
              </a:spcBef>
              <a:spcAft>
                <a:spcPct val="0"/>
              </a:spcAft>
            </a:pPr>
            <a:r>
              <a:rPr lang="en-US" sz="2400" dirty="0">
                <a:solidFill>
                  <a:srgbClr val="000000"/>
                </a:solidFill>
                <a:latin typeface="Optima" charset="0"/>
              </a:rPr>
              <a:t>• Expanded homework and weekly quizzes</a:t>
            </a:r>
          </a:p>
          <a:p>
            <a:pPr defTabSz="914400" eaLnBrk="0" fontAlgn="base" hangingPunct="0">
              <a:lnSpc>
                <a:spcPct val="90000"/>
              </a:lnSpc>
              <a:spcBef>
                <a:spcPct val="0"/>
              </a:spcBef>
              <a:spcAft>
                <a:spcPct val="0"/>
              </a:spcAft>
            </a:pPr>
            <a:endParaRPr lang="en-US" sz="2400" dirty="0">
              <a:solidFill>
                <a:srgbClr val="000000"/>
              </a:solidFill>
              <a:latin typeface="Optima" charset="0"/>
            </a:endParaRPr>
          </a:p>
          <a:p>
            <a:pPr marL="287338" indent="-287338" defTabSz="914400" eaLnBrk="0" fontAlgn="base" hangingPunct="0">
              <a:lnSpc>
                <a:spcPct val="90000"/>
              </a:lnSpc>
              <a:spcBef>
                <a:spcPct val="0"/>
              </a:spcBef>
              <a:spcAft>
                <a:spcPct val="0"/>
              </a:spcAft>
            </a:pPr>
            <a:r>
              <a:rPr lang="en-US" sz="2400" dirty="0">
                <a:solidFill>
                  <a:srgbClr val="000000"/>
                </a:solidFill>
                <a:latin typeface="Optima" charset="0"/>
              </a:rPr>
              <a:t>• </a:t>
            </a:r>
            <a:r>
              <a:rPr lang="en-US" sz="2400" b="1" dirty="0">
                <a:solidFill>
                  <a:srgbClr val="000000"/>
                </a:solidFill>
                <a:latin typeface="Optima" charset="0"/>
              </a:rPr>
              <a:t>Consistent use of productive talk moves</a:t>
            </a:r>
            <a:r>
              <a:rPr lang="en-US" sz="2400" dirty="0">
                <a:solidFill>
                  <a:srgbClr val="000000"/>
                </a:solidFill>
                <a:latin typeface="Optima" charset="0"/>
              </a:rPr>
              <a:t> and </a:t>
            </a:r>
            <a:r>
              <a:rPr lang="en-US" sz="2400" b="1" dirty="0">
                <a:solidFill>
                  <a:srgbClr val="000000"/>
                </a:solidFill>
                <a:latin typeface="Optima" charset="0"/>
              </a:rPr>
              <a:t>frequent discussion.</a:t>
            </a:r>
          </a:p>
        </p:txBody>
      </p:sp>
      <p:sp>
        <p:nvSpPr>
          <p:cNvPr id="152580" name="Text Box 4"/>
          <p:cNvSpPr txBox="1">
            <a:spLocks noChangeArrowheads="1"/>
          </p:cNvSpPr>
          <p:nvPr/>
        </p:nvSpPr>
        <p:spPr bwMode="auto">
          <a:xfrm>
            <a:off x="609600" y="5105400"/>
            <a:ext cx="7924800" cy="530225"/>
          </a:xfrm>
          <a:prstGeom prst="rect">
            <a:avLst/>
          </a:prstGeom>
          <a:noFill/>
          <a:ln w="9525">
            <a:noFill/>
            <a:miter lim="800000"/>
            <a:headEnd/>
            <a:tailEnd/>
          </a:ln>
          <a:effectLst/>
        </p:spPr>
        <p:txBody>
          <a:bodyPr>
            <a:prstTxWarp prst="textNoShape">
              <a:avLst/>
            </a:prstTxWarp>
            <a:spAutoFit/>
          </a:bodyPr>
          <a:lstStyle/>
          <a:p>
            <a:pPr algn="ctr" defTabSz="914400" eaLnBrk="0" fontAlgn="base" hangingPunct="0">
              <a:lnSpc>
                <a:spcPct val="90000"/>
              </a:lnSpc>
              <a:spcBef>
                <a:spcPct val="0"/>
              </a:spcBef>
              <a:spcAft>
                <a:spcPct val="0"/>
              </a:spcAft>
            </a:pPr>
            <a:r>
              <a:rPr lang="en-US" sz="3200" b="1">
                <a:solidFill>
                  <a:srgbClr val="000000"/>
                </a:solidFill>
                <a:latin typeface="Optima" charset="0"/>
              </a:rPr>
              <a:t>Results?</a:t>
            </a:r>
            <a:endParaRPr lang="en-US" sz="3200">
              <a:solidFill>
                <a:srgbClr val="000000"/>
              </a:solidFill>
              <a:latin typeface="Times"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animEffect transition="in" filter="fade">
                                      <p:cBhvr>
                                        <p:cTn id="7" dur="500"/>
                                        <p:tgtEl>
                                          <p:spTgt spid="15257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2579">
                                            <p:txEl>
                                              <p:pRg st="2" end="2"/>
                                            </p:txEl>
                                          </p:spTgt>
                                        </p:tgtEl>
                                        <p:attrNameLst>
                                          <p:attrName>style.visibility</p:attrName>
                                        </p:attrNameLst>
                                      </p:cBhvr>
                                      <p:to>
                                        <p:strVal val="visible"/>
                                      </p:to>
                                    </p:set>
                                    <p:animEffect transition="in" filter="fade">
                                      <p:cBhvr>
                                        <p:cTn id="12" dur="500"/>
                                        <p:tgtEl>
                                          <p:spTgt spid="15257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2579">
                                            <p:txEl>
                                              <p:pRg st="4" end="4"/>
                                            </p:txEl>
                                          </p:spTgt>
                                        </p:tgtEl>
                                        <p:attrNameLst>
                                          <p:attrName>style.visibility</p:attrName>
                                        </p:attrNameLst>
                                      </p:cBhvr>
                                      <p:to>
                                        <p:strVal val="visible"/>
                                      </p:to>
                                    </p:set>
                                    <p:animEffect transition="in" filter="fade">
                                      <p:cBhvr>
                                        <p:cTn id="17" dur="500"/>
                                        <p:tgtEl>
                                          <p:spTgt spid="15257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2579">
                                            <p:txEl>
                                              <p:pRg st="6" end="6"/>
                                            </p:txEl>
                                          </p:spTgt>
                                        </p:tgtEl>
                                        <p:attrNameLst>
                                          <p:attrName>style.visibility</p:attrName>
                                        </p:attrNameLst>
                                      </p:cBhvr>
                                      <p:to>
                                        <p:strVal val="visible"/>
                                      </p:to>
                                    </p:set>
                                    <p:animEffect transition="in" filter="fade">
                                      <p:cBhvr>
                                        <p:cTn id="22" dur="500"/>
                                        <p:tgtEl>
                                          <p:spTgt spid="15257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2579">
                                            <p:txEl>
                                              <p:pRg st="8" end="8"/>
                                            </p:txEl>
                                          </p:spTgt>
                                        </p:tgtEl>
                                        <p:attrNameLst>
                                          <p:attrName>style.visibility</p:attrName>
                                        </p:attrNameLst>
                                      </p:cBhvr>
                                      <p:to>
                                        <p:strVal val="visible"/>
                                      </p:to>
                                    </p:set>
                                    <p:animEffect transition="in" filter="fade">
                                      <p:cBhvr>
                                        <p:cTn id="27" dur="500"/>
                                        <p:tgtEl>
                                          <p:spTgt spid="152579">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2580">
                                            <p:txEl>
                                              <p:pRg st="0" end="0"/>
                                            </p:txEl>
                                          </p:spTgt>
                                        </p:tgtEl>
                                        <p:attrNameLst>
                                          <p:attrName>style.visibility</p:attrName>
                                        </p:attrNameLst>
                                      </p:cBhvr>
                                      <p:to>
                                        <p:strVal val="visible"/>
                                      </p:to>
                                    </p:set>
                                    <p:animEffect transition="in" filter="fade">
                                      <p:cBhvr>
                                        <p:cTn id="32" dur="500"/>
                                        <p:tgtEl>
                                          <p:spTgt spid="15258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autoUpdateAnimBg="0"/>
      <p:bldP spid="152580" grpId="0" build="p" bldLvl="2"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ECF"/>
        </a:solidFill>
        <a:effectLst/>
      </p:bgPr>
    </p:bg>
    <p:spTree>
      <p:nvGrpSpPr>
        <p:cNvPr id="1" name=""/>
        <p:cNvGrpSpPr/>
        <p:nvPr/>
      </p:nvGrpSpPr>
      <p:grpSpPr>
        <a:xfrm>
          <a:off x="0" y="0"/>
          <a:ext cx="0" cy="0"/>
          <a:chOff x="0" y="0"/>
          <a:chExt cx="0" cy="0"/>
        </a:xfrm>
      </p:grpSpPr>
      <p:sp>
        <p:nvSpPr>
          <p:cNvPr id="262146" name="Rectangle 2"/>
          <p:cNvSpPr>
            <a:spLocks noChangeArrowheads="1"/>
          </p:cNvSpPr>
          <p:nvPr/>
        </p:nvSpPr>
        <p:spPr bwMode="auto">
          <a:xfrm>
            <a:off x="0" y="0"/>
            <a:ext cx="9144000" cy="575733"/>
          </a:xfrm>
          <a:prstGeom prst="rect">
            <a:avLst/>
          </a:prstGeom>
          <a:noFill/>
          <a:ln w="9525">
            <a:solidFill>
              <a:schemeClr val="bg1"/>
            </a:solidFill>
            <a:miter lim="800000"/>
            <a:headEnd/>
            <a:tailEnd/>
          </a:ln>
          <a:effectLst/>
        </p:spPr>
        <p:txBody>
          <a:bodyPr anchor="ctr">
            <a:prstTxWarp prst="textNoShape">
              <a:avLst/>
            </a:prstTxWarp>
          </a:bodyPr>
          <a:lstStyle/>
          <a:p>
            <a:pPr algn="ctr" defTabSz="914400" eaLnBrk="0" fontAlgn="base" hangingPunct="0">
              <a:spcBef>
                <a:spcPct val="0"/>
              </a:spcBef>
              <a:spcAft>
                <a:spcPct val="0"/>
              </a:spcAft>
              <a:defRPr/>
            </a:pPr>
            <a:r>
              <a:rPr lang="en-US" sz="3600" b="1">
                <a:solidFill>
                  <a:srgbClr val="000000"/>
                </a:solidFill>
                <a:latin typeface="Optima" charset="0"/>
              </a:rPr>
              <a:t>Results</a:t>
            </a:r>
          </a:p>
        </p:txBody>
      </p:sp>
      <p:sp>
        <p:nvSpPr>
          <p:cNvPr id="262147" name="Text Box 3"/>
          <p:cNvSpPr txBox="1">
            <a:spLocks noChangeArrowheads="1"/>
          </p:cNvSpPr>
          <p:nvPr/>
        </p:nvSpPr>
        <p:spPr bwMode="auto">
          <a:xfrm>
            <a:off x="407988" y="575733"/>
            <a:ext cx="8382000" cy="1650708"/>
          </a:xfrm>
          <a:prstGeom prst="rect">
            <a:avLst/>
          </a:prstGeom>
          <a:noFill/>
          <a:ln w="9525">
            <a:noFill/>
            <a:miter lim="800000"/>
            <a:headEnd/>
            <a:tailEnd/>
          </a:ln>
        </p:spPr>
        <p:txBody>
          <a:bodyPr>
            <a:prstTxWarp prst="textNoShape">
              <a:avLst/>
            </a:prstTxWarp>
            <a:spAutoFit/>
          </a:bodyPr>
          <a:lstStyle/>
          <a:p>
            <a:pPr defTabSz="914400" eaLnBrk="0" fontAlgn="base" hangingPunct="0">
              <a:lnSpc>
                <a:spcPct val="90000"/>
              </a:lnSpc>
              <a:spcBef>
                <a:spcPct val="0"/>
              </a:spcBef>
              <a:spcAft>
                <a:spcPct val="0"/>
              </a:spcAft>
            </a:pPr>
            <a:r>
              <a:rPr lang="en-US" sz="2800">
                <a:solidFill>
                  <a:srgbClr val="000000"/>
                </a:solidFill>
                <a:latin typeface="Optima" charset="0"/>
              </a:rPr>
              <a:t>In each cohort of 100, at the end of two and a half years, the class average on the California Achievement Test math portion was at the 90th percentile of a national norming sample.</a:t>
            </a:r>
          </a:p>
        </p:txBody>
      </p:sp>
      <p:pic>
        <p:nvPicPr>
          <p:cNvPr id="168964" name="Picture 4" descr="normcurve"/>
          <p:cNvPicPr>
            <a:picLocks noChangeAspect="1" noChangeArrowheads="1"/>
          </p:cNvPicPr>
          <p:nvPr/>
        </p:nvPicPr>
        <p:blipFill>
          <a:blip r:embed="rId3"/>
          <a:srcRect/>
          <a:stretch>
            <a:fillRect/>
          </a:stretch>
        </p:blipFill>
        <p:spPr bwMode="auto">
          <a:xfrm>
            <a:off x="381000" y="2514600"/>
            <a:ext cx="8408988" cy="3619500"/>
          </a:xfrm>
          <a:prstGeom prst="rect">
            <a:avLst/>
          </a:prstGeom>
          <a:solidFill>
            <a:srgbClr val="F086CC"/>
          </a:solidFill>
          <a:ln w="9525">
            <a:noFill/>
            <a:miter lim="800000"/>
            <a:headEnd/>
            <a:tailEnd/>
          </a:ln>
        </p:spPr>
      </p:pic>
      <p:grpSp>
        <p:nvGrpSpPr>
          <p:cNvPr id="2" name="Group 5"/>
          <p:cNvGrpSpPr>
            <a:grpSpLocks/>
          </p:cNvGrpSpPr>
          <p:nvPr/>
        </p:nvGrpSpPr>
        <p:grpSpPr bwMode="auto">
          <a:xfrm>
            <a:off x="6172200" y="2590800"/>
            <a:ext cx="2012950" cy="3429000"/>
            <a:chOff x="3888" y="1632"/>
            <a:chExt cx="1268" cy="2064"/>
          </a:xfrm>
        </p:grpSpPr>
        <p:sp>
          <p:nvSpPr>
            <p:cNvPr id="168967" name="Line 6"/>
            <p:cNvSpPr>
              <a:spLocks noChangeShapeType="1"/>
            </p:cNvSpPr>
            <p:nvPr/>
          </p:nvSpPr>
          <p:spPr bwMode="auto">
            <a:xfrm flipV="1">
              <a:off x="3888" y="1872"/>
              <a:ext cx="0" cy="1824"/>
            </a:xfrm>
            <a:prstGeom prst="line">
              <a:avLst/>
            </a:prstGeom>
            <a:noFill/>
            <a:ln w="57150">
              <a:solidFill>
                <a:srgbClr val="3CD4F7"/>
              </a:solidFill>
              <a:round/>
              <a:headEnd/>
              <a:tailEnd/>
            </a:ln>
          </p:spPr>
          <p:txBody>
            <a:bodyPr wrap="none" anchor="ct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
          <p:nvSpPr>
            <p:cNvPr id="168968" name="Rectangle 7"/>
            <p:cNvSpPr>
              <a:spLocks noChangeArrowheads="1"/>
            </p:cNvSpPr>
            <p:nvPr/>
          </p:nvSpPr>
          <p:spPr bwMode="auto">
            <a:xfrm>
              <a:off x="3888" y="1632"/>
              <a:ext cx="1268" cy="281"/>
            </a:xfrm>
            <a:prstGeom prst="rect">
              <a:avLst/>
            </a:prstGeom>
            <a:solidFill>
              <a:srgbClr val="FF99CC"/>
            </a:solidFill>
            <a:ln w="9525">
              <a:solidFill>
                <a:srgbClr val="3CD4F7"/>
              </a:solid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latin typeface="Times" charset="0"/>
                </a:rPr>
                <a:t>90th percentile</a:t>
              </a:r>
            </a:p>
          </p:txBody>
        </p:sp>
      </p:grpSp>
      <p:sp>
        <p:nvSpPr>
          <p:cNvPr id="168966" name="Rectangle 8"/>
          <p:cNvSpPr>
            <a:spLocks noChangeArrowheads="1"/>
          </p:cNvSpPr>
          <p:nvPr/>
        </p:nvSpPr>
        <p:spPr bwMode="auto">
          <a:xfrm>
            <a:off x="838200" y="6019800"/>
            <a:ext cx="7421563" cy="457200"/>
          </a:xfrm>
          <a:prstGeom prst="rect">
            <a:avLst/>
          </a:prstGeom>
          <a:noFill/>
          <a:ln w="9525">
            <a:noFill/>
            <a:miter lim="800000"/>
            <a:headEnd/>
            <a:tailEnd/>
          </a:ln>
        </p:spPr>
        <p:txBody>
          <a:bodyPr wrap="none">
            <a:prstTxWarp prst="textNoShape">
              <a:avLst/>
            </a:prstTxWarp>
            <a:spAutoFit/>
          </a:bodyPr>
          <a:lstStyle/>
          <a:p>
            <a:pPr defTabSz="914400" eaLnBrk="0" fontAlgn="base" hangingPunct="0">
              <a:spcBef>
                <a:spcPct val="0"/>
              </a:spcBef>
              <a:spcAft>
                <a:spcPct val="0"/>
              </a:spcAft>
            </a:pPr>
            <a:r>
              <a:rPr lang="en-US" sz="2400">
                <a:solidFill>
                  <a:srgbClr val="000000"/>
                </a:solidFill>
                <a:latin typeface="Times" charset="0"/>
              </a:rPr>
              <a:t>California Achievement Test: Computation AND Concepts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ECF"/>
        </a:solidFill>
        <a:effectLst/>
      </p:bgPr>
    </p:bg>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0" y="0"/>
            <a:ext cx="9144000" cy="626533"/>
          </a:xfrm>
          <a:prstGeom prst="rect">
            <a:avLst/>
          </a:prstGeom>
          <a:noFill/>
          <a:ln w="9525">
            <a:solidFill>
              <a:schemeClr val="bg1"/>
            </a:solidFill>
            <a:miter lim="800000"/>
            <a:headEnd/>
            <a:tailEnd/>
          </a:ln>
          <a:effectLst/>
        </p:spPr>
        <p:txBody>
          <a:bodyPr anchor="ctr">
            <a:prstTxWarp prst="textNoShape">
              <a:avLst/>
            </a:prstTxWarp>
          </a:bodyPr>
          <a:lstStyle/>
          <a:p>
            <a:pPr algn="ctr" defTabSz="914400" eaLnBrk="0" fontAlgn="base" hangingPunct="0">
              <a:spcBef>
                <a:spcPct val="0"/>
              </a:spcBef>
              <a:spcAft>
                <a:spcPct val="0"/>
              </a:spcAft>
              <a:defRPr/>
            </a:pPr>
            <a:r>
              <a:rPr lang="en-US" sz="3600" b="1">
                <a:solidFill>
                  <a:srgbClr val="000000"/>
                </a:solidFill>
                <a:latin typeface="Optima" charset="0"/>
              </a:rPr>
              <a:t>Results</a:t>
            </a:r>
          </a:p>
        </p:txBody>
      </p:sp>
      <p:sp>
        <p:nvSpPr>
          <p:cNvPr id="171012" name="Text Box 3"/>
          <p:cNvSpPr txBox="1">
            <a:spLocks noChangeArrowheads="1"/>
          </p:cNvSpPr>
          <p:nvPr/>
        </p:nvSpPr>
        <p:spPr bwMode="auto">
          <a:xfrm>
            <a:off x="676275" y="626533"/>
            <a:ext cx="7924800" cy="1373709"/>
          </a:xfrm>
          <a:prstGeom prst="rect">
            <a:avLst/>
          </a:prstGeom>
          <a:noFill/>
          <a:ln w="9525">
            <a:noFill/>
            <a:miter lim="800000"/>
            <a:headEnd/>
            <a:tailEnd/>
          </a:ln>
        </p:spPr>
        <p:txBody>
          <a:bodyPr>
            <a:prstTxWarp prst="textNoShape">
              <a:avLst/>
            </a:prstTxWarp>
            <a:spAutoFit/>
          </a:bodyPr>
          <a:lstStyle/>
          <a:p>
            <a:pPr defTabSz="914400" eaLnBrk="0" fontAlgn="base" hangingPunct="0">
              <a:lnSpc>
                <a:spcPct val="30000"/>
              </a:lnSpc>
              <a:spcBef>
                <a:spcPct val="0"/>
              </a:spcBef>
              <a:spcAft>
                <a:spcPct val="0"/>
              </a:spcAft>
            </a:pPr>
            <a:endParaRPr lang="en-US" sz="2400" dirty="0">
              <a:solidFill>
                <a:srgbClr val="000000"/>
              </a:solidFill>
              <a:latin typeface="Times" charset="0"/>
            </a:endParaRPr>
          </a:p>
          <a:p>
            <a:pPr defTabSz="914400" eaLnBrk="0" fontAlgn="base" hangingPunct="0">
              <a:lnSpc>
                <a:spcPct val="90000"/>
              </a:lnSpc>
              <a:spcBef>
                <a:spcPct val="0"/>
              </a:spcBef>
              <a:spcAft>
                <a:spcPct val="0"/>
              </a:spcAft>
            </a:pPr>
            <a:r>
              <a:rPr lang="en-US" sz="2800" dirty="0">
                <a:solidFill>
                  <a:srgbClr val="000000"/>
                </a:solidFill>
                <a:latin typeface="Optima" charset="0"/>
              </a:rPr>
              <a:t>At the end of three years, over 80% of each PC cohort scored as "Advanced" or "Proficient" on the MCAS math portion.  (State average </a:t>
            </a:r>
            <a:r>
              <a:rPr lang="en-US" sz="2800" dirty="0" smtClean="0">
                <a:solidFill>
                  <a:srgbClr val="000000"/>
                </a:solidFill>
                <a:latin typeface="Optima" charset="0"/>
              </a:rPr>
              <a:t>was </a:t>
            </a:r>
            <a:r>
              <a:rPr lang="en-US" sz="2800" dirty="0">
                <a:solidFill>
                  <a:srgbClr val="000000"/>
                </a:solidFill>
                <a:latin typeface="Optima" charset="0"/>
              </a:rPr>
              <a:t>38%.)</a:t>
            </a:r>
            <a:endParaRPr lang="en-US" sz="2800" dirty="0">
              <a:solidFill>
                <a:srgbClr val="000000"/>
              </a:solidFill>
              <a:latin typeface="Times" charset="0"/>
            </a:endParaRPr>
          </a:p>
        </p:txBody>
      </p:sp>
      <p:graphicFrame>
        <p:nvGraphicFramePr>
          <p:cNvPr id="171010" name="Object 2"/>
          <p:cNvGraphicFramePr>
            <a:graphicFrameLocks noChangeAspect="1"/>
          </p:cNvGraphicFramePr>
          <p:nvPr/>
        </p:nvGraphicFramePr>
        <p:xfrm>
          <a:off x="1066800" y="2353733"/>
          <a:ext cx="6756400" cy="4040029"/>
        </p:xfrm>
        <a:graphic>
          <a:graphicData uri="http://schemas.openxmlformats.org/presentationml/2006/ole">
            <mc:AlternateContent xmlns:mc="http://schemas.openxmlformats.org/markup-compatibility/2006">
              <mc:Choice xmlns:v="urn:schemas-microsoft-com:vml" Requires="v">
                <p:oleObj spid="_x0000_s975876" name="Chart" r:id="rId4" imgW="6096000" imgH="4064000" progId="MSGraph.Chart.8">
                  <p:embed followColorScheme="full"/>
                </p:oleObj>
              </mc:Choice>
              <mc:Fallback>
                <p:oleObj name="Chart" r:id="rId4" imgW="6096000" imgH="40640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353733"/>
                        <a:ext cx="6756400" cy="40400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ChangeArrowheads="1"/>
          </p:cNvSpPr>
          <p:nvPr/>
        </p:nvSpPr>
        <p:spPr bwMode="auto">
          <a:xfrm>
            <a:off x="0" y="0"/>
            <a:ext cx="9144000" cy="626533"/>
          </a:xfrm>
          <a:prstGeom prst="rect">
            <a:avLst/>
          </a:prstGeom>
          <a:noFill/>
          <a:ln w="9525">
            <a:solidFill>
              <a:schemeClr val="bg1"/>
            </a:solidFill>
            <a:miter lim="800000"/>
            <a:headEnd/>
            <a:tailEnd/>
          </a:ln>
          <a:effectLst/>
        </p:spPr>
        <p:txBody>
          <a:bodyPr anchor="ctr">
            <a:prstTxWarp prst="textNoShape">
              <a:avLst/>
            </a:prstTxWarp>
          </a:bodyPr>
          <a:lstStyle/>
          <a:p>
            <a:pPr algn="ctr" defTabSz="914400" eaLnBrk="0" fontAlgn="base" hangingPunct="0">
              <a:spcBef>
                <a:spcPct val="0"/>
              </a:spcBef>
              <a:spcAft>
                <a:spcPct val="0"/>
              </a:spcAft>
              <a:defRPr/>
            </a:pPr>
            <a:r>
              <a:rPr lang="en-US" sz="3600" b="1">
                <a:solidFill>
                  <a:srgbClr val="000000"/>
                </a:solidFill>
                <a:latin typeface="Optima" charset="0"/>
              </a:rPr>
              <a:t>Results</a:t>
            </a:r>
          </a:p>
        </p:txBody>
      </p:sp>
      <p:sp>
        <p:nvSpPr>
          <p:cNvPr id="171012" name="Text Box 3"/>
          <p:cNvSpPr txBox="1">
            <a:spLocks noChangeArrowheads="1"/>
          </p:cNvSpPr>
          <p:nvPr/>
        </p:nvSpPr>
        <p:spPr bwMode="auto">
          <a:xfrm>
            <a:off x="676275" y="626533"/>
            <a:ext cx="7924800" cy="985911"/>
          </a:xfrm>
          <a:prstGeom prst="rect">
            <a:avLst/>
          </a:prstGeom>
          <a:noFill/>
          <a:ln w="9525">
            <a:noFill/>
            <a:miter lim="800000"/>
            <a:headEnd/>
            <a:tailEnd/>
          </a:ln>
        </p:spPr>
        <p:txBody>
          <a:bodyPr>
            <a:prstTxWarp prst="textNoShape">
              <a:avLst/>
            </a:prstTxWarp>
            <a:spAutoFit/>
          </a:bodyPr>
          <a:lstStyle/>
          <a:p>
            <a:pPr defTabSz="914400" eaLnBrk="0" fontAlgn="base" hangingPunct="0">
              <a:lnSpc>
                <a:spcPct val="30000"/>
              </a:lnSpc>
              <a:spcBef>
                <a:spcPct val="0"/>
              </a:spcBef>
              <a:spcAft>
                <a:spcPct val="0"/>
              </a:spcAft>
            </a:pPr>
            <a:endParaRPr lang="en-US" sz="2400" dirty="0">
              <a:solidFill>
                <a:srgbClr val="000000"/>
              </a:solidFill>
              <a:latin typeface="Times" charset="0"/>
            </a:endParaRPr>
          </a:p>
          <a:p>
            <a:pPr defTabSz="914400" eaLnBrk="0" fontAlgn="base" hangingPunct="0">
              <a:lnSpc>
                <a:spcPct val="90000"/>
              </a:lnSpc>
              <a:spcBef>
                <a:spcPct val="0"/>
              </a:spcBef>
              <a:spcAft>
                <a:spcPct val="0"/>
              </a:spcAft>
            </a:pPr>
            <a:r>
              <a:rPr lang="en-US" sz="2800" dirty="0" smtClean="0">
                <a:solidFill>
                  <a:srgbClr val="000000"/>
                </a:solidFill>
                <a:latin typeface="Optima" charset="0"/>
              </a:rPr>
              <a:t>And there were comparable gains in English Language Arts!</a:t>
            </a:r>
            <a:endParaRPr lang="en-US" sz="2800" dirty="0">
              <a:solidFill>
                <a:srgbClr val="000000"/>
              </a:solidFill>
              <a:latin typeface="Times" charset="0"/>
            </a:endParaRPr>
          </a:p>
        </p:txBody>
      </p:sp>
      <p:grpSp>
        <p:nvGrpSpPr>
          <p:cNvPr id="5" name="Group 7"/>
          <p:cNvGrpSpPr/>
          <p:nvPr/>
        </p:nvGrpSpPr>
        <p:grpSpPr>
          <a:xfrm>
            <a:off x="676275" y="1879600"/>
            <a:ext cx="8776902" cy="4609389"/>
            <a:chOff x="3368426" y="4183646"/>
            <a:chExt cx="5312024" cy="2017529"/>
          </a:xfrm>
        </p:grpSpPr>
        <p:graphicFrame>
          <p:nvGraphicFramePr>
            <p:cNvPr id="8" name="Object 5"/>
            <p:cNvGraphicFramePr>
              <a:graphicFrameLocks noChangeAspect="1"/>
            </p:cNvGraphicFramePr>
            <p:nvPr/>
          </p:nvGraphicFramePr>
          <p:xfrm>
            <a:off x="3368426" y="4183646"/>
            <a:ext cx="4775610" cy="2017529"/>
          </p:xfrm>
          <a:graphic>
            <a:graphicData uri="http://schemas.openxmlformats.org/presentationml/2006/ole">
              <mc:AlternateContent xmlns:mc="http://schemas.openxmlformats.org/markup-compatibility/2006">
                <mc:Choice xmlns:v="urn:schemas-microsoft-com:vml" Requires="v">
                  <p:oleObj spid="_x0000_s977924" name="Chart" r:id="rId4" imgW="7353300" imgH="3835400" progId="MSGraph.Chart.8">
                    <p:embed followColorScheme="full"/>
                  </p:oleObj>
                </mc:Choice>
                <mc:Fallback>
                  <p:oleObj name="Chart" r:id="rId4" imgW="7353300" imgH="3835400" progId="MSGraph.Chart.8">
                    <p:embed followColorScheme="full"/>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8426" y="4183646"/>
                          <a:ext cx="4775610" cy="201752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tangle 7"/>
            <p:cNvSpPr>
              <a:spLocks noChangeArrowheads="1"/>
            </p:cNvSpPr>
            <p:nvPr/>
          </p:nvSpPr>
          <p:spPr bwMode="auto">
            <a:xfrm>
              <a:off x="7848600" y="5012267"/>
              <a:ext cx="831850" cy="161657"/>
            </a:xfrm>
            <a:prstGeom prst="rect">
              <a:avLst/>
            </a:prstGeom>
            <a:noFill/>
            <a:ln w="9525">
              <a:noFill/>
              <a:miter lim="800000"/>
              <a:headEnd/>
              <a:tailEnd/>
            </a:ln>
            <a:effectLst/>
          </p:spPr>
          <p:txBody>
            <a:bodyPr wrap="square">
              <a:prstTxWarp prst="textNoShape">
                <a:avLst/>
              </a:prstTxWarp>
              <a:spAutoFit/>
            </a:bodyPr>
            <a:lstStyle/>
            <a:p>
              <a:pPr defTabSz="914400" eaLnBrk="0" fontAlgn="base" hangingPunct="0">
                <a:spcBef>
                  <a:spcPct val="0"/>
                </a:spcBef>
                <a:spcAft>
                  <a:spcPct val="0"/>
                </a:spcAft>
              </a:pPr>
              <a:r>
                <a:rPr lang="en-US" b="1">
                  <a:solidFill>
                    <a:srgbClr val="000000"/>
                  </a:solidFill>
                  <a:latin typeface="Optima" charset="0"/>
                </a:rPr>
                <a:t>n=106</a:t>
              </a:r>
              <a:endParaRPr lang="en-US" sz="2000">
                <a:solidFill>
                  <a:srgbClr val="000000"/>
                </a:solidFill>
                <a:latin typeface="Optima" charset="0"/>
              </a:endParaRPr>
            </a:p>
          </p:txBody>
        </p:sp>
        <p:sp>
          <p:nvSpPr>
            <p:cNvPr id="10" name="Rectangle 8"/>
            <p:cNvSpPr>
              <a:spLocks noChangeArrowheads="1"/>
            </p:cNvSpPr>
            <p:nvPr/>
          </p:nvSpPr>
          <p:spPr bwMode="auto">
            <a:xfrm>
              <a:off x="7848600" y="4250267"/>
              <a:ext cx="831850" cy="161657"/>
            </a:xfrm>
            <a:prstGeom prst="rect">
              <a:avLst/>
            </a:prstGeom>
            <a:noFill/>
            <a:ln w="9525">
              <a:noFill/>
              <a:miter lim="800000"/>
              <a:headEnd/>
              <a:tailEnd/>
            </a:ln>
            <a:effectLst/>
          </p:spPr>
          <p:txBody>
            <a:bodyPr wrap="square">
              <a:prstTxWarp prst="textNoShape">
                <a:avLst/>
              </a:prstTxWarp>
              <a:spAutoFit/>
            </a:bodyPr>
            <a:lstStyle/>
            <a:p>
              <a:pPr defTabSz="914400" eaLnBrk="0" fontAlgn="base" hangingPunct="0">
                <a:spcBef>
                  <a:spcPct val="0"/>
                </a:spcBef>
                <a:spcAft>
                  <a:spcPct val="0"/>
                </a:spcAft>
              </a:pPr>
              <a:r>
                <a:rPr lang="en-US" b="1">
                  <a:solidFill>
                    <a:srgbClr val="000000"/>
                  </a:solidFill>
                  <a:latin typeface="Optima" charset="0"/>
                </a:rPr>
                <a:t>n=140</a:t>
              </a:r>
              <a:endParaRPr lang="en-US" sz="2000">
                <a:solidFill>
                  <a:srgbClr val="000000"/>
                </a:solidFill>
                <a:latin typeface="Optima" charset="0"/>
              </a:endParaRPr>
            </a:p>
          </p:txBody>
        </p:sp>
      </p:grpSp>
      <p:sp>
        <p:nvSpPr>
          <p:cNvPr id="2" name="Rectangle 1"/>
          <p:cNvSpPr/>
          <p:nvPr/>
        </p:nvSpPr>
        <p:spPr bwMode="auto">
          <a:xfrm>
            <a:off x="8131770" y="2031808"/>
            <a:ext cx="837162" cy="445718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22013429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DFFFC"/>
        </a:solidFill>
        <a:effectLst/>
      </p:bgPr>
    </p:bg>
    <p:spTree>
      <p:nvGrpSpPr>
        <p:cNvPr id="1" name=""/>
        <p:cNvGrpSpPr/>
        <p:nvPr/>
      </p:nvGrpSpPr>
      <p:grpSpPr>
        <a:xfrm>
          <a:off x="0" y="0"/>
          <a:ext cx="0" cy="0"/>
          <a:chOff x="0" y="0"/>
          <a:chExt cx="0" cy="0"/>
        </a:xfrm>
      </p:grpSpPr>
      <p:sp>
        <p:nvSpPr>
          <p:cNvPr id="111617" name="Rectangle 2"/>
          <p:cNvSpPr>
            <a:spLocks noGrp="1" noChangeArrowheads="1"/>
          </p:cNvSpPr>
          <p:nvPr>
            <p:ph type="title"/>
          </p:nvPr>
        </p:nvSpPr>
        <p:spPr>
          <a:xfrm>
            <a:off x="501650" y="1577975"/>
            <a:ext cx="8229600" cy="1143000"/>
          </a:xfrm>
        </p:spPr>
        <p:txBody>
          <a:bodyPr/>
          <a:lstStyle/>
          <a:p>
            <a:r>
              <a:rPr lang="en-US" sz="4000">
                <a:latin typeface="Optima" charset="0"/>
                <a:ea typeface="ＭＳ Ｐゴシック" charset="0"/>
                <a:cs typeface="ＭＳ Ｐゴシック" charset="0"/>
              </a:rPr>
              <a:t>Accountable Talk and</a:t>
            </a:r>
            <a:br>
              <a:rPr lang="en-US" sz="4000">
                <a:latin typeface="Optima" charset="0"/>
                <a:ea typeface="ＭＳ Ｐゴシック" charset="0"/>
                <a:cs typeface="ＭＳ Ｐゴシック" charset="0"/>
              </a:rPr>
            </a:br>
            <a:r>
              <a:rPr lang="en-US" sz="4000">
                <a:latin typeface="Optima" charset="0"/>
                <a:ea typeface="ＭＳ Ｐゴシック" charset="0"/>
                <a:cs typeface="ＭＳ Ｐゴシック" charset="0"/>
              </a:rPr>
              <a:t>Junior Great Books Discussions</a:t>
            </a:r>
            <a:br>
              <a:rPr lang="en-US" sz="4000">
                <a:latin typeface="Optima" charset="0"/>
                <a:ea typeface="ＭＳ Ｐゴシック" charset="0"/>
                <a:cs typeface="ＭＳ Ｐゴシック" charset="0"/>
              </a:rPr>
            </a:br>
            <a:r>
              <a:rPr lang="en-US" sz="4000">
                <a:latin typeface="Optima" charset="0"/>
                <a:ea typeface="ＭＳ Ｐゴシック" charset="0"/>
                <a:cs typeface="ＭＳ Ｐゴシック" charset="0"/>
              </a:rPr>
              <a:t>at Community School 134</a:t>
            </a:r>
            <a:br>
              <a:rPr lang="en-US" sz="4000">
                <a:latin typeface="Optima" charset="0"/>
                <a:ea typeface="ＭＳ Ｐゴシック" charset="0"/>
                <a:cs typeface="ＭＳ Ｐゴシック" charset="0"/>
              </a:rPr>
            </a:br>
            <a:r>
              <a:rPr lang="en-US" sz="4000">
                <a:latin typeface="Optima" charset="0"/>
                <a:ea typeface="ＭＳ Ｐゴシック" charset="0"/>
                <a:cs typeface="ＭＳ Ｐゴシック" charset="0"/>
              </a:rPr>
              <a:t>in the South Bronx</a:t>
            </a:r>
            <a:endParaRPr lang="en-US">
              <a:latin typeface="Arial" charset="0"/>
              <a:ea typeface="ＭＳ Ｐゴシック" charset="0"/>
              <a:cs typeface="ＭＳ Ｐゴシック" charset="0"/>
            </a:endParaRPr>
          </a:p>
        </p:txBody>
      </p:sp>
      <p:pic>
        <p:nvPicPr>
          <p:cNvPr id="1116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3733800"/>
            <a:ext cx="36322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619"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733800"/>
            <a:ext cx="3538538" cy="23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99346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DFFFC"/>
        </a:solidFill>
        <a:effectLst/>
      </p:bgPr>
    </p:bg>
    <p:spTree>
      <p:nvGrpSpPr>
        <p:cNvPr id="1" name=""/>
        <p:cNvGrpSpPr/>
        <p:nvPr/>
      </p:nvGrpSpPr>
      <p:grpSpPr>
        <a:xfrm>
          <a:off x="0" y="0"/>
          <a:ext cx="0" cy="0"/>
          <a:chOff x="0" y="0"/>
          <a:chExt cx="0" cy="0"/>
        </a:xfrm>
      </p:grpSpPr>
      <p:sp>
        <p:nvSpPr>
          <p:cNvPr id="113665" name="Rectangle 2"/>
          <p:cNvSpPr>
            <a:spLocks noGrp="1" noChangeArrowheads="1"/>
          </p:cNvSpPr>
          <p:nvPr>
            <p:ph type="title"/>
          </p:nvPr>
        </p:nvSpPr>
        <p:spPr>
          <a:xfrm>
            <a:off x="685800" y="228600"/>
            <a:ext cx="7772400" cy="1143000"/>
          </a:xfrm>
        </p:spPr>
        <p:txBody>
          <a:bodyPr/>
          <a:lstStyle/>
          <a:p>
            <a:r>
              <a:rPr lang="en-US" sz="4000">
                <a:latin typeface="Optima" charset="0"/>
                <a:ea typeface="ＭＳ Ｐゴシック" charset="0"/>
                <a:cs typeface="Optima" charset="0"/>
              </a:rPr>
              <a:t>Community School 134 </a:t>
            </a:r>
            <a:br>
              <a:rPr lang="en-US" sz="4000">
                <a:latin typeface="Optima" charset="0"/>
                <a:ea typeface="ＭＳ Ｐゴシック" charset="0"/>
                <a:cs typeface="Optima" charset="0"/>
              </a:rPr>
            </a:br>
            <a:r>
              <a:rPr lang="en-US" sz="4000">
                <a:latin typeface="Optima" charset="0"/>
                <a:ea typeface="ＭＳ Ｐゴシック" charset="0"/>
                <a:cs typeface="Optima" charset="0"/>
              </a:rPr>
              <a:t>(George Bristow School)</a:t>
            </a:r>
          </a:p>
        </p:txBody>
      </p:sp>
      <p:sp>
        <p:nvSpPr>
          <p:cNvPr id="113666" name="Rectangle 3"/>
          <p:cNvSpPr>
            <a:spLocks noGrp="1" noChangeArrowheads="1"/>
          </p:cNvSpPr>
          <p:nvPr>
            <p:ph type="body" idx="1"/>
          </p:nvPr>
        </p:nvSpPr>
        <p:spPr>
          <a:xfrm>
            <a:off x="685800" y="1752600"/>
            <a:ext cx="7772400" cy="4114800"/>
          </a:xfrm>
        </p:spPr>
        <p:txBody>
          <a:bodyPr/>
          <a:lstStyle/>
          <a:p>
            <a:pPr>
              <a:lnSpc>
                <a:spcPct val="90000"/>
              </a:lnSpc>
            </a:pPr>
            <a:r>
              <a:rPr lang="en-US" sz="3600">
                <a:latin typeface="Optima" charset="0"/>
                <a:ea typeface="ＭＳ Ｐゴシック" charset="0"/>
                <a:cs typeface="Optima" charset="0"/>
              </a:rPr>
              <a:t>South Bronx, New York</a:t>
            </a:r>
          </a:p>
          <a:p>
            <a:pPr>
              <a:lnSpc>
                <a:spcPct val="90000"/>
              </a:lnSpc>
            </a:pPr>
            <a:r>
              <a:rPr lang="en-US" sz="3600">
                <a:latin typeface="Optima" charset="0"/>
                <a:ea typeface="ＭＳ Ｐゴシック" charset="0"/>
                <a:cs typeface="Optima" charset="0"/>
              </a:rPr>
              <a:t>Population of 725 students, 99.8% free lunch eligible</a:t>
            </a:r>
          </a:p>
          <a:p>
            <a:pPr lvl="1">
              <a:lnSpc>
                <a:spcPct val="90000"/>
              </a:lnSpc>
            </a:pPr>
            <a:r>
              <a:rPr lang="en-US" sz="3200">
                <a:latin typeface="Optima" charset="0"/>
                <a:ea typeface="ＭＳ Ｐゴシック" charset="0"/>
                <a:cs typeface="Optima" charset="0"/>
              </a:rPr>
              <a:t>44.5% Black</a:t>
            </a:r>
          </a:p>
          <a:p>
            <a:pPr lvl="1">
              <a:lnSpc>
                <a:spcPct val="90000"/>
              </a:lnSpc>
            </a:pPr>
            <a:r>
              <a:rPr lang="en-US" sz="3200">
                <a:latin typeface="Optima" charset="0"/>
                <a:ea typeface="ＭＳ Ｐゴシック" charset="0"/>
                <a:cs typeface="Optima" charset="0"/>
              </a:rPr>
              <a:t>53.4% Hispanic</a:t>
            </a:r>
          </a:p>
          <a:p>
            <a:pPr lvl="1">
              <a:lnSpc>
                <a:spcPct val="90000"/>
              </a:lnSpc>
            </a:pPr>
            <a:r>
              <a:rPr lang="en-US" sz="3200">
                <a:latin typeface="Optima" charset="0"/>
                <a:ea typeface="ＭＳ Ｐゴシック" charset="0"/>
                <a:cs typeface="Optima" charset="0"/>
              </a:rPr>
              <a:t>9.2% English language learners</a:t>
            </a:r>
          </a:p>
          <a:p>
            <a:pPr lvl="1">
              <a:lnSpc>
                <a:spcPct val="90000"/>
              </a:lnSpc>
            </a:pPr>
            <a:r>
              <a:rPr lang="en-US" sz="3200">
                <a:latin typeface="Optima" charset="0"/>
                <a:ea typeface="ＭＳ Ｐゴシック" charset="0"/>
                <a:cs typeface="Optima" charset="0"/>
              </a:rPr>
              <a:t>5.9 % full time Special Ed.</a:t>
            </a:r>
          </a:p>
        </p:txBody>
      </p:sp>
    </p:spTree>
    <p:extLst>
      <p:ext uri="{BB962C8B-B14F-4D97-AF65-F5344CB8AC3E}">
        <p14:creationId xmlns:p14="http://schemas.microsoft.com/office/powerpoint/2010/main" val="26845289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DFFFC"/>
        </a:solidFill>
        <a:effectLst/>
      </p:bgPr>
    </p:bg>
    <p:spTree>
      <p:nvGrpSpPr>
        <p:cNvPr id="1" name=""/>
        <p:cNvGrpSpPr/>
        <p:nvPr/>
      </p:nvGrpSpPr>
      <p:grpSpPr>
        <a:xfrm>
          <a:off x="0" y="0"/>
          <a:ext cx="0" cy="0"/>
          <a:chOff x="0" y="0"/>
          <a:chExt cx="0" cy="0"/>
        </a:xfrm>
      </p:grpSpPr>
      <p:sp>
        <p:nvSpPr>
          <p:cNvPr id="115713" name="Rectangle 2"/>
          <p:cNvSpPr>
            <a:spLocks noGrp="1" noChangeArrowheads="1"/>
          </p:cNvSpPr>
          <p:nvPr>
            <p:ph type="title"/>
          </p:nvPr>
        </p:nvSpPr>
        <p:spPr>
          <a:xfrm>
            <a:off x="609600" y="0"/>
            <a:ext cx="7772400" cy="1143000"/>
          </a:xfrm>
        </p:spPr>
        <p:txBody>
          <a:bodyPr/>
          <a:lstStyle/>
          <a:p>
            <a:r>
              <a:rPr lang="en-US" sz="3200">
                <a:latin typeface="Arial" charset="0"/>
                <a:ea typeface="ＭＳ Ｐゴシック" charset="0"/>
                <a:cs typeface="ＭＳ Ｐゴシック" charset="0"/>
              </a:rPr>
              <a:t>Pre- and Post-intervention scores on </a:t>
            </a:r>
            <a:br>
              <a:rPr lang="en-US" sz="3200">
                <a:latin typeface="Arial" charset="0"/>
                <a:ea typeface="ＭＳ Ｐゴシック" charset="0"/>
                <a:cs typeface="ＭＳ Ｐゴシック" charset="0"/>
              </a:rPr>
            </a:br>
            <a:r>
              <a:rPr lang="en-US" sz="3200">
                <a:latin typeface="Arial" charset="0"/>
                <a:ea typeface="ＭＳ Ｐゴシック" charset="0"/>
                <a:cs typeface="ＭＳ Ｐゴシック" charset="0"/>
              </a:rPr>
              <a:t>NY State ELA tests  </a:t>
            </a:r>
            <a:endParaRPr lang="en-US">
              <a:latin typeface="Arial" charset="0"/>
              <a:ea typeface="ＭＳ Ｐゴシック" charset="0"/>
              <a:cs typeface="ＭＳ Ｐゴシック" charset="0"/>
            </a:endParaRPr>
          </a:p>
        </p:txBody>
      </p:sp>
      <p:graphicFrame>
        <p:nvGraphicFramePr>
          <p:cNvPr id="2" name="Object 3"/>
          <p:cNvGraphicFramePr>
            <a:graphicFrameLocks noChangeAspect="1"/>
          </p:cNvGraphicFramePr>
          <p:nvPr/>
        </p:nvGraphicFramePr>
        <p:xfrm>
          <a:off x="-152400" y="1244600"/>
          <a:ext cx="9067800" cy="549751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51205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graphicEl>
                                              <a:chart seriesIdx="-3" categoryIdx="-3" bldStep="gridLegend"/>
                                            </p:graphicEl>
                                          </p:spTgt>
                                        </p:tgtEl>
                                        <p:attrNameLst>
                                          <p:attrName>style.visibility</p:attrName>
                                        </p:attrNameLst>
                                      </p:cBhvr>
                                      <p:to>
                                        <p:strVal val="visible"/>
                                      </p:to>
                                    </p:set>
                                    <p:animEffect transition="in" filter="wipe(down)">
                                      <p:cBhvr>
                                        <p:cTn id="7" dur="500"/>
                                        <p:tgtEl>
                                          <p:spTgt spid="2">
                                            <p:graphicEl>
                                              <a:chart seriesIdx="-3" categoryIdx="-3" bldStep="gridLegend"/>
                                            </p:graphicEl>
                                          </p:spTgt>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graphicEl>
                                              <a:chart seriesIdx="0" categoryIdx="0" bldStep="ptInSeries"/>
                                            </p:graphicEl>
                                          </p:spTgt>
                                        </p:tgtEl>
                                        <p:attrNameLst>
                                          <p:attrName>style.visibility</p:attrName>
                                        </p:attrNameLst>
                                      </p:cBhvr>
                                      <p:to>
                                        <p:strVal val="visible"/>
                                      </p:to>
                                    </p:set>
                                    <p:animEffect transition="in" filter="wipe(down)">
                                      <p:cBhvr>
                                        <p:cTn id="11" dur="500"/>
                                        <p:tgtEl>
                                          <p:spTgt spid="2">
                                            <p:graphicEl>
                                              <a:chart seriesIdx="0" categoryIdx="0" bldStep="ptInSeries"/>
                                            </p:graphicEl>
                                          </p:spTgt>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
                                            <p:graphicEl>
                                              <a:chart seriesIdx="0" categoryIdx="1" bldStep="ptInSeries"/>
                                            </p:graphicEl>
                                          </p:spTgt>
                                        </p:tgtEl>
                                        <p:attrNameLst>
                                          <p:attrName>style.visibility</p:attrName>
                                        </p:attrNameLst>
                                      </p:cBhvr>
                                      <p:to>
                                        <p:strVal val="visible"/>
                                      </p:to>
                                    </p:set>
                                    <p:animEffect transition="in" filter="wipe(down)">
                                      <p:cBhvr>
                                        <p:cTn id="15" dur="500"/>
                                        <p:tgtEl>
                                          <p:spTgt spid="2">
                                            <p:graphicEl>
                                              <a:chart seriesIdx="0" categoryIdx="1" bldStep="ptInSeries"/>
                                            </p:graphicEl>
                                          </p:spTgt>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
                                            <p:graphicEl>
                                              <a:chart seriesIdx="0" categoryIdx="2" bldStep="ptInSeries"/>
                                            </p:graphicEl>
                                          </p:spTgt>
                                        </p:tgtEl>
                                        <p:attrNameLst>
                                          <p:attrName>style.visibility</p:attrName>
                                        </p:attrNameLst>
                                      </p:cBhvr>
                                      <p:to>
                                        <p:strVal val="visible"/>
                                      </p:to>
                                    </p:set>
                                    <p:animEffect transition="in" filter="wipe(down)">
                                      <p:cBhvr>
                                        <p:cTn id="19" dur="500"/>
                                        <p:tgtEl>
                                          <p:spTgt spid="2">
                                            <p:graphicEl>
                                              <a:chart seriesIdx="0" categoryIdx="2" bldStep="ptInSeries"/>
                                            </p:graphicEl>
                                          </p:spTgt>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
                                            <p:graphicEl>
                                              <a:chart seriesIdx="0" categoryIdx="3" bldStep="ptInSeries"/>
                                            </p:graphicEl>
                                          </p:spTgt>
                                        </p:tgtEl>
                                        <p:attrNameLst>
                                          <p:attrName>style.visibility</p:attrName>
                                        </p:attrNameLst>
                                      </p:cBhvr>
                                      <p:to>
                                        <p:strVal val="visible"/>
                                      </p:to>
                                    </p:set>
                                    <p:animEffect transition="in" filter="wipe(down)">
                                      <p:cBhvr>
                                        <p:cTn id="23" dur="500"/>
                                        <p:tgtEl>
                                          <p:spTgt spid="2">
                                            <p:graphicEl>
                                              <a:chart seriesIdx="0" categoryIdx="3" bldStep="ptInSeries"/>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2">
                                            <p:graphicEl>
                                              <a:chart seriesIdx="1" categoryIdx="0" bldStep="ptInSeries"/>
                                            </p:graphicEl>
                                          </p:spTgt>
                                        </p:tgtEl>
                                        <p:attrNameLst>
                                          <p:attrName>style.visibility</p:attrName>
                                        </p:attrNameLst>
                                      </p:cBhvr>
                                      <p:to>
                                        <p:strVal val="visible"/>
                                      </p:to>
                                    </p:set>
                                    <p:animEffect transition="in" filter="wipe(down)">
                                      <p:cBhvr>
                                        <p:cTn id="28" dur="500"/>
                                        <p:tgtEl>
                                          <p:spTgt spid="2">
                                            <p:graphicEl>
                                              <a:chart seriesIdx="1" categoryIdx="0" bldStep="ptInSeries"/>
                                            </p:graphicEl>
                                          </p:spTgt>
                                        </p:tgtEl>
                                      </p:cBhvr>
                                    </p:animEffect>
                                  </p:childTnLst>
                                </p:cTn>
                              </p:par>
                            </p:childTnLst>
                          </p:cTn>
                        </p:par>
                        <p:par>
                          <p:cTn id="29" fill="hold">
                            <p:stCondLst>
                              <p:cond delay="500"/>
                            </p:stCondLst>
                            <p:childTnLst>
                              <p:par>
                                <p:cTn id="30" presetID="22" presetClass="entr" presetSubtype="4" fill="hold" grpId="0" nodeType="afterEffect">
                                  <p:stCondLst>
                                    <p:cond delay="0"/>
                                  </p:stCondLst>
                                  <p:childTnLst>
                                    <p:set>
                                      <p:cBhvr>
                                        <p:cTn id="31" dur="1" fill="hold">
                                          <p:stCondLst>
                                            <p:cond delay="0"/>
                                          </p:stCondLst>
                                        </p:cTn>
                                        <p:tgtEl>
                                          <p:spTgt spid="2">
                                            <p:graphicEl>
                                              <a:chart seriesIdx="1" categoryIdx="1" bldStep="ptInSeries"/>
                                            </p:graphicEl>
                                          </p:spTgt>
                                        </p:tgtEl>
                                        <p:attrNameLst>
                                          <p:attrName>style.visibility</p:attrName>
                                        </p:attrNameLst>
                                      </p:cBhvr>
                                      <p:to>
                                        <p:strVal val="visible"/>
                                      </p:to>
                                    </p:set>
                                    <p:animEffect transition="in" filter="wipe(down)">
                                      <p:cBhvr>
                                        <p:cTn id="32" dur="500"/>
                                        <p:tgtEl>
                                          <p:spTgt spid="2">
                                            <p:graphicEl>
                                              <a:chart seriesIdx="1" categoryIdx="1" bldStep="ptInSeries"/>
                                            </p:graphicEl>
                                          </p:spTgt>
                                        </p:tgtEl>
                                      </p:cBhvr>
                                    </p:animEffect>
                                  </p:childTnLst>
                                </p:cTn>
                              </p:par>
                            </p:childTnLst>
                          </p:cTn>
                        </p:par>
                        <p:par>
                          <p:cTn id="33" fill="hold">
                            <p:stCondLst>
                              <p:cond delay="1000"/>
                            </p:stCondLst>
                            <p:childTnLst>
                              <p:par>
                                <p:cTn id="34" presetID="22" presetClass="entr" presetSubtype="4" fill="hold" grpId="0" nodeType="afterEffect">
                                  <p:stCondLst>
                                    <p:cond delay="0"/>
                                  </p:stCondLst>
                                  <p:childTnLst>
                                    <p:set>
                                      <p:cBhvr>
                                        <p:cTn id="35" dur="1" fill="hold">
                                          <p:stCondLst>
                                            <p:cond delay="0"/>
                                          </p:stCondLst>
                                        </p:cTn>
                                        <p:tgtEl>
                                          <p:spTgt spid="2">
                                            <p:graphicEl>
                                              <a:chart seriesIdx="1" categoryIdx="2" bldStep="ptInSeries"/>
                                            </p:graphicEl>
                                          </p:spTgt>
                                        </p:tgtEl>
                                        <p:attrNameLst>
                                          <p:attrName>style.visibility</p:attrName>
                                        </p:attrNameLst>
                                      </p:cBhvr>
                                      <p:to>
                                        <p:strVal val="visible"/>
                                      </p:to>
                                    </p:set>
                                    <p:animEffect transition="in" filter="wipe(down)">
                                      <p:cBhvr>
                                        <p:cTn id="36" dur="500"/>
                                        <p:tgtEl>
                                          <p:spTgt spid="2">
                                            <p:graphicEl>
                                              <a:chart seriesIdx="1" categoryIdx="2" bldStep="ptInSeries"/>
                                            </p:graphicEl>
                                          </p:spTgt>
                                        </p:tgtEl>
                                      </p:cBhvr>
                                    </p:animEffect>
                                  </p:childTnLst>
                                </p:cTn>
                              </p:par>
                            </p:childTnLst>
                          </p:cTn>
                        </p:par>
                        <p:par>
                          <p:cTn id="37" fill="hold">
                            <p:stCondLst>
                              <p:cond delay="1500"/>
                            </p:stCondLst>
                            <p:childTnLst>
                              <p:par>
                                <p:cTn id="38" presetID="22" presetClass="entr" presetSubtype="4" fill="hold" grpId="0" nodeType="afterEffect">
                                  <p:stCondLst>
                                    <p:cond delay="0"/>
                                  </p:stCondLst>
                                  <p:childTnLst>
                                    <p:set>
                                      <p:cBhvr>
                                        <p:cTn id="39" dur="1" fill="hold">
                                          <p:stCondLst>
                                            <p:cond delay="0"/>
                                          </p:stCondLst>
                                        </p:cTn>
                                        <p:tgtEl>
                                          <p:spTgt spid="2">
                                            <p:graphicEl>
                                              <a:chart seriesIdx="1" categoryIdx="3" bldStep="ptInSeries"/>
                                            </p:graphicEl>
                                          </p:spTgt>
                                        </p:tgtEl>
                                        <p:attrNameLst>
                                          <p:attrName>style.visibility</p:attrName>
                                        </p:attrNameLst>
                                      </p:cBhvr>
                                      <p:to>
                                        <p:strVal val="visible"/>
                                      </p:to>
                                    </p:set>
                                    <p:animEffect transition="in" filter="wipe(down)">
                                      <p:cBhvr>
                                        <p:cTn id="40" dur="500"/>
                                        <p:tgtEl>
                                          <p:spTgt spid="2">
                                            <p:graphicEl>
                                              <a:chart seriesIdx="1" categoryIdx="3" bldStep="ptIn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Chart bld="seriesEl"/>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1168395"/>
            <a:ext cx="9144000" cy="5437008"/>
          </a:xfrm>
        </p:spPr>
        <p:txBody>
          <a:bodyPr/>
          <a:lstStyle/>
          <a:p>
            <a:pPr marL="401638" algn="l" eaLnBrk="1" hangingPunct="1">
              <a:spcAft>
                <a:spcPts val="1800"/>
              </a:spcAft>
            </a:pPr>
            <a:r>
              <a:rPr lang="en-US" sz="2800" dirty="0">
                <a:solidFill>
                  <a:srgbClr val="FFFAC9"/>
                </a:solidFill>
                <a:latin typeface="Optima" charset="0"/>
              </a:rPr>
              <a:t>1. Talk and Learning </a:t>
            </a:r>
            <a:r>
              <a:rPr lang="en-US" sz="2800" dirty="0" smtClean="0">
                <a:solidFill>
                  <a:srgbClr val="FFFAC9"/>
                </a:solidFill>
                <a:latin typeface="Optima" charset="0"/>
              </a:rPr>
              <a:t>(20 minutes)</a:t>
            </a:r>
            <a:r>
              <a:rPr lang="en-US" sz="2800" dirty="0">
                <a:solidFill>
                  <a:srgbClr val="FFFAC9"/>
                </a:solidFill>
                <a:latin typeface="Optima" charset="0"/>
              </a:rPr>
              <a:t/>
            </a:r>
            <a:br>
              <a:rPr lang="en-US" sz="2800" dirty="0">
                <a:solidFill>
                  <a:srgbClr val="FFFAC9"/>
                </a:solidFill>
                <a:latin typeface="Optima" charset="0"/>
              </a:rPr>
            </a:br>
            <a:r>
              <a:rPr lang="en-US" sz="2800" dirty="0">
                <a:solidFill>
                  <a:srgbClr val="FFFAC9"/>
                </a:solidFill>
                <a:latin typeface="Optima" charset="0"/>
              </a:rPr>
              <a:t/>
            </a:r>
            <a:br>
              <a:rPr lang="en-US" sz="2800" dirty="0">
                <a:solidFill>
                  <a:srgbClr val="FFFAC9"/>
                </a:solidFill>
                <a:latin typeface="Optima" charset="0"/>
              </a:rPr>
            </a:br>
            <a:r>
              <a:rPr lang="en-US" sz="2800" dirty="0">
                <a:solidFill>
                  <a:srgbClr val="FFFAC9"/>
                </a:solidFill>
                <a:latin typeface="Optima" charset="0"/>
              </a:rPr>
              <a:t>2. What tools support academically    (</a:t>
            </a:r>
            <a:r>
              <a:rPr lang="en-US" sz="2800" dirty="0" smtClean="0">
                <a:solidFill>
                  <a:srgbClr val="FFFAC9"/>
                </a:solidFill>
                <a:latin typeface="Optima" charset="0"/>
              </a:rPr>
              <a:t>45 minutes)</a:t>
            </a:r>
            <a:r>
              <a:rPr lang="en-US" sz="2800" dirty="0">
                <a:solidFill>
                  <a:srgbClr val="FFFAC9"/>
                </a:solidFill>
                <a:latin typeface="Optima" charset="0"/>
              </a:rPr>
              <a:t/>
            </a:r>
            <a:br>
              <a:rPr lang="en-US" sz="2800" dirty="0">
                <a:solidFill>
                  <a:srgbClr val="FFFAC9"/>
                </a:solidFill>
                <a:latin typeface="Optima" charset="0"/>
              </a:rPr>
            </a:br>
            <a:r>
              <a:rPr lang="en-US" sz="2800" dirty="0">
                <a:solidFill>
                  <a:srgbClr val="FFFAC9"/>
                </a:solidFill>
                <a:latin typeface="Optima" charset="0"/>
              </a:rPr>
              <a:t>    productive talk and discussion?</a:t>
            </a:r>
            <a:br>
              <a:rPr lang="en-US" sz="2800" dirty="0">
                <a:solidFill>
                  <a:srgbClr val="FFFAC9"/>
                </a:solidFill>
                <a:latin typeface="Optima" charset="0"/>
              </a:rPr>
            </a:br>
            <a:r>
              <a:rPr lang="en-US" sz="2800" dirty="0">
                <a:solidFill>
                  <a:srgbClr val="FFFAC9"/>
                </a:solidFill>
                <a:latin typeface="Optima" charset="0"/>
              </a:rPr>
              <a:t/>
            </a:r>
            <a:br>
              <a:rPr lang="en-US" sz="2800" dirty="0">
                <a:solidFill>
                  <a:srgbClr val="FFFAC9"/>
                </a:solidFill>
                <a:latin typeface="Optima" charset="0"/>
              </a:rPr>
            </a:br>
            <a:r>
              <a:rPr lang="en-US" sz="2800" dirty="0">
                <a:solidFill>
                  <a:srgbClr val="FFFAC9"/>
                </a:solidFill>
                <a:latin typeface="Optima" charset="0"/>
              </a:rPr>
              <a:t>3. Working with complex text  (</a:t>
            </a:r>
            <a:r>
              <a:rPr lang="en-US" sz="2800" dirty="0" smtClean="0">
                <a:solidFill>
                  <a:srgbClr val="FFFAC9"/>
                </a:solidFill>
                <a:latin typeface="Optima" charset="0"/>
              </a:rPr>
              <a:t>40 minutes)</a:t>
            </a:r>
            <a:r>
              <a:rPr lang="en-US" sz="2800" dirty="0">
                <a:solidFill>
                  <a:srgbClr val="FFFAC9"/>
                </a:solidFill>
                <a:latin typeface="Optima" charset="0"/>
              </a:rPr>
              <a:t/>
            </a:r>
            <a:br>
              <a:rPr lang="en-US" sz="2800" dirty="0">
                <a:solidFill>
                  <a:srgbClr val="FFFAC9"/>
                </a:solidFill>
                <a:latin typeface="Optima" charset="0"/>
              </a:rPr>
            </a:br>
            <a:r>
              <a:rPr lang="en-US" sz="2800" dirty="0">
                <a:solidFill>
                  <a:srgbClr val="FFFAC9"/>
                </a:solidFill>
                <a:latin typeface="Optima" charset="0"/>
              </a:rPr>
              <a:t/>
            </a:r>
            <a:br>
              <a:rPr lang="en-US" sz="2800" dirty="0">
                <a:solidFill>
                  <a:srgbClr val="FFFAC9"/>
                </a:solidFill>
                <a:latin typeface="Optima" charset="0"/>
              </a:rPr>
            </a:br>
            <a:r>
              <a:rPr lang="en-US" sz="2800" dirty="0">
                <a:solidFill>
                  <a:srgbClr val="FFFAC9"/>
                </a:solidFill>
                <a:latin typeface="Optima" charset="0"/>
              </a:rPr>
              <a:t>5. Questions and discussion (</a:t>
            </a:r>
            <a:r>
              <a:rPr lang="en-US" sz="2800" dirty="0" smtClean="0">
                <a:solidFill>
                  <a:srgbClr val="FFFAC9"/>
                </a:solidFill>
                <a:latin typeface="Optima" charset="0"/>
              </a:rPr>
              <a:t>15 minutes) </a:t>
            </a:r>
            <a:r>
              <a:rPr lang="en-US" sz="2800" dirty="0">
                <a:solidFill>
                  <a:srgbClr val="FFFAC9"/>
                </a:solidFill>
                <a:latin typeface="Optima" charset="0"/>
              </a:rPr>
              <a:t/>
            </a:r>
            <a:br>
              <a:rPr lang="en-US" sz="2800" dirty="0">
                <a:solidFill>
                  <a:srgbClr val="FFFAC9"/>
                </a:solidFill>
                <a:latin typeface="Optima" charset="0"/>
              </a:rPr>
            </a:br>
            <a:r>
              <a:rPr lang="en-US" sz="2800" dirty="0">
                <a:solidFill>
                  <a:srgbClr val="FFFAC9"/>
                </a:solidFill>
                <a:latin typeface="Optima" charset="0"/>
              </a:rPr>
              <a:t> </a:t>
            </a:r>
            <a:br>
              <a:rPr lang="en-US" sz="2800" dirty="0">
                <a:solidFill>
                  <a:srgbClr val="FFFAC9"/>
                </a:solidFill>
                <a:latin typeface="Optima" charset="0"/>
              </a:rPr>
            </a:br>
            <a:endParaRPr lang="en-US" sz="2800" dirty="0"/>
          </a:p>
        </p:txBody>
      </p:sp>
      <p:sp>
        <p:nvSpPr>
          <p:cNvPr id="30723" name="Rectangle 6"/>
          <p:cNvSpPr>
            <a:spLocks noChangeArrowheads="1"/>
          </p:cNvSpPr>
          <p:nvPr/>
        </p:nvSpPr>
        <p:spPr bwMode="auto">
          <a:xfrm>
            <a:off x="0" y="287861"/>
            <a:ext cx="5288109" cy="646331"/>
          </a:xfrm>
          <a:prstGeom prst="rect">
            <a:avLst/>
          </a:prstGeom>
          <a:noFill/>
          <a:ln w="9525">
            <a:noFill/>
            <a:miter lim="800000"/>
            <a:headEnd/>
            <a:tailEnd/>
          </a:ln>
        </p:spPr>
        <p:txBody>
          <a:bodyPr wrap="square">
            <a:prstTxWarp prst="textNoShape">
              <a:avLst/>
            </a:prstTxWarp>
            <a:spAutoFit/>
          </a:bodyPr>
          <a:lstStyle/>
          <a:p>
            <a:pPr defTabSz="914400" eaLnBrk="0" fontAlgn="base" hangingPunct="0">
              <a:spcBef>
                <a:spcPct val="0"/>
              </a:spcBef>
              <a:spcAft>
                <a:spcPct val="0"/>
              </a:spcAft>
            </a:pPr>
            <a:r>
              <a:rPr lang="en-US" sz="3600">
                <a:solidFill>
                  <a:srgbClr val="FFFAC9"/>
                </a:solidFill>
                <a:latin typeface="Optima" charset="0"/>
              </a:rPr>
              <a:t>In the next two hours:</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DFFFC"/>
        </a:solidFill>
        <a:effectLst/>
      </p:bgPr>
    </p:bg>
    <p:spTree>
      <p:nvGrpSpPr>
        <p:cNvPr id="1" name=""/>
        <p:cNvGrpSpPr/>
        <p:nvPr/>
      </p:nvGrpSpPr>
      <p:grpSpPr>
        <a:xfrm>
          <a:off x="0" y="0"/>
          <a:ext cx="0" cy="0"/>
          <a:chOff x="0" y="0"/>
          <a:chExt cx="0" cy="0"/>
        </a:xfrm>
      </p:grpSpPr>
      <p:graphicFrame>
        <p:nvGraphicFramePr>
          <p:cNvPr id="117761" name="Object 3"/>
          <p:cNvGraphicFramePr>
            <a:graphicFrameLocks noChangeAspect="1"/>
          </p:cNvGraphicFramePr>
          <p:nvPr/>
        </p:nvGraphicFramePr>
        <p:xfrm>
          <a:off x="533400" y="1752600"/>
          <a:ext cx="8193088" cy="3649663"/>
        </p:xfrm>
        <a:graphic>
          <a:graphicData uri="http://schemas.openxmlformats.org/presentationml/2006/ole">
            <mc:AlternateContent xmlns:mc="http://schemas.openxmlformats.org/markup-compatibility/2006">
              <mc:Choice xmlns:v="urn:schemas-microsoft-com:vml" Requires="v">
                <p:oleObj spid="_x0000_s986116" name="Worksheet" r:id="rId5" imgW="5257800" imgH="2336800" progId="Excel.Sheet.8">
                  <p:embed/>
                </p:oleObj>
              </mc:Choice>
              <mc:Fallback>
                <p:oleObj name="Worksheet" r:id="rId5" imgW="5257800" imgH="2336800" progId="Excel.Sheet.8">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752600"/>
                        <a:ext cx="8193088" cy="3649663"/>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alpha val="74997"/>
                                </a:srgbClr>
                              </a:outerShdw>
                            </a:effectLst>
                          </a14:hiddenEffects>
                        </a:ext>
                      </a:extLst>
                    </p:spPr>
                  </p:pic>
                </p:oleObj>
              </mc:Fallback>
            </mc:AlternateContent>
          </a:graphicData>
        </a:graphic>
      </p:graphicFrame>
      <p:sp>
        <p:nvSpPr>
          <p:cNvPr id="117762" name="Line 4"/>
          <p:cNvSpPr>
            <a:spLocks noChangeShapeType="1"/>
          </p:cNvSpPr>
          <p:nvPr/>
        </p:nvSpPr>
        <p:spPr bwMode="auto">
          <a:xfrm>
            <a:off x="2133600" y="3276600"/>
            <a:ext cx="914400" cy="5334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7763" name="Line 5"/>
          <p:cNvSpPr>
            <a:spLocks noChangeShapeType="1"/>
          </p:cNvSpPr>
          <p:nvPr/>
        </p:nvSpPr>
        <p:spPr bwMode="auto">
          <a:xfrm flipV="1">
            <a:off x="5181600" y="3886200"/>
            <a:ext cx="533400" cy="838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solidFill>
                <a:srgbClr val="000000"/>
              </a:solidFill>
            </a:endParaRPr>
          </a:p>
        </p:txBody>
      </p:sp>
      <p:sp>
        <p:nvSpPr>
          <p:cNvPr id="117764" name="Rectangle 7"/>
          <p:cNvSpPr>
            <a:spLocks noGrp="1" noChangeArrowheads="1"/>
          </p:cNvSpPr>
          <p:nvPr>
            <p:ph type="title"/>
          </p:nvPr>
        </p:nvSpPr>
        <p:spPr>
          <a:xfrm>
            <a:off x="685800" y="228600"/>
            <a:ext cx="7772400" cy="1143000"/>
          </a:xfrm>
        </p:spPr>
        <p:txBody>
          <a:bodyPr/>
          <a:lstStyle/>
          <a:p>
            <a:r>
              <a:rPr lang="en-US" sz="3200">
                <a:latin typeface="Optima" charset="0"/>
                <a:ea typeface="ＭＳ Ｐゴシック" charset="0"/>
                <a:cs typeface="ＭＳ Ｐゴシック" charset="0"/>
              </a:rPr>
              <a:t>Pre- and Post-intervention scores on </a:t>
            </a:r>
            <a:br>
              <a:rPr lang="en-US" sz="3200">
                <a:latin typeface="Optima" charset="0"/>
                <a:ea typeface="ＭＳ Ｐゴシック" charset="0"/>
                <a:cs typeface="ＭＳ Ｐゴシック" charset="0"/>
              </a:rPr>
            </a:br>
            <a:r>
              <a:rPr lang="en-US" sz="3200">
                <a:latin typeface="Optima" charset="0"/>
                <a:ea typeface="ＭＳ Ｐゴシック" charset="0"/>
                <a:cs typeface="ＭＳ Ｐゴシック" charset="0"/>
              </a:rPr>
              <a:t>NY State ELA tests</a:t>
            </a:r>
            <a:r>
              <a:rPr lang="en-US" sz="3200">
                <a:latin typeface="Arial" charset="0"/>
                <a:ea typeface="ＭＳ Ｐゴシック" charset="0"/>
                <a:cs typeface="ＭＳ Ｐゴシック" charset="0"/>
              </a:rPr>
              <a:t>  </a:t>
            </a:r>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19198007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2"/>
          <p:cNvSpPr>
            <a:spLocks noGrp="1" noChangeArrowheads="1"/>
          </p:cNvSpPr>
          <p:nvPr>
            <p:ph type="title" idx="4294967295"/>
          </p:nvPr>
        </p:nvSpPr>
        <p:spPr>
          <a:xfrm>
            <a:off x="685800" y="228600"/>
            <a:ext cx="7772400" cy="1143000"/>
          </a:xfrm>
        </p:spPr>
        <p:txBody>
          <a:bodyPr/>
          <a:lstStyle/>
          <a:p>
            <a:pPr eaLnBrk="1" hangingPunct="1"/>
            <a:r>
              <a:rPr lang="en-US">
                <a:latin typeface="Optima" charset="0"/>
                <a:ea typeface="ＭＳ Ｐゴシック" charset="0"/>
                <a:cs typeface="ＭＳ Ｐゴシック" charset="0"/>
              </a:rPr>
              <a:t>Summing up the Research:</a:t>
            </a:r>
            <a:endParaRPr lang="en-US">
              <a:latin typeface="Arial" charset="0"/>
              <a:ea typeface="ＭＳ Ｐゴシック" charset="0"/>
              <a:cs typeface="ＭＳ Ｐゴシック" charset="0"/>
            </a:endParaRPr>
          </a:p>
        </p:txBody>
      </p:sp>
      <p:sp>
        <p:nvSpPr>
          <p:cNvPr id="130050" name="Rectangle 3"/>
          <p:cNvSpPr>
            <a:spLocks noGrp="1" noChangeArrowheads="1"/>
          </p:cNvSpPr>
          <p:nvPr>
            <p:ph type="body" idx="4294967295"/>
          </p:nvPr>
        </p:nvSpPr>
        <p:spPr>
          <a:xfrm>
            <a:off x="685800" y="1447800"/>
            <a:ext cx="7772400" cy="4114800"/>
          </a:xfrm>
        </p:spPr>
        <p:txBody>
          <a:bodyPr/>
          <a:lstStyle/>
          <a:p>
            <a:pPr marL="0" indent="0" eaLnBrk="1" hangingPunct="1">
              <a:buFontTx/>
              <a:buNone/>
            </a:pPr>
            <a:r>
              <a:rPr lang="en-US">
                <a:latin typeface="Optima" charset="0"/>
                <a:ea typeface="ＭＳ Ｐゴシック" charset="0"/>
                <a:cs typeface="ＭＳ Ｐゴシック" charset="0"/>
              </a:rPr>
              <a:t>This body of work demonstrates that productive discussion, well-structured talk, produces robust learning.  It actually helps </a:t>
            </a:r>
            <a:r>
              <a:rPr lang="ja-JP" altLang="en-US">
                <a:latin typeface="Optima" charset="0"/>
                <a:ea typeface="ＭＳ Ｐゴシック" charset="0"/>
                <a:cs typeface="ＭＳ Ｐゴシック" charset="0"/>
              </a:rPr>
              <a:t>“</a:t>
            </a:r>
            <a:r>
              <a:rPr lang="en-US" altLang="ja-JP">
                <a:latin typeface="Optima" charset="0"/>
                <a:ea typeface="ＭＳ Ｐゴシック" charset="0"/>
                <a:cs typeface="ＭＳ Ｐゴシック" charset="0"/>
              </a:rPr>
              <a:t>build the mind</a:t>
            </a:r>
            <a:r>
              <a:rPr lang="ja-JP" altLang="en-US">
                <a:latin typeface="Optima" charset="0"/>
                <a:ea typeface="ＭＳ Ｐゴシック" charset="0"/>
                <a:cs typeface="ＭＳ Ｐゴシック" charset="0"/>
              </a:rPr>
              <a:t>”</a:t>
            </a:r>
            <a:r>
              <a:rPr lang="en-US" altLang="ja-JP">
                <a:latin typeface="Optima" charset="0"/>
                <a:ea typeface="ＭＳ Ｐゴシック" charset="0"/>
                <a:cs typeface="ＭＳ Ｐゴシック" charset="0"/>
              </a:rPr>
              <a:t> — with long term benefits for thinking and achievement, which show up in standardized tests, transfer to other content domains, and persist over years.</a:t>
            </a:r>
            <a:endParaRPr lang="en-US">
              <a:latin typeface="Optima" charset="0"/>
              <a:ea typeface="ＭＳ Ｐゴシック" charset="0"/>
              <a:cs typeface="ＭＳ Ｐゴシック" charset="0"/>
            </a:endParaRPr>
          </a:p>
        </p:txBody>
      </p:sp>
    </p:spTree>
    <p:extLst>
      <p:ext uri="{BB962C8B-B14F-4D97-AF65-F5344CB8AC3E}">
        <p14:creationId xmlns:p14="http://schemas.microsoft.com/office/powerpoint/2010/main" val="23998363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005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0"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51650" y="1066800"/>
            <a:ext cx="8035149" cy="4421188"/>
          </a:xfrm>
        </p:spPr>
        <p:txBody>
          <a:bodyPr lIns="90000" tIns="46800" rIns="90000" bIns="46800"/>
          <a:lstStyle/>
          <a:p>
            <a:pPr algn="l" defTabSz="449263" eaLnBrk="1" hangingPunct="1">
              <a:buClr>
                <a:srgbClr val="FFFFFF"/>
              </a:buClr>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4000">
                <a:solidFill>
                  <a:srgbClr val="FFFFFF"/>
                </a:solidFill>
                <a:latin typeface="Optima" charset="0"/>
              </a:rPr>
              <a:t>So what is it that skilled teachers do to support productive talk</a:t>
            </a:r>
            <a:br>
              <a:rPr lang="en-GB" sz="4000">
                <a:solidFill>
                  <a:srgbClr val="FFFFFF"/>
                </a:solidFill>
                <a:latin typeface="Optima" charset="0"/>
              </a:rPr>
            </a:br>
            <a:r>
              <a:rPr lang="en-GB" sz="4000">
                <a:solidFill>
                  <a:srgbClr val="FFFFFF"/>
                </a:solidFill>
                <a:latin typeface="Optima" charset="0"/>
              </a:rPr>
              <a:t>and get past the obstacles?</a:t>
            </a:r>
            <a:endParaRPr lang="en-GB" sz="4000" b="1" i="1">
              <a:solidFill>
                <a:srgbClr val="BBE0E3"/>
              </a:solidFill>
              <a:latin typeface="Optima" charset="0"/>
            </a:endParaRPr>
          </a:p>
        </p:txBody>
      </p:sp>
      <p:sp>
        <p:nvSpPr>
          <p:cNvPr id="135171" name="Line 3"/>
          <p:cNvSpPr>
            <a:spLocks noChangeShapeType="1"/>
          </p:cNvSpPr>
          <p:nvPr/>
        </p:nvSpPr>
        <p:spPr bwMode="auto">
          <a:xfrm>
            <a:off x="381000" y="457200"/>
            <a:ext cx="8305800" cy="1588"/>
          </a:xfrm>
          <a:prstGeom prst="line">
            <a:avLst/>
          </a:prstGeom>
          <a:noFill/>
          <a:ln w="57240">
            <a:solidFill>
              <a:srgbClr val="FFF5C5"/>
            </a:solidFill>
            <a:miter lim="800000"/>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3"/>
          <p:cNvSpPr>
            <a:spLocks noChangeArrowheads="1"/>
          </p:cNvSpPr>
          <p:nvPr/>
        </p:nvSpPr>
        <p:spPr bwMode="auto">
          <a:xfrm>
            <a:off x="0" y="0"/>
            <a:ext cx="7702849" cy="3108543"/>
          </a:xfrm>
          <a:prstGeom prst="rect">
            <a:avLst/>
          </a:prstGeom>
          <a:solidFill>
            <a:srgbClr val="DEFFE8"/>
          </a:solidFill>
          <a:ln w="9525">
            <a:noFill/>
            <a:miter lim="800000"/>
            <a:headEnd/>
            <a:tailEnd/>
          </a:ln>
          <a:effectLst>
            <a:outerShdw blurRad="63500" dist="139700" dir="2700000">
              <a:srgbClr val="000000">
                <a:alpha val="43000"/>
              </a:srgbClr>
            </a:outerShdw>
          </a:effectLst>
        </p:spPr>
        <p:txBody>
          <a:bodyPr wrap="square" anchor="ctr">
            <a:prstTxWarp prst="textNoShape">
              <a:avLst/>
            </a:prstTxWarp>
            <a:spAutoFit/>
          </a:bodyPr>
          <a:lstStyle/>
          <a:p>
            <a:pPr marL="228600" fontAlgn="base">
              <a:spcBef>
                <a:spcPct val="0"/>
              </a:spcBef>
              <a:spcAft>
                <a:spcPct val="0"/>
              </a:spcAft>
            </a:pPr>
            <a:r>
              <a:rPr lang="en-US" sz="3200">
                <a:solidFill>
                  <a:srgbClr val="000000"/>
                </a:solidFill>
                <a:latin typeface="Optima" charset="0"/>
              </a:rPr>
              <a:t>Over the last two decades we have learned from many skilled teachers that there are </a:t>
            </a:r>
            <a:r>
              <a:rPr lang="en-US" sz="3200" b="1">
                <a:solidFill>
                  <a:srgbClr val="000000"/>
                </a:solidFill>
                <a:latin typeface="Optima" charset="0"/>
              </a:rPr>
              <a:t>FOUR IMPORTANT GOALS</a:t>
            </a:r>
            <a:r>
              <a:rPr lang="en-US" sz="3200">
                <a:solidFill>
                  <a:srgbClr val="000000"/>
                </a:solidFill>
                <a:latin typeface="Optima" charset="0"/>
              </a:rPr>
              <a:t> </a:t>
            </a:r>
          </a:p>
          <a:p>
            <a:pPr marL="228600" fontAlgn="base">
              <a:spcBef>
                <a:spcPct val="0"/>
              </a:spcBef>
              <a:spcAft>
                <a:spcPct val="0"/>
              </a:spcAft>
            </a:pPr>
            <a:r>
              <a:rPr lang="en-US" sz="3200">
                <a:solidFill>
                  <a:srgbClr val="000000"/>
                </a:solidFill>
                <a:latin typeface="Optima" charset="0"/>
              </a:rPr>
              <a:t>that are </a:t>
            </a:r>
            <a:r>
              <a:rPr lang="en-US" sz="3200" b="1">
                <a:solidFill>
                  <a:srgbClr val="000000"/>
                </a:solidFill>
                <a:latin typeface="Optima" charset="0"/>
              </a:rPr>
              <a:t>necessary to create productive classroom talk and discussion.</a:t>
            </a:r>
          </a:p>
          <a:p>
            <a:pPr marL="228600" fontAlgn="base">
              <a:spcBef>
                <a:spcPct val="0"/>
              </a:spcBef>
              <a:spcAft>
                <a:spcPct val="0"/>
              </a:spcAft>
            </a:pPr>
            <a:endParaRPr lang="en-US" sz="3600">
              <a:solidFill>
                <a:srgbClr val="444D26"/>
              </a:solidFill>
              <a:latin typeface="Times"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25" y="412750"/>
            <a:ext cx="8159749" cy="4807230"/>
          </a:xfrm>
        </p:spPr>
        <p:txBody>
          <a:bodyPr>
            <a:normAutofit/>
          </a:bodyPr>
          <a:lstStyle/>
          <a:p>
            <a:pPr algn="l"/>
            <a:r>
              <a:rPr lang="en-US" sz="2400" b="1">
                <a:latin typeface="Optima"/>
                <a:cs typeface="Optima"/>
              </a:rPr>
              <a:t/>
            </a:r>
            <a:br>
              <a:rPr lang="en-US" sz="2400" b="1">
                <a:latin typeface="Optima"/>
                <a:cs typeface="Optima"/>
              </a:rPr>
            </a:br>
            <a:r>
              <a:rPr lang="en-US" sz="2800">
                <a:latin typeface="Optima"/>
                <a:cs typeface="Optima"/>
              </a:rPr>
              <a:t>If only one or two students can do this, you don’t have a discussion, you have a monologue or a dialogue. </a:t>
            </a:r>
            <a:endParaRPr lang="en-US" sz="2400">
              <a:latin typeface="Optima"/>
              <a:cs typeface="Optima"/>
            </a:endParaRPr>
          </a:p>
        </p:txBody>
      </p:sp>
      <p:sp>
        <p:nvSpPr>
          <p:cNvPr id="3" name="Rectangle 3"/>
          <p:cNvSpPr>
            <a:spLocks noChangeArrowheads="1"/>
          </p:cNvSpPr>
          <p:nvPr/>
        </p:nvSpPr>
        <p:spPr bwMode="auto">
          <a:xfrm>
            <a:off x="492124" y="238368"/>
            <a:ext cx="8159749" cy="1569660"/>
          </a:xfrm>
          <a:prstGeom prst="rect">
            <a:avLst/>
          </a:prstGeom>
          <a:solidFill>
            <a:srgbClr val="FFEFAA"/>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1422400" indent="-1422400" fontAlgn="base">
              <a:spcBef>
                <a:spcPct val="0"/>
              </a:spcBef>
              <a:spcAft>
                <a:spcPct val="0"/>
              </a:spcAft>
            </a:pPr>
            <a:r>
              <a:rPr lang="en-US" sz="3200">
                <a:solidFill>
                  <a:srgbClr val="000000"/>
                </a:solidFill>
                <a:latin typeface="Optima" charset="0"/>
              </a:rPr>
              <a:t>Goal 1. Help individual students to </a:t>
            </a:r>
            <a:r>
              <a:rPr lang="en-US" sz="3200" b="1">
                <a:solidFill>
                  <a:srgbClr val="000000"/>
                </a:solidFill>
                <a:latin typeface="Optima" charset="0"/>
              </a:rPr>
              <a:t>share their reasoning</a:t>
            </a:r>
            <a:r>
              <a:rPr lang="en-US" sz="3200">
                <a:solidFill>
                  <a:srgbClr val="000000"/>
                </a:solidFill>
                <a:latin typeface="Optima" charset="0"/>
              </a:rPr>
              <a:t> so that it </a:t>
            </a:r>
            <a:r>
              <a:rPr lang="en-US" sz="3200" b="1">
                <a:solidFill>
                  <a:srgbClr val="000000"/>
                </a:solidFill>
                <a:latin typeface="Optima" charset="0"/>
              </a:rPr>
              <a:t>can be heard </a:t>
            </a:r>
            <a:r>
              <a:rPr lang="en-US" sz="3200">
                <a:solidFill>
                  <a:srgbClr val="000000"/>
                </a:solidFill>
                <a:latin typeface="Optima" charset="0"/>
              </a:rPr>
              <a:t>and </a:t>
            </a:r>
            <a:r>
              <a:rPr lang="en-US" sz="3200" b="1">
                <a:solidFill>
                  <a:srgbClr val="000000"/>
                </a:solidFill>
                <a:latin typeface="Optima" charset="0"/>
              </a:rPr>
              <a:t>understood</a:t>
            </a:r>
            <a:r>
              <a:rPr lang="en-US" sz="2800">
                <a:solidFill>
                  <a:srgbClr val="000000"/>
                </a:solidFill>
                <a:latin typeface="Optima" charset="0"/>
              </a:rPr>
              <a:t>.</a:t>
            </a:r>
            <a:endParaRPr lang="en-US" sz="3200">
              <a:solidFill>
                <a:srgbClr val="444D26"/>
              </a:solidFill>
              <a:latin typeface="Times"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25" y="412750"/>
            <a:ext cx="8159749" cy="5349364"/>
          </a:xfrm>
        </p:spPr>
        <p:txBody>
          <a:bodyPr>
            <a:normAutofit/>
          </a:bodyPr>
          <a:lstStyle/>
          <a:p>
            <a:pPr algn="l"/>
            <a:r>
              <a:rPr lang="en-US" sz="2800">
                <a:latin typeface="Optima"/>
                <a:cs typeface="Optima"/>
              </a:rPr>
              <a:t>Your ultimate goal involves sharing ideas, agreements and disagreements, arguments and counter-arguments, not simply a series of students giving their own, unconnected opinions. </a:t>
            </a:r>
          </a:p>
        </p:txBody>
      </p:sp>
      <p:sp>
        <p:nvSpPr>
          <p:cNvPr id="3" name="Rectangle 3"/>
          <p:cNvSpPr>
            <a:spLocks noChangeArrowheads="1"/>
          </p:cNvSpPr>
          <p:nvPr/>
        </p:nvSpPr>
        <p:spPr bwMode="auto">
          <a:xfrm>
            <a:off x="492125" y="351195"/>
            <a:ext cx="7805208" cy="1077218"/>
          </a:xfrm>
          <a:prstGeom prst="rect">
            <a:avLst/>
          </a:prstGeom>
          <a:solidFill>
            <a:srgbClr val="B6F6FF"/>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1422400" indent="-1422400" fontAlgn="base">
              <a:spcBef>
                <a:spcPct val="0"/>
              </a:spcBef>
              <a:spcAft>
                <a:spcPct val="0"/>
              </a:spcAft>
            </a:pPr>
            <a:r>
              <a:rPr lang="en-US" sz="3200">
                <a:solidFill>
                  <a:srgbClr val="000000"/>
                </a:solidFill>
                <a:latin typeface="Optima" charset="0"/>
              </a:rPr>
              <a:t>Goal 2. Help students to </a:t>
            </a:r>
            <a:r>
              <a:rPr lang="en-US" sz="3200" b="1">
                <a:solidFill>
                  <a:srgbClr val="000000"/>
                </a:solidFill>
                <a:latin typeface="Optima" charset="0"/>
              </a:rPr>
              <a:t>orient to others </a:t>
            </a:r>
            <a:r>
              <a:rPr lang="en-US" sz="3200">
                <a:solidFill>
                  <a:srgbClr val="000000"/>
                </a:solidFill>
                <a:latin typeface="Optima" charset="0"/>
              </a:rPr>
              <a:t>and </a:t>
            </a:r>
            <a:r>
              <a:rPr lang="en-US" sz="3200" b="1">
                <a:solidFill>
                  <a:srgbClr val="000000"/>
                </a:solidFill>
                <a:latin typeface="Optima" charset="0"/>
              </a:rPr>
              <a:t>listen </a:t>
            </a:r>
            <a:r>
              <a:rPr lang="en-US" sz="3200">
                <a:solidFill>
                  <a:srgbClr val="000000"/>
                </a:solidFill>
                <a:latin typeface="Optima" charset="0"/>
              </a:rPr>
              <a:t>to what others say.</a:t>
            </a:r>
            <a:endParaRPr lang="en-US" sz="3600">
              <a:solidFill>
                <a:srgbClr val="444D26"/>
              </a:solidFill>
              <a:latin typeface="Times"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25" y="412750"/>
            <a:ext cx="8159749" cy="4524375"/>
          </a:xfrm>
        </p:spPr>
        <p:txBody>
          <a:bodyPr>
            <a:normAutofit/>
          </a:bodyPr>
          <a:lstStyle/>
          <a:p>
            <a:pPr algn="l"/>
            <a:r>
              <a:rPr lang="en-US" sz="2400" b="1">
                <a:latin typeface="Optima"/>
                <a:cs typeface="Optima"/>
              </a:rPr>
              <a:t/>
            </a:r>
            <a:br>
              <a:rPr lang="en-US" sz="2400" b="1">
                <a:latin typeface="Optima"/>
                <a:cs typeface="Optima"/>
              </a:rPr>
            </a:br>
            <a:r>
              <a:rPr lang="en-US" sz="2400" b="1">
                <a:latin typeface="Optima"/>
                <a:cs typeface="Optima"/>
              </a:rPr>
              <a:t/>
            </a:r>
            <a:br>
              <a:rPr lang="en-US" sz="2400" b="1">
                <a:latin typeface="Optima"/>
                <a:cs typeface="Optima"/>
              </a:rPr>
            </a:br>
            <a:r>
              <a:rPr lang="en-US" sz="2800">
                <a:latin typeface="Optima"/>
                <a:cs typeface="Optima"/>
              </a:rPr>
              <a:t>Good discussion keeps a focus on reasoning. The teacher must scaffold this consistently, getting students to dig deeper.</a:t>
            </a:r>
            <a:endParaRPr lang="en-US" sz="2400">
              <a:latin typeface="Optima"/>
              <a:cs typeface="Optima"/>
            </a:endParaRPr>
          </a:p>
        </p:txBody>
      </p:sp>
      <p:sp>
        <p:nvSpPr>
          <p:cNvPr id="3" name="Rectangle 3"/>
          <p:cNvSpPr>
            <a:spLocks noChangeArrowheads="1"/>
          </p:cNvSpPr>
          <p:nvPr/>
        </p:nvSpPr>
        <p:spPr bwMode="auto">
          <a:xfrm>
            <a:off x="492124" y="351195"/>
            <a:ext cx="8159749" cy="1077218"/>
          </a:xfrm>
          <a:prstGeom prst="rect">
            <a:avLst/>
          </a:prstGeom>
          <a:solidFill>
            <a:srgbClr val="EFDEFF"/>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1422400" indent="-1422400" fontAlgn="base">
              <a:spcBef>
                <a:spcPct val="0"/>
              </a:spcBef>
              <a:spcAft>
                <a:spcPct val="0"/>
              </a:spcAft>
            </a:pPr>
            <a:r>
              <a:rPr lang="en-US" sz="3200">
                <a:solidFill>
                  <a:srgbClr val="000000"/>
                </a:solidFill>
                <a:latin typeface="Optima" charset="0"/>
              </a:rPr>
              <a:t>Goal 3. Help students to work on </a:t>
            </a:r>
            <a:r>
              <a:rPr lang="en-US" sz="3200" b="1">
                <a:solidFill>
                  <a:srgbClr val="000000"/>
                </a:solidFill>
                <a:latin typeface="Optima" charset="0"/>
              </a:rPr>
              <a:t>deepening their own reasoning</a:t>
            </a:r>
            <a:r>
              <a:rPr lang="en-US" sz="3200">
                <a:solidFill>
                  <a:srgbClr val="000000"/>
                </a:solidFill>
                <a:latin typeface="Optima" charset="0"/>
              </a:rPr>
              <a:t>.</a:t>
            </a:r>
            <a:endParaRPr lang="en-US" sz="3600">
              <a:solidFill>
                <a:srgbClr val="444D26"/>
              </a:solidFill>
              <a:latin typeface="Times"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2125" y="412750"/>
            <a:ext cx="8159749" cy="4524375"/>
          </a:xfrm>
        </p:spPr>
        <p:txBody>
          <a:bodyPr>
            <a:normAutofit/>
          </a:bodyPr>
          <a:lstStyle/>
          <a:p>
            <a:pPr algn="l"/>
            <a:r>
              <a:rPr lang="en-US" sz="2400" b="1">
                <a:latin typeface="Optima"/>
                <a:cs typeface="Optima"/>
              </a:rPr>
              <a:t/>
            </a:r>
            <a:br>
              <a:rPr lang="en-US" sz="2400" b="1">
                <a:latin typeface="Optima"/>
                <a:cs typeface="Optima"/>
              </a:rPr>
            </a:br>
            <a:r>
              <a:rPr lang="en-US" sz="2400" b="1">
                <a:latin typeface="Optima"/>
                <a:cs typeface="Optima"/>
              </a:rPr>
              <a:t/>
            </a:r>
            <a:br>
              <a:rPr lang="en-US" sz="2400" b="1">
                <a:latin typeface="Optima"/>
                <a:cs typeface="Optima"/>
              </a:rPr>
            </a:br>
            <a:r>
              <a:rPr lang="en-US" sz="2400" b="1">
                <a:latin typeface="Optima"/>
                <a:cs typeface="Optima"/>
              </a:rPr>
              <a:t/>
            </a:r>
            <a:br>
              <a:rPr lang="en-US" sz="2400" b="1">
                <a:latin typeface="Optima"/>
                <a:cs typeface="Optima"/>
              </a:rPr>
            </a:br>
            <a:r>
              <a:rPr lang="en-US" sz="2400"/>
              <a:t/>
            </a:r>
            <a:br>
              <a:rPr lang="en-US" sz="2400"/>
            </a:br>
            <a:r>
              <a:rPr lang="en-US" sz="2800">
                <a:latin typeface="Optima"/>
                <a:cs typeface="Optima"/>
              </a:rPr>
              <a:t>Real discussion involves students actually taking up the ideas of other students, responding to them and working with them. </a:t>
            </a:r>
            <a:r>
              <a:rPr lang="en-US" sz="2400">
                <a:latin typeface="Optima"/>
                <a:cs typeface="Optima"/>
              </a:rPr>
              <a:t/>
            </a:r>
            <a:br>
              <a:rPr lang="en-US" sz="2400">
                <a:latin typeface="Optima"/>
                <a:cs typeface="Optima"/>
              </a:rPr>
            </a:br>
            <a:r>
              <a:rPr lang="en-US" sz="2400">
                <a:latin typeface="Optima"/>
                <a:cs typeface="Optima"/>
              </a:rPr>
              <a:t> </a:t>
            </a:r>
          </a:p>
        </p:txBody>
      </p:sp>
      <p:sp>
        <p:nvSpPr>
          <p:cNvPr id="3" name="Rectangle 3"/>
          <p:cNvSpPr>
            <a:spLocks noChangeArrowheads="1"/>
          </p:cNvSpPr>
          <p:nvPr/>
        </p:nvSpPr>
        <p:spPr bwMode="auto">
          <a:xfrm>
            <a:off x="695271" y="573484"/>
            <a:ext cx="7709355" cy="1077218"/>
          </a:xfrm>
          <a:prstGeom prst="rect">
            <a:avLst/>
          </a:prstGeom>
          <a:solidFill>
            <a:schemeClr val="accent5">
              <a:lumMod val="90000"/>
            </a:schemeClr>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1490663" indent="-1490663" fontAlgn="base">
              <a:spcBef>
                <a:spcPct val="0"/>
              </a:spcBef>
              <a:spcAft>
                <a:spcPct val="0"/>
              </a:spcAft>
            </a:pPr>
            <a:r>
              <a:rPr lang="en-US" sz="3200">
                <a:solidFill>
                  <a:srgbClr val="000000"/>
                </a:solidFill>
                <a:latin typeface="Optima" charset="0"/>
              </a:rPr>
              <a:t>Goal 4. Help students to </a:t>
            </a:r>
            <a:r>
              <a:rPr lang="en-US" sz="3200" b="1">
                <a:solidFill>
                  <a:srgbClr val="000000"/>
                </a:solidFill>
                <a:latin typeface="Optima" charset="0"/>
              </a:rPr>
              <a:t>work with the reasoning of other students</a:t>
            </a:r>
            <a:r>
              <a:rPr lang="en-US" sz="3200">
                <a:solidFill>
                  <a:srgbClr val="000000"/>
                </a:solidFill>
                <a:latin typeface="Optima" charset="0"/>
              </a:rPr>
              <a:t>.</a:t>
            </a:r>
            <a:endParaRPr lang="en-US" sz="3600">
              <a:solidFill>
                <a:srgbClr val="444D26"/>
              </a:solidFill>
              <a:latin typeface="Times"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09600" y="5486400"/>
            <a:ext cx="8001000" cy="830263"/>
          </a:xfrm>
          <a:prstGeom prst="rect">
            <a:avLst/>
          </a:prstGeom>
          <a:solidFill>
            <a:srgbClr val="FFEFAA"/>
          </a:solidFill>
          <a:ln w="9525">
            <a:noFill/>
            <a:miter lim="800000"/>
            <a:headEnd/>
            <a:tailEnd/>
          </a:ln>
          <a:effectLst>
            <a:outerShdw blurRad="50800" dist="114300" dir="2700000">
              <a:srgbClr val="000000">
                <a:alpha val="43000"/>
              </a:srgbClr>
            </a:outerShdw>
          </a:effectLst>
        </p:spPr>
        <p:txBody>
          <a:bodyPr anchor="ctr">
            <a:prstTxWarp prst="textNoShape">
              <a:avLst/>
            </a:prstTxWarp>
            <a:spAutoFit/>
          </a:bodyPr>
          <a:lstStyle/>
          <a:p>
            <a:pPr marL="396875" indent="-396875" fontAlgn="base">
              <a:spcBef>
                <a:spcPct val="0"/>
              </a:spcBef>
              <a:spcAft>
                <a:spcPct val="0"/>
              </a:spcAft>
              <a:defRPr/>
            </a:pPr>
            <a:r>
              <a:rPr lang="en-US" sz="2400">
                <a:solidFill>
                  <a:srgbClr val="000000"/>
                </a:solidFill>
                <a:latin typeface="Optima" charset="0"/>
              </a:rPr>
              <a:t>1. Helping individual students to externalize their thinking– to share their reasoning out loud.</a:t>
            </a:r>
            <a:endParaRPr lang="en-US" sz="2800">
              <a:solidFill>
                <a:srgbClr val="444D26"/>
              </a:solidFill>
              <a:latin typeface="Times" charset="0"/>
            </a:endParaRPr>
          </a:p>
        </p:txBody>
      </p:sp>
      <p:sp>
        <p:nvSpPr>
          <p:cNvPr id="6" name="Rectangle 3"/>
          <p:cNvSpPr>
            <a:spLocks noChangeArrowheads="1"/>
          </p:cNvSpPr>
          <p:nvPr/>
        </p:nvSpPr>
        <p:spPr bwMode="auto">
          <a:xfrm>
            <a:off x="1447800" y="3200400"/>
            <a:ext cx="6248400" cy="831850"/>
          </a:xfrm>
          <a:prstGeom prst="rect">
            <a:avLst/>
          </a:prstGeom>
          <a:solidFill>
            <a:srgbClr val="EFDEFF"/>
          </a:solidFill>
          <a:ln w="9525">
            <a:noFill/>
            <a:miter lim="800000"/>
            <a:headEnd/>
            <a:tailEnd/>
          </a:ln>
          <a:effectLst>
            <a:outerShdw blurRad="50800" dist="114300" dir="2700000">
              <a:srgbClr val="000000">
                <a:alpha val="43000"/>
              </a:srgbClr>
            </a:outerShdw>
          </a:effectLst>
        </p:spPr>
        <p:txBody>
          <a:bodyPr anchor="ctr">
            <a:prstTxWarp prst="textNoShape">
              <a:avLst/>
            </a:prstTxWarp>
            <a:spAutoFit/>
          </a:bodyPr>
          <a:lstStyle/>
          <a:p>
            <a:pPr marL="288925" indent="-288925" fontAlgn="base">
              <a:spcBef>
                <a:spcPct val="0"/>
              </a:spcBef>
              <a:spcAft>
                <a:spcPct val="0"/>
              </a:spcAft>
              <a:defRPr/>
            </a:pPr>
            <a:r>
              <a:rPr lang="en-US" sz="2400">
                <a:solidFill>
                  <a:srgbClr val="000000"/>
                </a:solidFill>
                <a:latin typeface="Optima" charset="0"/>
              </a:rPr>
              <a:t>3. Helping students to work on deepening their own reasoning.</a:t>
            </a:r>
            <a:endParaRPr lang="en-US" sz="2800">
              <a:solidFill>
                <a:srgbClr val="444D26"/>
              </a:solidFill>
              <a:latin typeface="Times" charset="0"/>
            </a:endParaRPr>
          </a:p>
        </p:txBody>
      </p:sp>
      <p:sp>
        <p:nvSpPr>
          <p:cNvPr id="7" name="Rectangle 3"/>
          <p:cNvSpPr>
            <a:spLocks noChangeArrowheads="1"/>
          </p:cNvSpPr>
          <p:nvPr/>
        </p:nvSpPr>
        <p:spPr bwMode="auto">
          <a:xfrm>
            <a:off x="990600" y="4343400"/>
            <a:ext cx="7239000" cy="831850"/>
          </a:xfrm>
          <a:prstGeom prst="rect">
            <a:avLst/>
          </a:prstGeom>
          <a:solidFill>
            <a:srgbClr val="B6F6FF"/>
          </a:solidFill>
          <a:ln w="9525">
            <a:noFill/>
            <a:miter lim="800000"/>
            <a:headEnd/>
            <a:tailEnd/>
          </a:ln>
          <a:effectLst>
            <a:outerShdw blurRad="50800" dist="114300" dir="2700000">
              <a:srgbClr val="000000">
                <a:alpha val="43000"/>
              </a:srgbClr>
            </a:outerShdw>
          </a:effectLst>
        </p:spPr>
        <p:txBody>
          <a:bodyPr anchor="ctr">
            <a:prstTxWarp prst="textNoShape">
              <a:avLst/>
            </a:prstTxWarp>
            <a:spAutoFit/>
          </a:bodyPr>
          <a:lstStyle/>
          <a:p>
            <a:pPr marL="349250" indent="-349250" fontAlgn="base">
              <a:spcBef>
                <a:spcPct val="0"/>
              </a:spcBef>
              <a:spcAft>
                <a:spcPct val="0"/>
              </a:spcAft>
              <a:defRPr/>
            </a:pPr>
            <a:r>
              <a:rPr lang="en-US" sz="2400">
                <a:solidFill>
                  <a:srgbClr val="000000"/>
                </a:solidFill>
                <a:latin typeface="Optima" charset="0"/>
              </a:rPr>
              <a:t>2. Helping students to orient to others and listen to  what others say.</a:t>
            </a:r>
            <a:endParaRPr lang="en-US" sz="2800">
              <a:solidFill>
                <a:srgbClr val="444D26"/>
              </a:solidFill>
              <a:latin typeface="Times" charset="0"/>
            </a:endParaRPr>
          </a:p>
        </p:txBody>
      </p:sp>
      <p:sp>
        <p:nvSpPr>
          <p:cNvPr id="8" name="Rectangle 3"/>
          <p:cNvSpPr>
            <a:spLocks noChangeArrowheads="1"/>
          </p:cNvSpPr>
          <p:nvPr/>
        </p:nvSpPr>
        <p:spPr bwMode="auto">
          <a:xfrm>
            <a:off x="2057400" y="2133600"/>
            <a:ext cx="5105400" cy="830263"/>
          </a:xfrm>
          <a:prstGeom prst="rect">
            <a:avLst/>
          </a:prstGeom>
          <a:solidFill>
            <a:schemeClr val="accent5">
              <a:lumMod val="90000"/>
            </a:schemeClr>
          </a:solidFill>
          <a:ln w="9525">
            <a:noFill/>
            <a:miter lim="800000"/>
            <a:headEnd/>
            <a:tailEnd/>
          </a:ln>
          <a:effectLst>
            <a:outerShdw blurRad="50800" dist="114300" dir="2700000">
              <a:srgbClr val="000000">
                <a:alpha val="43000"/>
              </a:srgbClr>
            </a:outerShdw>
          </a:effectLst>
        </p:spPr>
        <p:txBody>
          <a:bodyPr anchor="ctr">
            <a:prstTxWarp prst="textNoShape">
              <a:avLst/>
            </a:prstTxWarp>
            <a:spAutoFit/>
          </a:bodyPr>
          <a:lstStyle/>
          <a:p>
            <a:pPr marL="396875" indent="-396875" fontAlgn="base">
              <a:spcBef>
                <a:spcPct val="0"/>
              </a:spcBef>
              <a:spcAft>
                <a:spcPct val="0"/>
              </a:spcAft>
              <a:defRPr/>
            </a:pPr>
            <a:r>
              <a:rPr lang="en-US" sz="2400">
                <a:solidFill>
                  <a:srgbClr val="000000"/>
                </a:solidFill>
                <a:latin typeface="Optima" charset="0"/>
              </a:rPr>
              <a:t>4. Helping students to work with the reasoning of others.</a:t>
            </a:r>
            <a:endParaRPr lang="en-US" sz="2800">
              <a:solidFill>
                <a:srgbClr val="444D26"/>
              </a:solidFill>
              <a:latin typeface="Times" charset="0"/>
            </a:endParaRPr>
          </a:p>
        </p:txBody>
      </p:sp>
      <p:sp>
        <p:nvSpPr>
          <p:cNvPr id="10" name="Rectangle 2"/>
          <p:cNvSpPr txBox="1">
            <a:spLocks noChangeArrowheads="1"/>
          </p:cNvSpPr>
          <p:nvPr/>
        </p:nvSpPr>
        <p:spPr bwMode="auto">
          <a:xfrm>
            <a:off x="1222375" y="215097"/>
            <a:ext cx="6688138" cy="954107"/>
          </a:xfrm>
          <a:prstGeom prst="rect">
            <a:avLst/>
          </a:prstGeom>
          <a:noFill/>
          <a:ln w="9525">
            <a:noFill/>
            <a:miter lim="800000"/>
            <a:headEnd/>
            <a:tailEnd/>
          </a:ln>
        </p:spPr>
        <p:txBody>
          <a:bodyPr anchor="ctr">
            <a:prstTxWarp prst="textNoShape">
              <a:avLst/>
            </a:prstTxWarp>
            <a:spAutoFit/>
          </a:bodyPr>
          <a:lstStyle/>
          <a:p>
            <a:pPr algn="ctr" defTabSz="914400" fontAlgn="base">
              <a:spcBef>
                <a:spcPct val="0"/>
              </a:spcBef>
              <a:spcAft>
                <a:spcPct val="0"/>
              </a:spcAft>
              <a:defRPr/>
            </a:pPr>
            <a:r>
              <a:rPr lang="en-US" sz="2800" kern="0">
                <a:solidFill>
                  <a:srgbClr val="000000"/>
                </a:solidFill>
                <a:latin typeface="Optima" charset="0"/>
              </a:rPr>
              <a:t>So how do these skilled teachers accomplish these goals?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609600" y="5486400"/>
            <a:ext cx="8001000" cy="830263"/>
          </a:xfrm>
          <a:prstGeom prst="rect">
            <a:avLst/>
          </a:prstGeom>
          <a:solidFill>
            <a:srgbClr val="FFEFAA"/>
          </a:solidFill>
          <a:ln w="9525">
            <a:noFill/>
            <a:miter lim="800000"/>
            <a:headEnd/>
            <a:tailEnd/>
          </a:ln>
          <a:effectLst>
            <a:outerShdw blurRad="50800" dist="114300" dir="2700000">
              <a:srgbClr val="000000">
                <a:alpha val="43000"/>
              </a:srgbClr>
            </a:outerShdw>
          </a:effectLst>
        </p:spPr>
        <p:txBody>
          <a:bodyPr anchor="ctr">
            <a:prstTxWarp prst="textNoShape">
              <a:avLst/>
            </a:prstTxWarp>
            <a:spAutoFit/>
          </a:bodyPr>
          <a:lstStyle/>
          <a:p>
            <a:pPr marL="396875" indent="-396875" fontAlgn="base">
              <a:spcBef>
                <a:spcPct val="0"/>
              </a:spcBef>
              <a:spcAft>
                <a:spcPct val="0"/>
              </a:spcAft>
              <a:defRPr/>
            </a:pPr>
            <a:r>
              <a:rPr lang="en-US" sz="2400">
                <a:solidFill>
                  <a:srgbClr val="000000"/>
                </a:solidFill>
                <a:latin typeface="Optima" charset="0"/>
              </a:rPr>
              <a:t>1. Helping individual students to externalize their thinking– to share their reasoning out loud.</a:t>
            </a:r>
            <a:endParaRPr lang="en-US" sz="2800">
              <a:solidFill>
                <a:srgbClr val="444D26"/>
              </a:solidFill>
              <a:latin typeface="Times" charset="0"/>
            </a:endParaRPr>
          </a:p>
        </p:txBody>
      </p:sp>
      <p:sp>
        <p:nvSpPr>
          <p:cNvPr id="6" name="Rectangle 3"/>
          <p:cNvSpPr>
            <a:spLocks noChangeArrowheads="1"/>
          </p:cNvSpPr>
          <p:nvPr/>
        </p:nvSpPr>
        <p:spPr bwMode="auto">
          <a:xfrm>
            <a:off x="1447800" y="3200400"/>
            <a:ext cx="6248400" cy="831850"/>
          </a:xfrm>
          <a:prstGeom prst="rect">
            <a:avLst/>
          </a:prstGeom>
          <a:solidFill>
            <a:srgbClr val="EFDEFF"/>
          </a:solidFill>
          <a:ln w="9525">
            <a:noFill/>
            <a:miter lim="800000"/>
            <a:headEnd/>
            <a:tailEnd/>
          </a:ln>
          <a:effectLst>
            <a:outerShdw blurRad="50800" dist="114300" dir="2700000">
              <a:srgbClr val="000000">
                <a:alpha val="43000"/>
              </a:srgbClr>
            </a:outerShdw>
          </a:effectLst>
        </p:spPr>
        <p:txBody>
          <a:bodyPr anchor="ctr">
            <a:prstTxWarp prst="textNoShape">
              <a:avLst/>
            </a:prstTxWarp>
            <a:spAutoFit/>
          </a:bodyPr>
          <a:lstStyle/>
          <a:p>
            <a:pPr marL="288925" indent="-288925" fontAlgn="base">
              <a:spcBef>
                <a:spcPct val="0"/>
              </a:spcBef>
              <a:spcAft>
                <a:spcPct val="0"/>
              </a:spcAft>
              <a:defRPr/>
            </a:pPr>
            <a:r>
              <a:rPr lang="en-US" sz="2400">
                <a:solidFill>
                  <a:srgbClr val="000000"/>
                </a:solidFill>
                <a:latin typeface="Optima" charset="0"/>
              </a:rPr>
              <a:t>3. Helping students to work on deepening their own reasoning.</a:t>
            </a:r>
            <a:endParaRPr lang="en-US" sz="2800">
              <a:solidFill>
                <a:srgbClr val="444D26"/>
              </a:solidFill>
              <a:latin typeface="Times" charset="0"/>
            </a:endParaRPr>
          </a:p>
        </p:txBody>
      </p:sp>
      <p:sp>
        <p:nvSpPr>
          <p:cNvPr id="7" name="Rectangle 3"/>
          <p:cNvSpPr>
            <a:spLocks noChangeArrowheads="1"/>
          </p:cNvSpPr>
          <p:nvPr/>
        </p:nvSpPr>
        <p:spPr bwMode="auto">
          <a:xfrm>
            <a:off x="990600" y="4343400"/>
            <a:ext cx="7239000" cy="831850"/>
          </a:xfrm>
          <a:prstGeom prst="rect">
            <a:avLst/>
          </a:prstGeom>
          <a:solidFill>
            <a:srgbClr val="B6F6FF"/>
          </a:solidFill>
          <a:ln w="9525">
            <a:noFill/>
            <a:miter lim="800000"/>
            <a:headEnd/>
            <a:tailEnd/>
          </a:ln>
          <a:effectLst>
            <a:outerShdw blurRad="50800" dist="114300" dir="2700000">
              <a:srgbClr val="000000">
                <a:alpha val="43000"/>
              </a:srgbClr>
            </a:outerShdw>
          </a:effectLst>
        </p:spPr>
        <p:txBody>
          <a:bodyPr anchor="ctr">
            <a:prstTxWarp prst="textNoShape">
              <a:avLst/>
            </a:prstTxWarp>
            <a:spAutoFit/>
          </a:bodyPr>
          <a:lstStyle/>
          <a:p>
            <a:pPr marL="349250" indent="-349250" fontAlgn="base">
              <a:spcBef>
                <a:spcPct val="0"/>
              </a:spcBef>
              <a:spcAft>
                <a:spcPct val="0"/>
              </a:spcAft>
              <a:defRPr/>
            </a:pPr>
            <a:r>
              <a:rPr lang="en-US" sz="2400">
                <a:solidFill>
                  <a:srgbClr val="000000"/>
                </a:solidFill>
                <a:latin typeface="Optima" charset="0"/>
              </a:rPr>
              <a:t>2. Helping students to orient to others and listen to  what others say.</a:t>
            </a:r>
            <a:endParaRPr lang="en-US" sz="2800">
              <a:solidFill>
                <a:srgbClr val="444D26"/>
              </a:solidFill>
              <a:latin typeface="Times" charset="0"/>
            </a:endParaRPr>
          </a:p>
        </p:txBody>
      </p:sp>
      <p:sp>
        <p:nvSpPr>
          <p:cNvPr id="8" name="Rectangle 3"/>
          <p:cNvSpPr>
            <a:spLocks noChangeArrowheads="1"/>
          </p:cNvSpPr>
          <p:nvPr/>
        </p:nvSpPr>
        <p:spPr bwMode="auto">
          <a:xfrm>
            <a:off x="2057400" y="2133600"/>
            <a:ext cx="5105400" cy="830263"/>
          </a:xfrm>
          <a:prstGeom prst="rect">
            <a:avLst/>
          </a:prstGeom>
          <a:solidFill>
            <a:schemeClr val="accent5">
              <a:lumMod val="90000"/>
            </a:schemeClr>
          </a:solidFill>
          <a:ln w="9525">
            <a:noFill/>
            <a:miter lim="800000"/>
            <a:headEnd/>
            <a:tailEnd/>
          </a:ln>
          <a:effectLst>
            <a:outerShdw blurRad="50800" dist="114300" dir="2700000">
              <a:srgbClr val="000000">
                <a:alpha val="43000"/>
              </a:srgbClr>
            </a:outerShdw>
          </a:effectLst>
        </p:spPr>
        <p:txBody>
          <a:bodyPr anchor="ctr">
            <a:prstTxWarp prst="textNoShape">
              <a:avLst/>
            </a:prstTxWarp>
            <a:spAutoFit/>
          </a:bodyPr>
          <a:lstStyle/>
          <a:p>
            <a:pPr marL="396875" indent="-396875" fontAlgn="base">
              <a:spcBef>
                <a:spcPct val="0"/>
              </a:spcBef>
              <a:spcAft>
                <a:spcPct val="0"/>
              </a:spcAft>
              <a:defRPr/>
            </a:pPr>
            <a:r>
              <a:rPr lang="en-US" sz="2400">
                <a:solidFill>
                  <a:srgbClr val="000000"/>
                </a:solidFill>
                <a:latin typeface="Optima" charset="0"/>
              </a:rPr>
              <a:t>4. Helping students to work with the reasoning of others.</a:t>
            </a:r>
            <a:endParaRPr lang="en-US" sz="2800">
              <a:solidFill>
                <a:srgbClr val="444D26"/>
              </a:solidFill>
              <a:latin typeface="Times" charset="0"/>
            </a:endParaRPr>
          </a:p>
        </p:txBody>
      </p:sp>
      <p:sp>
        <p:nvSpPr>
          <p:cNvPr id="77830" name="Rectangle 2"/>
          <p:cNvSpPr>
            <a:spLocks noGrp="1" noChangeArrowheads="1"/>
          </p:cNvSpPr>
          <p:nvPr>
            <p:ph type="ctrTitle"/>
          </p:nvPr>
        </p:nvSpPr>
        <p:spPr>
          <a:xfrm>
            <a:off x="819150" y="215900"/>
            <a:ext cx="7529513" cy="954088"/>
          </a:xfrm>
        </p:spPr>
        <p:txBody>
          <a:bodyPr>
            <a:spAutoFit/>
          </a:bodyPr>
          <a:lstStyle/>
          <a:p>
            <a:pPr eaLnBrk="1" hangingPunct="1"/>
            <a:r>
              <a:rPr lang="en-US" sz="2800">
                <a:latin typeface="Optima" charset="0"/>
                <a:ea typeface="Optima" charset="0"/>
                <a:cs typeface="Optima" charset="0"/>
              </a:rPr>
              <a:t>These things won’t happen consistently just by virtue of a good question, or an exciting topic.</a:t>
            </a:r>
            <a:endParaRPr lang="en-US" sz="2800">
              <a:latin typeface="Optima"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8610600" cy="1143000"/>
          </a:xfrm>
          <a:solidFill>
            <a:srgbClr val="FFEFA4"/>
          </a:solidFill>
          <a:effectLst>
            <a:outerShdw blurRad="63500" dist="139700" dir="2700000">
              <a:srgbClr val="000000">
                <a:alpha val="43000"/>
              </a:srgbClr>
            </a:outerShdw>
          </a:effectLst>
        </p:spPr>
        <p:txBody>
          <a:bodyPr/>
          <a:lstStyle/>
          <a:p>
            <a:pPr algn="l" eaLnBrk="1" hangingPunct="1"/>
            <a:r>
              <a:rPr lang="en-US" sz="3200">
                <a:solidFill>
                  <a:schemeClr val="accent2">
                    <a:lumMod val="75000"/>
                  </a:schemeClr>
                </a:solidFill>
                <a:latin typeface="Optima" charset="0"/>
              </a:rPr>
              <a:t> Briefly, why aim for talk and discussion?</a:t>
            </a:r>
            <a:endParaRPr lang="en-US" sz="3200">
              <a:solidFill>
                <a:schemeClr val="accent2">
                  <a:lumMod val="75000"/>
                </a:schemeClr>
              </a:solidFill>
            </a:endParaRPr>
          </a:p>
        </p:txBody>
      </p:sp>
      <p:sp>
        <p:nvSpPr>
          <p:cNvPr id="184323" name="Rectangle 3"/>
          <p:cNvSpPr>
            <a:spLocks noGrp="1" noChangeArrowheads="1"/>
          </p:cNvSpPr>
          <p:nvPr>
            <p:ph type="body" idx="1"/>
          </p:nvPr>
        </p:nvSpPr>
        <p:spPr>
          <a:xfrm>
            <a:off x="685800" y="1524000"/>
            <a:ext cx="8001000" cy="4114800"/>
          </a:xfrm>
          <a:noFill/>
        </p:spPr>
        <p:txBody>
          <a:bodyPr/>
          <a:lstStyle/>
          <a:p>
            <a:pPr eaLnBrk="1" hangingPunct="1">
              <a:spcAft>
                <a:spcPts val="1200"/>
              </a:spcAft>
              <a:buFontTx/>
              <a:buNone/>
            </a:pPr>
            <a:r>
              <a:rPr lang="en-US" sz="2800" dirty="0">
                <a:latin typeface="Optima" charset="0"/>
              </a:rPr>
              <a:t>•Talk reveals understanding and misunderstanding.</a:t>
            </a:r>
          </a:p>
          <a:p>
            <a:pPr eaLnBrk="1" hangingPunct="1">
              <a:spcAft>
                <a:spcPts val="1200"/>
              </a:spcAft>
              <a:buFontTx/>
              <a:buNone/>
            </a:pPr>
            <a:r>
              <a:rPr lang="en-US" sz="2800" dirty="0" smtClean="0">
                <a:latin typeface="Optima" charset="0"/>
              </a:rPr>
              <a:t>• </a:t>
            </a:r>
            <a:r>
              <a:rPr lang="en-US" sz="2800" dirty="0">
                <a:latin typeface="Optima" charset="0"/>
              </a:rPr>
              <a:t>Talk supports academic language development.</a:t>
            </a:r>
          </a:p>
          <a:p>
            <a:pPr eaLnBrk="1" hangingPunct="1">
              <a:spcAft>
                <a:spcPts val="1200"/>
              </a:spcAft>
              <a:buFontTx/>
              <a:buNone/>
            </a:pPr>
            <a:r>
              <a:rPr lang="en-US" sz="2800" dirty="0">
                <a:latin typeface="Optima" charset="0"/>
              </a:rPr>
              <a:t>• Talk supports deeper reasoning.</a:t>
            </a:r>
          </a:p>
          <a:p>
            <a:pPr eaLnBrk="1" hangingPunct="1">
              <a:spcAft>
                <a:spcPts val="1200"/>
              </a:spcAft>
              <a:buFontTx/>
              <a:buNone/>
            </a:pPr>
            <a:r>
              <a:rPr lang="en-US" sz="2800" dirty="0">
                <a:latin typeface="Optima" charset="0"/>
              </a:rPr>
              <a:t>• Talk supports social development and perspective taking.</a:t>
            </a:r>
          </a:p>
          <a:p>
            <a:pPr eaLnBrk="1" hangingPunct="1"/>
            <a:endParaRPr lang="en-US" sz="2400" dirty="0">
              <a:latin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43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43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FF5F7"/>
        </a:solidFill>
        <a:effectLst/>
      </p:bgPr>
    </p:bg>
    <p:spTree>
      <p:nvGrpSpPr>
        <p:cNvPr id="1" name=""/>
        <p:cNvGrpSpPr/>
        <p:nvPr/>
      </p:nvGrpSpPr>
      <p:grpSpPr>
        <a:xfrm>
          <a:off x="0" y="0"/>
          <a:ext cx="0" cy="0"/>
          <a:chOff x="0" y="0"/>
          <a:chExt cx="0" cy="0"/>
        </a:xfrm>
      </p:grpSpPr>
      <p:pic>
        <p:nvPicPr>
          <p:cNvPr id="5" name="Picture 4" descr="Screen shot 2011-11-10 at 8.38.12 PM.png"/>
          <p:cNvPicPr>
            <a:picLocks noChangeAspect="1"/>
          </p:cNvPicPr>
          <p:nvPr/>
        </p:nvPicPr>
        <p:blipFill>
          <a:blip r:embed="rId3"/>
          <a:stretch>
            <a:fillRect/>
          </a:stretch>
        </p:blipFill>
        <p:spPr>
          <a:xfrm>
            <a:off x="1295400" y="2438400"/>
            <a:ext cx="6515100" cy="3886200"/>
          </a:xfrm>
          <a:prstGeom prst="rect">
            <a:avLst/>
          </a:prstGeom>
          <a:effectLst>
            <a:outerShdw blurRad="50800" dist="114300" dir="2700000">
              <a:srgbClr val="000000">
                <a:alpha val="43000"/>
              </a:srgbClr>
            </a:outerShdw>
          </a:effectLst>
        </p:spPr>
      </p:pic>
      <p:sp>
        <p:nvSpPr>
          <p:cNvPr id="6" name="Rectangle 2"/>
          <p:cNvSpPr txBox="1">
            <a:spLocks noChangeArrowheads="1"/>
          </p:cNvSpPr>
          <p:nvPr/>
        </p:nvSpPr>
        <p:spPr bwMode="auto">
          <a:xfrm>
            <a:off x="990600" y="225614"/>
            <a:ext cx="7223125" cy="1569660"/>
          </a:xfrm>
          <a:prstGeom prst="rect">
            <a:avLst/>
          </a:prstGeom>
          <a:noFill/>
          <a:ln w="9525">
            <a:noFill/>
            <a:miter lim="800000"/>
            <a:headEnd/>
            <a:tailEnd/>
          </a:ln>
        </p:spPr>
        <p:txBody>
          <a:bodyPr anchor="ctr">
            <a:prstTxWarp prst="textNoShape">
              <a:avLst/>
            </a:prstTxWarp>
            <a:spAutoFit/>
          </a:bodyPr>
          <a:lstStyle/>
          <a:p>
            <a:pPr defTabSz="914400" fontAlgn="base">
              <a:spcBef>
                <a:spcPct val="0"/>
              </a:spcBef>
              <a:spcAft>
                <a:spcPct val="0"/>
              </a:spcAft>
              <a:defRPr/>
            </a:pPr>
            <a:r>
              <a:rPr lang="en-US" sz="3200" kern="0">
                <a:solidFill>
                  <a:srgbClr val="000000"/>
                </a:solidFill>
                <a:latin typeface="Optima" charset="0"/>
              </a:rPr>
              <a:t>First, they used a variety of </a:t>
            </a:r>
            <a:r>
              <a:rPr lang="en-US" sz="3200" b="1" kern="0">
                <a:solidFill>
                  <a:srgbClr val="000000"/>
                </a:solidFill>
                <a:latin typeface="Optima" charset="0"/>
              </a:rPr>
              <a:t>tools </a:t>
            </a:r>
            <a:r>
              <a:rPr lang="en-US" sz="3200" kern="0">
                <a:solidFill>
                  <a:srgbClr val="000000"/>
                </a:solidFill>
                <a:latin typeface="Optima" charset="0"/>
              </a:rPr>
              <a:t>that helped them accomplish each of the four goals.</a:t>
            </a:r>
            <a:endParaRPr lang="en-US" sz="3200" kern="0">
              <a:solidFill>
                <a:srgbClr val="000000"/>
              </a:solidFill>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DFF5F7"/>
        </a:solidFill>
        <a:effectLst/>
      </p:bgPr>
    </p:bg>
    <p:spTree>
      <p:nvGrpSpPr>
        <p:cNvPr id="1" name=""/>
        <p:cNvGrpSpPr/>
        <p:nvPr/>
      </p:nvGrpSpPr>
      <p:grpSpPr>
        <a:xfrm>
          <a:off x="0" y="0"/>
          <a:ext cx="0" cy="0"/>
          <a:chOff x="0" y="0"/>
          <a:chExt cx="0" cy="0"/>
        </a:xfrm>
      </p:grpSpPr>
      <p:pic>
        <p:nvPicPr>
          <p:cNvPr id="5" name="Picture 4" descr="Screen shot 2011-11-10 at 8.38.12 PM.png"/>
          <p:cNvPicPr>
            <a:picLocks noChangeAspect="1"/>
          </p:cNvPicPr>
          <p:nvPr/>
        </p:nvPicPr>
        <p:blipFill>
          <a:blip r:embed="rId3"/>
          <a:stretch>
            <a:fillRect/>
          </a:stretch>
        </p:blipFill>
        <p:spPr>
          <a:xfrm>
            <a:off x="1295400" y="2438400"/>
            <a:ext cx="6515100" cy="3886200"/>
          </a:xfrm>
          <a:prstGeom prst="rect">
            <a:avLst/>
          </a:prstGeom>
          <a:effectLst>
            <a:outerShdw blurRad="50800" dist="114300" dir="2700000">
              <a:srgbClr val="000000">
                <a:alpha val="43000"/>
              </a:srgbClr>
            </a:outerShdw>
          </a:effectLst>
        </p:spPr>
      </p:pic>
      <p:sp>
        <p:nvSpPr>
          <p:cNvPr id="83971" name="Rectangle 2"/>
          <p:cNvSpPr>
            <a:spLocks noGrp="1" noChangeArrowheads="1"/>
          </p:cNvSpPr>
          <p:nvPr>
            <p:ph type="ctrTitle"/>
          </p:nvPr>
        </p:nvSpPr>
        <p:spPr>
          <a:xfrm>
            <a:off x="406400" y="372458"/>
            <a:ext cx="8246533" cy="1569660"/>
          </a:xfrm>
        </p:spPr>
        <p:txBody>
          <a:bodyPr wrap="square">
            <a:spAutoFit/>
          </a:bodyPr>
          <a:lstStyle/>
          <a:p>
            <a:pPr algn="l" eaLnBrk="1" hangingPunct="1"/>
            <a:r>
              <a:rPr lang="en-US" sz="3200">
                <a:latin typeface="Optima" charset="0"/>
              </a:rPr>
              <a:t>Second, the teachers we studied had set up classroom norms for </a:t>
            </a:r>
            <a:r>
              <a:rPr lang="en-US" sz="3200" b="1">
                <a:latin typeface="Optima" charset="0"/>
              </a:rPr>
              <a:t>using talk respectfully</a:t>
            </a:r>
            <a:r>
              <a:rPr lang="en-US" sz="3200">
                <a:latin typeface="Optima" charset="0"/>
              </a:rPr>
              <a:t>, and for </a:t>
            </a:r>
            <a:r>
              <a:rPr lang="en-US" sz="3200" b="1">
                <a:latin typeface="Optima" charset="0"/>
              </a:rPr>
              <a:t>ensuring equitable participation. </a:t>
            </a:r>
            <a:endParaRPr lang="en-US" sz="3600" b="1"/>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DFF5F7"/>
        </a:solidFill>
        <a:effectLst/>
      </p:bgPr>
    </p:bg>
    <p:spTree>
      <p:nvGrpSpPr>
        <p:cNvPr id="1" name=""/>
        <p:cNvGrpSpPr/>
        <p:nvPr/>
      </p:nvGrpSpPr>
      <p:grpSpPr>
        <a:xfrm>
          <a:off x="0" y="0"/>
          <a:ext cx="0" cy="0"/>
          <a:chOff x="0" y="0"/>
          <a:chExt cx="0" cy="0"/>
        </a:xfrm>
      </p:grpSpPr>
      <p:pic>
        <p:nvPicPr>
          <p:cNvPr id="5" name="Picture 4" descr="Screen shot 2011-11-10 at 8.38.12 PM.png"/>
          <p:cNvPicPr>
            <a:picLocks noChangeAspect="1"/>
          </p:cNvPicPr>
          <p:nvPr/>
        </p:nvPicPr>
        <p:blipFill>
          <a:blip r:embed="rId3"/>
          <a:stretch>
            <a:fillRect/>
          </a:stretch>
        </p:blipFill>
        <p:spPr>
          <a:xfrm>
            <a:off x="1295400" y="2438400"/>
            <a:ext cx="6515100" cy="3886200"/>
          </a:xfrm>
          <a:prstGeom prst="rect">
            <a:avLst/>
          </a:prstGeom>
          <a:effectLst>
            <a:outerShdw blurRad="50800" dist="114300" dir="2700000">
              <a:srgbClr val="000000">
                <a:alpha val="43000"/>
              </a:srgbClr>
            </a:outerShdw>
          </a:effectLst>
        </p:spPr>
      </p:pic>
      <p:sp>
        <p:nvSpPr>
          <p:cNvPr id="86019" name="Rectangle 2"/>
          <p:cNvSpPr>
            <a:spLocks noGrp="1" noChangeArrowheads="1"/>
          </p:cNvSpPr>
          <p:nvPr>
            <p:ph type="ctrTitle"/>
          </p:nvPr>
        </p:nvSpPr>
        <p:spPr>
          <a:xfrm>
            <a:off x="440267" y="372458"/>
            <a:ext cx="8314265" cy="1569660"/>
          </a:xfrm>
        </p:spPr>
        <p:txBody>
          <a:bodyPr wrap="square">
            <a:spAutoFit/>
          </a:bodyPr>
          <a:lstStyle/>
          <a:p>
            <a:pPr algn="l" eaLnBrk="1" hangingPunct="1"/>
            <a:r>
              <a:rPr lang="en-US" sz="3200">
                <a:latin typeface="Optima" charset="0"/>
              </a:rPr>
              <a:t>Third, the teachers we studied were able to </a:t>
            </a:r>
            <a:r>
              <a:rPr lang="en-US" sz="3200" b="1">
                <a:latin typeface="Optima" charset="0"/>
              </a:rPr>
              <a:t>integrate the content they taught into this discussion-friendly environment.</a:t>
            </a:r>
            <a:endParaRPr lang="en-US" sz="3600" b="1"/>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304800" y="876300"/>
            <a:ext cx="8610600" cy="2730500"/>
          </a:xfrm>
        </p:spPr>
        <p:txBody>
          <a:bodyPr/>
          <a:lstStyle/>
          <a:p>
            <a:pPr marL="568325" indent="-568325" algn="l" eaLnBrk="1" hangingPunct="1"/>
            <a:r>
              <a:rPr lang="en-US" sz="3200">
                <a:solidFill>
                  <a:srgbClr val="FFEFAA"/>
                </a:solidFill>
                <a:latin typeface="Optima" charset="0"/>
              </a:rPr>
              <a:t>     2.  </a:t>
            </a:r>
            <a:r>
              <a:rPr lang="en-US" sz="4000">
                <a:solidFill>
                  <a:srgbClr val="FFEFAA"/>
                </a:solidFill>
                <a:latin typeface="Optima" charset="0"/>
              </a:rPr>
              <a:t>Tools </a:t>
            </a:r>
            <a:r>
              <a:rPr lang="en-US" sz="3200">
                <a:solidFill>
                  <a:srgbClr val="FFEFAA"/>
                </a:solidFill>
                <a:latin typeface="Optima" charset="0"/>
              </a:rPr>
              <a:t/>
            </a:r>
            <a:br>
              <a:rPr lang="en-US" sz="3200">
                <a:solidFill>
                  <a:srgbClr val="FFEFAA"/>
                </a:solidFill>
                <a:latin typeface="Optima" charset="0"/>
              </a:rPr>
            </a:br>
            <a:r>
              <a:rPr lang="en-US" sz="3200">
                <a:solidFill>
                  <a:srgbClr val="FFEFAA"/>
                </a:solidFill>
                <a:latin typeface="Optima" charset="0"/>
              </a:rPr>
              <a:t/>
            </a:r>
            <a:br>
              <a:rPr lang="en-US" sz="3200">
                <a:solidFill>
                  <a:srgbClr val="FFEFAA"/>
                </a:solidFill>
                <a:latin typeface="Optima" charset="0"/>
              </a:rPr>
            </a:br>
            <a:r>
              <a:rPr lang="en-US" sz="3200">
                <a:solidFill>
                  <a:srgbClr val="FFEFAA"/>
                </a:solidFill>
                <a:latin typeface="Optima" charset="0"/>
              </a:rPr>
              <a:t>What tools help you accomplish the four goals to support productive talk and discussion?</a:t>
            </a:r>
            <a:endParaRPr lang="en-US" sz="3200">
              <a:solidFill>
                <a:srgbClr val="FFEFAA"/>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DFFFC"/>
        </a:solidFill>
        <a:effectLst/>
      </p:bgPr>
    </p:bg>
    <p:spTree>
      <p:nvGrpSpPr>
        <p:cNvPr id="1" name=""/>
        <p:cNvGrpSpPr/>
        <p:nvPr/>
      </p:nvGrpSpPr>
      <p:grpSpPr>
        <a:xfrm>
          <a:off x="0" y="0"/>
          <a:ext cx="0" cy="0"/>
          <a:chOff x="0" y="0"/>
          <a:chExt cx="0" cy="0"/>
        </a:xfrm>
      </p:grpSpPr>
      <p:sp>
        <p:nvSpPr>
          <p:cNvPr id="3" name="Rectangle 2"/>
          <p:cNvSpPr/>
          <p:nvPr/>
        </p:nvSpPr>
        <p:spPr>
          <a:xfrm>
            <a:off x="317471" y="222015"/>
            <a:ext cx="8621844" cy="1384995"/>
          </a:xfrm>
          <a:prstGeom prst="rect">
            <a:avLst/>
          </a:prstGeom>
        </p:spPr>
        <p:txBody>
          <a:bodyPr wrap="square">
            <a:spAutoFit/>
          </a:bodyPr>
          <a:lstStyle/>
          <a:p>
            <a:r>
              <a:rPr lang="en-US" sz="2800" smtClean="0">
                <a:latin typeface="Optima"/>
                <a:cs typeface="Optima"/>
              </a:rPr>
              <a:t>First, read the one-page “problem of the week”</a:t>
            </a:r>
          </a:p>
          <a:p>
            <a:r>
              <a:rPr lang="en-US" sz="2800" smtClean="0">
                <a:latin typeface="Optima"/>
                <a:cs typeface="Optima"/>
              </a:rPr>
              <a:t>(7-8</a:t>
            </a:r>
            <a:r>
              <a:rPr lang="en-US" sz="2800" baseline="30000" smtClean="0">
                <a:latin typeface="Optima"/>
                <a:cs typeface="Optima"/>
              </a:rPr>
              <a:t>th</a:t>
            </a:r>
            <a:r>
              <a:rPr lang="en-US" sz="2800" smtClean="0">
                <a:latin typeface="Optima"/>
                <a:cs typeface="Optima"/>
              </a:rPr>
              <a:t> grade SERP Word Generation) </a:t>
            </a:r>
          </a:p>
          <a:p>
            <a:endParaRPr lang="en-US" sz="2800" smtClean="0">
              <a:latin typeface="Optima"/>
              <a:cs typeface="Optima"/>
            </a:endParaRPr>
          </a:p>
        </p:txBody>
      </p:sp>
      <p:pic>
        <p:nvPicPr>
          <p:cNvPr id="5" name="Picture 4" descr="Screen shot 2012-10-07 at 12.05.15 PM.png"/>
          <p:cNvPicPr>
            <a:picLocks noChangeAspect="1"/>
          </p:cNvPicPr>
          <p:nvPr/>
        </p:nvPicPr>
        <p:blipFill>
          <a:blip r:embed="rId3"/>
          <a:stretch>
            <a:fillRect/>
          </a:stretch>
        </p:blipFill>
        <p:spPr>
          <a:xfrm>
            <a:off x="852159" y="1340071"/>
            <a:ext cx="4491373" cy="5283968"/>
          </a:xfrm>
          <a:prstGeom prst="rect">
            <a:avLst/>
          </a:prstGeom>
          <a:ln w="6350" cmpd="sng">
            <a:solidFill>
              <a:schemeClr val="tx1"/>
            </a:solidFill>
          </a:ln>
          <a:effectLst>
            <a:outerShdw blurRad="69850" dist="114300" dir="2700000">
              <a:srgbClr val="000000">
                <a:alpha val="43000"/>
              </a:srgbClr>
            </a:outerShdw>
          </a:effectLst>
        </p:spPr>
      </p:pic>
    </p:spTree>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DFFFC"/>
        </a:solidFill>
        <a:effectLst/>
      </p:bgPr>
    </p:bg>
    <p:spTree>
      <p:nvGrpSpPr>
        <p:cNvPr id="1" name=""/>
        <p:cNvGrpSpPr/>
        <p:nvPr/>
      </p:nvGrpSpPr>
      <p:grpSpPr>
        <a:xfrm>
          <a:off x="0" y="0"/>
          <a:ext cx="0" cy="0"/>
          <a:chOff x="0" y="0"/>
          <a:chExt cx="0" cy="0"/>
        </a:xfrm>
      </p:grpSpPr>
      <p:sp>
        <p:nvSpPr>
          <p:cNvPr id="3" name="Rectangle 2"/>
          <p:cNvSpPr/>
          <p:nvPr/>
        </p:nvSpPr>
        <p:spPr>
          <a:xfrm>
            <a:off x="334180" y="367654"/>
            <a:ext cx="8471463" cy="5509200"/>
          </a:xfrm>
          <a:prstGeom prst="rect">
            <a:avLst/>
          </a:prstGeom>
          <a:solidFill>
            <a:srgbClr val="FFEFAA"/>
          </a:solidFill>
          <a:effectLst>
            <a:outerShdw blurRad="63500" dist="88900" dir="2700000">
              <a:srgbClr val="000000">
                <a:alpha val="43000"/>
              </a:srgbClr>
            </a:outerShdw>
          </a:effectLst>
        </p:spPr>
        <p:txBody>
          <a:bodyPr wrap="square">
            <a:spAutoFit/>
          </a:bodyPr>
          <a:lstStyle/>
          <a:p>
            <a:pPr marL="166688"/>
            <a:r>
              <a:rPr lang="en-US" sz="3200" b="1">
                <a:solidFill>
                  <a:srgbClr val="000000"/>
                </a:solidFill>
                <a:latin typeface="Optima"/>
                <a:cs typeface="Optima"/>
              </a:rPr>
              <a:t>Discussion question: </a:t>
            </a:r>
          </a:p>
          <a:p>
            <a:endParaRPr lang="en-US" sz="3200" b="1">
              <a:solidFill>
                <a:srgbClr val="000000"/>
              </a:solidFill>
              <a:latin typeface="Optima"/>
              <a:cs typeface="Optima"/>
            </a:endParaRPr>
          </a:p>
          <a:p>
            <a:pPr marL="233363"/>
            <a:r>
              <a:rPr lang="en-US" sz="2400" smtClean="0">
                <a:latin typeface="Optima"/>
                <a:cs typeface="Optima"/>
              </a:rPr>
              <a:t>Our national culture blends elements from many different cultural traditions, and yet Americans feel great pride in being American. The responses to the question about ancestry on the U.S. Census hint at the complexity of Americans’ cultural identity. For example, 7% of Americans, or over 20 million resourceful citizens, said their ancestry is “American” although the question was worded to encourage a different answer. What does this mean? Is it possible to have American ancestry? Or do these people just have such strong feelings about the U.S. that they consider themselves “American,” regardless of their real ancestry? What do you think?</a:t>
            </a:r>
            <a:r>
              <a:rPr lang="en-US" sz="2400">
                <a:solidFill>
                  <a:srgbClr val="000000"/>
                </a:solidFill>
                <a:latin typeface="Optima"/>
                <a:cs typeface="Optima"/>
              </a:rPr>
              <a:t>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ipe(left)">
                                      <p:cBhvr>
                                        <p:cTn id="7" dur="500"/>
                                        <p:tgtEl>
                                          <p:spTgt spid="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53683" y="735308"/>
            <a:ext cx="7351960" cy="2872581"/>
          </a:xfrm>
          <a:prstGeom prst="rect">
            <a:avLst/>
          </a:prstGeom>
        </p:spPr>
        <p:txBody>
          <a:bodyPr wrap="square">
            <a:spAutoFit/>
          </a:bodyPr>
          <a:lstStyle/>
          <a:p>
            <a:pPr defTabSz="914400" fontAlgn="base">
              <a:lnSpc>
                <a:spcPct val="150000"/>
              </a:lnSpc>
              <a:spcBef>
                <a:spcPct val="20000"/>
              </a:spcBef>
              <a:spcAft>
                <a:spcPct val="0"/>
              </a:spcAft>
            </a:pPr>
            <a:r>
              <a:rPr lang="en-US" sz="3200" b="1">
                <a:solidFill>
                  <a:srgbClr val="000000"/>
                </a:solidFill>
                <a:latin typeface="Optima"/>
                <a:cs typeface="Optima"/>
              </a:rPr>
              <a:t>Discussion usually starts </a:t>
            </a:r>
          </a:p>
          <a:p>
            <a:pPr defTabSz="914400" fontAlgn="base">
              <a:lnSpc>
                <a:spcPct val="150000"/>
              </a:lnSpc>
              <a:spcBef>
                <a:spcPct val="20000"/>
              </a:spcBef>
              <a:spcAft>
                <a:spcPct val="0"/>
              </a:spcAft>
            </a:pPr>
            <a:r>
              <a:rPr lang="en-US" sz="4000" b="1">
                <a:solidFill>
                  <a:srgbClr val="000000"/>
                </a:solidFill>
                <a:latin typeface="Optima"/>
                <a:cs typeface="Optima"/>
              </a:rPr>
              <a:t>when the teacher poses </a:t>
            </a:r>
          </a:p>
          <a:p>
            <a:pPr defTabSz="914400" fontAlgn="base">
              <a:lnSpc>
                <a:spcPct val="150000"/>
              </a:lnSpc>
              <a:spcBef>
                <a:spcPct val="20000"/>
              </a:spcBef>
              <a:spcAft>
                <a:spcPct val="0"/>
              </a:spcAft>
            </a:pPr>
            <a:r>
              <a:rPr lang="en-US" sz="4000" b="1">
                <a:solidFill>
                  <a:srgbClr val="000000"/>
                </a:solidFill>
                <a:latin typeface="Optima"/>
                <a:cs typeface="Optima"/>
              </a:rPr>
              <a:t>a specific question:</a:t>
            </a:r>
            <a:r>
              <a:rPr lang="en-US" sz="4000" b="1" i="1">
                <a:solidFill>
                  <a:srgbClr val="000000"/>
                </a:solidFill>
                <a:latin typeface="Optima"/>
                <a:cs typeface="Optima"/>
              </a:rPr>
              <a:t>  </a:t>
            </a:r>
            <a:endParaRPr lang="en-US" sz="2800" b="1">
              <a:solidFill>
                <a:srgbClr val="000000"/>
              </a:solidFill>
              <a:latin typeface="Optima"/>
              <a:cs typeface="Optim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ipe(left)">
                                      <p:cBhvr>
                                        <p:cTn id="11" dur="500"/>
                                        <p:tgtEl>
                                          <p:spTgt spid="3">
                                            <p:txEl>
                                              <p:pRg st="1" end="1"/>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1821281" y="1"/>
            <a:ext cx="6967654" cy="1538883"/>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endParaRPr lang="en-US" sz="2800" i="1">
              <a:solidFill>
                <a:srgbClr val="000000"/>
              </a:solidFill>
              <a:latin typeface="Optima"/>
              <a:cs typeface="Optima"/>
            </a:endParaRPr>
          </a:p>
          <a:p>
            <a:pPr defTabSz="914400" fontAlgn="base">
              <a:spcBef>
                <a:spcPct val="20000"/>
              </a:spcBef>
              <a:spcAft>
                <a:spcPct val="0"/>
              </a:spcAft>
            </a:pPr>
            <a:r>
              <a:rPr lang="en-US" sz="3000" i="1">
                <a:solidFill>
                  <a:srgbClr val="000000"/>
                </a:solidFill>
                <a:latin typeface="Optima"/>
                <a:cs typeface="Optima"/>
              </a:rPr>
              <a:t>So why do you think some people would say that their ancestry is “American”? </a:t>
            </a:r>
          </a:p>
        </p:txBody>
      </p:sp>
      <p:pic>
        <p:nvPicPr>
          <p:cNvPr id="5" name="Picture 4" descr="Screen shot 2012-07-15 at 7.23.53 PM.png"/>
          <p:cNvPicPr>
            <a:picLocks noChangeAspect="1"/>
          </p:cNvPicPr>
          <p:nvPr/>
        </p:nvPicPr>
        <p:blipFill>
          <a:blip r:embed="rId3"/>
          <a:stretch>
            <a:fillRect/>
          </a:stretch>
        </p:blipFill>
        <p:spPr>
          <a:xfrm>
            <a:off x="-50800" y="0"/>
            <a:ext cx="1872081" cy="1984753"/>
          </a:xfrm>
          <a:prstGeom prst="rect">
            <a:avLst/>
          </a:prstGeom>
        </p:spPr>
      </p:pic>
      <p:sp>
        <p:nvSpPr>
          <p:cNvPr id="7" name="Rectangle 6"/>
          <p:cNvSpPr>
            <a:spLocks noChangeArrowheads="1"/>
          </p:cNvSpPr>
          <p:nvPr/>
        </p:nvSpPr>
        <p:spPr bwMode="auto">
          <a:xfrm>
            <a:off x="2176346" y="2506732"/>
            <a:ext cx="6967654" cy="584776"/>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200">
                <a:solidFill>
                  <a:srgbClr val="000000"/>
                </a:solidFill>
                <a:latin typeface="Optima"/>
                <a:cs typeface="Optima"/>
              </a:rPr>
              <a:t>24 blank faces.  1 or 2 hands up.</a:t>
            </a:r>
            <a:endParaRPr lang="en-US" sz="3600">
              <a:solidFill>
                <a:srgbClr val="000000"/>
              </a:solidFill>
              <a:latin typeface="Optima"/>
              <a:cs typeface="Optima"/>
            </a:endParaRPr>
          </a:p>
        </p:txBody>
      </p:sp>
      <p:pic>
        <p:nvPicPr>
          <p:cNvPr id="8" name="Picture 7" descr="4students.png"/>
          <p:cNvPicPr>
            <a:picLocks noChangeAspect="1"/>
          </p:cNvPicPr>
          <p:nvPr/>
        </p:nvPicPr>
        <p:blipFill>
          <a:blip r:embed="rId4"/>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5"/>
          <a:stretch>
            <a:fillRect/>
          </a:stretch>
        </p:blipFill>
        <p:spPr>
          <a:xfrm>
            <a:off x="5732697" y="3376612"/>
            <a:ext cx="3740641" cy="3481388"/>
          </a:xfrm>
          <a:prstGeom prst="rect">
            <a:avLst/>
          </a:prstGeom>
        </p:spPr>
      </p:pic>
      <p:sp>
        <p:nvSpPr>
          <p:cNvPr id="10" name="Rectangle 9"/>
          <p:cNvSpPr/>
          <p:nvPr/>
        </p:nvSpPr>
        <p:spPr>
          <a:xfrm>
            <a:off x="2074833" y="1692772"/>
            <a:ext cx="4627050" cy="523220"/>
          </a:xfrm>
          <a:prstGeom prst="rect">
            <a:avLst/>
          </a:prstGeom>
        </p:spPr>
        <p:txBody>
          <a:bodyPr wrap="none">
            <a:spAutoFit/>
          </a:bodyPr>
          <a:lstStyle/>
          <a:p>
            <a:r>
              <a:rPr lang="en-US" sz="2800" b="1" i="1">
                <a:solidFill>
                  <a:srgbClr val="000000"/>
                </a:solidFill>
                <a:latin typeface="Optima"/>
                <a:cs typeface="Optima"/>
              </a:rPr>
              <a:t>What if the response is this:</a:t>
            </a:r>
            <a:endParaRPr lang="en-US" sz="2800" b="1" i="1">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EFA4"/>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2188878" y="110923"/>
            <a:ext cx="2174986" cy="523220"/>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i="1">
                <a:solidFill>
                  <a:srgbClr val="000000"/>
                </a:solidFill>
                <a:latin typeface="Optima"/>
                <a:cs typeface="Optima"/>
              </a:rPr>
              <a:t>You think:  </a:t>
            </a:r>
          </a:p>
        </p:txBody>
      </p:sp>
      <p:pic>
        <p:nvPicPr>
          <p:cNvPr id="8" name="Picture 7" descr="4students.png"/>
          <p:cNvPicPr>
            <a:picLocks noChangeAspect="1"/>
          </p:cNvPicPr>
          <p:nvPr/>
        </p:nvPicPr>
        <p:blipFill>
          <a:blip r:embed="rId3"/>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4"/>
          <a:stretch>
            <a:fillRect/>
          </a:stretch>
        </p:blipFill>
        <p:spPr>
          <a:xfrm>
            <a:off x="5732697" y="3376612"/>
            <a:ext cx="3740641" cy="3481388"/>
          </a:xfrm>
          <a:prstGeom prst="rect">
            <a:avLst/>
          </a:prstGeom>
        </p:spPr>
      </p:pic>
      <p:pic>
        <p:nvPicPr>
          <p:cNvPr id="10" name="Picture 9" descr="sceptic.PM.png"/>
          <p:cNvPicPr>
            <a:picLocks noChangeAspect="1"/>
          </p:cNvPicPr>
          <p:nvPr/>
        </p:nvPicPr>
        <p:blipFill>
          <a:blip r:embed="rId5"/>
          <a:stretch>
            <a:fillRect/>
          </a:stretch>
        </p:blipFill>
        <p:spPr>
          <a:xfrm>
            <a:off x="-1" y="-21114"/>
            <a:ext cx="2188879" cy="2784804"/>
          </a:xfrm>
          <a:prstGeom prst="rect">
            <a:avLst/>
          </a:prstGeom>
        </p:spPr>
      </p:pic>
      <p:sp>
        <p:nvSpPr>
          <p:cNvPr id="12" name="Cloud Callout 11"/>
          <p:cNvSpPr/>
          <p:nvPr/>
        </p:nvSpPr>
        <p:spPr bwMode="auto">
          <a:xfrm>
            <a:off x="3333509" y="77057"/>
            <a:ext cx="5810491" cy="2964444"/>
          </a:xfrm>
          <a:prstGeom prst="cloudCallout">
            <a:avLst>
              <a:gd name="adj1" fmla="val -87990"/>
              <a:gd name="adj2" fmla="val 3304"/>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3" name="Rectangle 12"/>
          <p:cNvSpPr>
            <a:spLocks noChangeArrowheads="1"/>
          </p:cNvSpPr>
          <p:nvPr/>
        </p:nvSpPr>
        <p:spPr bwMode="auto">
          <a:xfrm>
            <a:off x="4110746" y="766443"/>
            <a:ext cx="4646328" cy="1384995"/>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dirty="0">
                <a:solidFill>
                  <a:srgbClr val="000000"/>
                </a:solidFill>
                <a:latin typeface="Optima"/>
                <a:cs typeface="Optima"/>
              </a:rPr>
              <a:t>They need time to think! (and maybe time to practice what they want to say!)</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FFEFA4"/>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1575357" y="1822994"/>
            <a:ext cx="7092606" cy="4752070"/>
          </a:xfrm>
          <a:prstGeom prst="rect">
            <a:avLst/>
          </a:prstGeom>
          <a:noFill/>
          <a:ln w="9525">
            <a:noFill/>
            <a:miter lim="800000"/>
            <a:headEnd/>
            <a:tailEnd/>
          </a:ln>
        </p:spPr>
        <p:txBody>
          <a:bodyPr wrap="square">
            <a:prstTxWarp prst="textNoShape">
              <a:avLst/>
            </a:prstTxWarp>
            <a:spAutoFit/>
          </a:bodyPr>
          <a:lstStyle/>
          <a:p>
            <a:pPr defTabSz="914400" fontAlgn="base">
              <a:lnSpc>
                <a:spcPct val="150000"/>
              </a:lnSpc>
              <a:spcBef>
                <a:spcPct val="20000"/>
              </a:spcBef>
              <a:spcAft>
                <a:spcPct val="0"/>
              </a:spcAft>
            </a:pPr>
            <a:r>
              <a:rPr lang="en-US" sz="3200">
                <a:solidFill>
                  <a:srgbClr val="000000"/>
                </a:solidFill>
                <a:latin typeface="Optima"/>
                <a:cs typeface="Optima"/>
              </a:rPr>
              <a:t> </a:t>
            </a:r>
            <a:r>
              <a:rPr lang="en-US" sz="4000">
                <a:solidFill>
                  <a:srgbClr val="000000"/>
                </a:solidFill>
                <a:latin typeface="Optima"/>
                <a:cs typeface="Optima"/>
              </a:rPr>
              <a:t>Tools:</a:t>
            </a:r>
            <a:r>
              <a:rPr lang="en-US" sz="3200">
                <a:solidFill>
                  <a:srgbClr val="000000"/>
                </a:solidFill>
                <a:latin typeface="Optima"/>
                <a:cs typeface="Optima"/>
              </a:rPr>
              <a:t>    </a:t>
            </a:r>
            <a:r>
              <a:rPr lang="en-US" sz="3200" b="1" i="1">
                <a:solidFill>
                  <a:srgbClr val="000000"/>
                </a:solidFill>
                <a:latin typeface="Optima"/>
                <a:cs typeface="Optima"/>
              </a:rPr>
              <a:t>Wait time</a:t>
            </a:r>
          </a:p>
          <a:p>
            <a:pPr lvl="4" defTabSz="914400" fontAlgn="base">
              <a:lnSpc>
                <a:spcPct val="150000"/>
              </a:lnSpc>
              <a:spcBef>
                <a:spcPct val="20000"/>
              </a:spcBef>
              <a:spcAft>
                <a:spcPct val="0"/>
              </a:spcAft>
            </a:pPr>
            <a:r>
              <a:rPr lang="en-US" sz="3200" b="1" i="1">
                <a:solidFill>
                  <a:srgbClr val="000000"/>
                </a:solidFill>
                <a:latin typeface="Optima"/>
                <a:cs typeface="Optima"/>
              </a:rPr>
              <a:t>Stop and jot </a:t>
            </a:r>
            <a:r>
              <a:rPr lang="en-US" sz="3200" b="1">
                <a:solidFill>
                  <a:srgbClr val="000000"/>
                </a:solidFill>
                <a:latin typeface="Optima"/>
                <a:cs typeface="Optima"/>
              </a:rPr>
              <a:t>(60 seconds!)</a:t>
            </a:r>
            <a:endParaRPr lang="en-US" sz="3200" b="1" i="1">
              <a:solidFill>
                <a:srgbClr val="000000"/>
              </a:solidFill>
              <a:latin typeface="Optima"/>
              <a:cs typeface="Optima"/>
            </a:endParaRPr>
          </a:p>
          <a:p>
            <a:pPr defTabSz="914400" fontAlgn="base">
              <a:lnSpc>
                <a:spcPct val="150000"/>
              </a:lnSpc>
              <a:spcBef>
                <a:spcPct val="20000"/>
              </a:spcBef>
              <a:spcAft>
                <a:spcPct val="0"/>
              </a:spcAft>
            </a:pPr>
            <a:r>
              <a:rPr lang="en-US" sz="3200" b="1" i="1">
                <a:solidFill>
                  <a:srgbClr val="000000"/>
                </a:solidFill>
                <a:latin typeface="Optima"/>
                <a:cs typeface="Optima"/>
              </a:rPr>
              <a:t>                Turn and talk </a:t>
            </a:r>
            <a:r>
              <a:rPr lang="en-US" sz="3200" b="1">
                <a:solidFill>
                  <a:srgbClr val="000000"/>
                </a:solidFill>
                <a:latin typeface="Optima"/>
                <a:cs typeface="Optima"/>
              </a:rPr>
              <a:t>(60 seconds!)</a:t>
            </a:r>
          </a:p>
          <a:p>
            <a:pPr defTabSz="914400" fontAlgn="base">
              <a:lnSpc>
                <a:spcPct val="150000"/>
              </a:lnSpc>
              <a:spcBef>
                <a:spcPct val="20000"/>
              </a:spcBef>
              <a:spcAft>
                <a:spcPct val="0"/>
              </a:spcAft>
            </a:pPr>
            <a:r>
              <a:rPr lang="en-US" sz="3200" b="1">
                <a:solidFill>
                  <a:srgbClr val="000000"/>
                </a:solidFill>
                <a:latin typeface="Optima"/>
                <a:cs typeface="Optima"/>
              </a:rPr>
              <a:t>(Then ask the question again.)</a:t>
            </a:r>
            <a:endParaRPr lang="en-US" sz="2400" b="1">
              <a:solidFill>
                <a:srgbClr val="000000"/>
              </a:solidFill>
              <a:latin typeface="Optima"/>
              <a:cs typeface="Optima"/>
            </a:endParaRPr>
          </a:p>
          <a:p>
            <a:pPr algn="ctr" defTabSz="914400" fontAlgn="base">
              <a:lnSpc>
                <a:spcPct val="150000"/>
              </a:lnSpc>
              <a:spcBef>
                <a:spcPct val="20000"/>
              </a:spcBef>
              <a:spcAft>
                <a:spcPct val="0"/>
              </a:spcAft>
            </a:pPr>
            <a:endParaRPr lang="en-US" sz="2400">
              <a:solidFill>
                <a:srgbClr val="000000"/>
              </a:solidFill>
            </a:endParaRPr>
          </a:p>
          <a:p>
            <a:pPr algn="ctr" defTabSz="914400" fontAlgn="base">
              <a:lnSpc>
                <a:spcPct val="150000"/>
              </a:lnSpc>
              <a:spcBef>
                <a:spcPct val="20000"/>
              </a:spcBef>
              <a:spcAft>
                <a:spcPct val="0"/>
              </a:spcAft>
            </a:pPr>
            <a:r>
              <a:rPr lang="en-US" sz="2400">
                <a:solidFill>
                  <a:srgbClr val="000000"/>
                </a:solidFill>
              </a:rPr>
              <a:t>  </a:t>
            </a:r>
          </a:p>
        </p:txBody>
      </p:sp>
      <p:sp>
        <p:nvSpPr>
          <p:cNvPr id="4" name="Rectangle 3"/>
          <p:cNvSpPr>
            <a:spLocks noChangeArrowheads="1"/>
          </p:cNvSpPr>
          <p:nvPr/>
        </p:nvSpPr>
        <p:spPr bwMode="auto">
          <a:xfrm>
            <a:off x="480552" y="6014910"/>
            <a:ext cx="7472932" cy="584776"/>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200">
                <a:solidFill>
                  <a:srgbClr val="000000"/>
                </a:solidFill>
                <a:latin typeface="Optima"/>
                <a:cs typeface="Optima"/>
              </a:rPr>
              <a:t>Find this node on your Talk Moves Map</a:t>
            </a:r>
            <a:endParaRPr lang="en-US" sz="3600">
              <a:solidFill>
                <a:srgbClr val="000000"/>
              </a:solidFill>
              <a:latin typeface="Optima"/>
              <a:cs typeface="Optima"/>
            </a:endParaRPr>
          </a:p>
        </p:txBody>
      </p:sp>
      <p:pic>
        <p:nvPicPr>
          <p:cNvPr id="5" name="Picture 4" descr="Screen shot 2012-07-15 at 8.34.07 PM.png"/>
          <p:cNvPicPr>
            <a:picLocks noChangeAspect="1"/>
          </p:cNvPicPr>
          <p:nvPr/>
        </p:nvPicPr>
        <p:blipFill>
          <a:blip r:embed="rId3"/>
          <a:stretch>
            <a:fillRect/>
          </a:stretch>
        </p:blipFill>
        <p:spPr>
          <a:xfrm>
            <a:off x="-1" y="0"/>
            <a:ext cx="2652283" cy="2005385"/>
          </a:xfrm>
          <a:prstGeom prst="rect">
            <a:avLst/>
          </a:prstGeom>
          <a:effectLst>
            <a:outerShdw blurRad="50800" dist="38100" dir="2700000">
              <a:srgbClr val="000000">
                <a:alpha val="43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wipe(left)">
                                      <p:cBhvr>
                                        <p:cTn id="2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P spid="4"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91202" name="Rectangle 2"/>
          <p:cNvSpPr>
            <a:spLocks noGrp="1" noChangeArrowheads="1"/>
          </p:cNvSpPr>
          <p:nvPr>
            <p:ph type="title"/>
          </p:nvPr>
        </p:nvSpPr>
        <p:spPr>
          <a:xfrm>
            <a:off x="381000" y="628650"/>
            <a:ext cx="8458200" cy="579438"/>
          </a:xfrm>
        </p:spPr>
        <p:txBody>
          <a:bodyPr>
            <a:spAutoFit/>
          </a:bodyPr>
          <a:lstStyle/>
          <a:p>
            <a:pPr algn="l"/>
            <a:r>
              <a:rPr lang="en-US" sz="3200">
                <a:solidFill>
                  <a:srgbClr val="FCFF48"/>
                </a:solidFill>
                <a:latin typeface="Optima" charset="0"/>
              </a:rPr>
              <a:t>Why would talk support these outcomes? </a:t>
            </a:r>
            <a:endParaRPr lang="en-US" sz="3200"/>
          </a:p>
        </p:txBody>
      </p:sp>
      <p:grpSp>
        <p:nvGrpSpPr>
          <p:cNvPr id="2" name="Group 4"/>
          <p:cNvGrpSpPr/>
          <p:nvPr/>
        </p:nvGrpSpPr>
        <p:grpSpPr>
          <a:xfrm>
            <a:off x="381000" y="2208055"/>
            <a:ext cx="8763000" cy="2677656"/>
            <a:chOff x="381000" y="2208055"/>
            <a:chExt cx="8763000" cy="2677656"/>
          </a:xfrm>
        </p:grpSpPr>
        <p:sp>
          <p:nvSpPr>
            <p:cNvPr id="691207" name="Rectangle 7"/>
            <p:cNvSpPr>
              <a:spLocks noChangeArrowheads="1"/>
            </p:cNvSpPr>
            <p:nvPr/>
          </p:nvSpPr>
          <p:spPr bwMode="auto">
            <a:xfrm>
              <a:off x="2227385" y="2208055"/>
              <a:ext cx="6916615" cy="2677656"/>
            </a:xfrm>
            <a:prstGeom prst="rect">
              <a:avLst/>
            </a:prstGeom>
            <a:noFill/>
            <a:ln w="9525">
              <a:noFill/>
              <a:miter lim="800000"/>
              <a:headEnd/>
              <a:tailEnd/>
            </a:ln>
            <a:effectLst/>
          </p:spPr>
          <p:txBody>
            <a:bodyPr anchor="ctr">
              <a:prstTxWarp prst="textNoShape">
                <a:avLst/>
              </a:prstTxWarp>
              <a:spAutoFit/>
            </a:bodyPr>
            <a:lstStyle/>
            <a:p>
              <a:pPr defTabSz="914400" fontAlgn="base">
                <a:spcBef>
                  <a:spcPct val="0"/>
                </a:spcBef>
                <a:spcAft>
                  <a:spcPct val="0"/>
                </a:spcAft>
              </a:pPr>
              <a:r>
                <a:rPr lang="en-US" sz="2800" dirty="0">
                  <a:solidFill>
                    <a:srgbClr val="FCFF48"/>
                  </a:solidFill>
                  <a:latin typeface="Optima" charset="0"/>
                </a:rPr>
                <a:t>•Information processing and </a:t>
              </a:r>
            </a:p>
            <a:p>
              <a:pPr defTabSz="914400" fontAlgn="base">
                <a:spcBef>
                  <a:spcPct val="0"/>
                </a:spcBef>
                <a:spcAft>
                  <a:spcPct val="0"/>
                </a:spcAft>
              </a:pPr>
              <a:r>
                <a:rPr lang="en-US" sz="2800" dirty="0">
                  <a:solidFill>
                    <a:srgbClr val="FCFF48"/>
                  </a:solidFill>
                  <a:latin typeface="Optima" charset="0"/>
                </a:rPr>
                <a:t>   memory </a:t>
              </a:r>
              <a:r>
                <a:rPr lang="en-US" sz="2800" dirty="0" smtClean="0">
                  <a:solidFill>
                    <a:srgbClr val="FCFF48"/>
                  </a:solidFill>
                  <a:latin typeface="Optima" charset="0"/>
                </a:rPr>
                <a:t>improve.  </a:t>
              </a:r>
              <a:r>
                <a:rPr lang="en-US" sz="2800" dirty="0">
                  <a:solidFill>
                    <a:srgbClr val="FCFF48"/>
                  </a:solidFill>
                  <a:latin typeface="Optima" charset="0"/>
                </a:rPr>
                <a:t/>
              </a:r>
              <a:br>
                <a:rPr lang="en-US" sz="2800" dirty="0">
                  <a:solidFill>
                    <a:srgbClr val="FCFF48"/>
                  </a:solidFill>
                  <a:latin typeface="Optima" charset="0"/>
                </a:rPr>
              </a:br>
              <a:endParaRPr lang="en-US" sz="2800" dirty="0">
                <a:solidFill>
                  <a:srgbClr val="FCFF48"/>
                </a:solidFill>
                <a:latin typeface="Optima" charset="0"/>
              </a:endParaRPr>
            </a:p>
            <a:p>
              <a:pPr defTabSz="914400" fontAlgn="base">
                <a:spcBef>
                  <a:spcPct val="0"/>
                </a:spcBef>
                <a:spcAft>
                  <a:spcPct val="0"/>
                </a:spcAft>
              </a:pPr>
              <a:r>
                <a:rPr lang="en-US" sz="2800" dirty="0">
                  <a:solidFill>
                    <a:srgbClr val="FFFAC9"/>
                  </a:solidFill>
                  <a:latin typeface="Optima" charset="0"/>
                </a:rPr>
                <a:t>Hearing the words, phrases and sentences multiple times</a:t>
              </a:r>
              <a:r>
                <a:rPr lang="en-US" sz="2800" i="1" dirty="0">
                  <a:solidFill>
                    <a:srgbClr val="FFFAC9"/>
                  </a:solidFill>
                  <a:latin typeface="Optima" charset="0"/>
                </a:rPr>
                <a:t> </a:t>
              </a:r>
              <a:r>
                <a:rPr lang="en-US" sz="2800" dirty="0">
                  <a:solidFill>
                    <a:srgbClr val="FFFAC9"/>
                  </a:solidFill>
                  <a:latin typeface="Optima" charset="0"/>
                </a:rPr>
                <a:t>supports basic understanding and more robust memory…</a:t>
              </a:r>
              <a:endParaRPr lang="en-US" sz="2800" dirty="0">
                <a:solidFill>
                  <a:srgbClr val="000000"/>
                </a:solidFill>
              </a:endParaRPr>
            </a:p>
          </p:txBody>
        </p:sp>
        <p:pic>
          <p:nvPicPr>
            <p:cNvPr id="6" name="Picture 5" descr="Screen shot 2012-10-12 at 10.11.58 AM.png"/>
            <p:cNvPicPr>
              <a:picLocks noChangeAspect="1"/>
            </p:cNvPicPr>
            <p:nvPr/>
          </p:nvPicPr>
          <p:blipFill>
            <a:blip r:embed="rId3"/>
            <a:stretch>
              <a:fillRect/>
            </a:stretch>
          </p:blipFill>
          <p:spPr>
            <a:xfrm>
              <a:off x="381000" y="2433554"/>
              <a:ext cx="1747815" cy="2028329"/>
            </a:xfrm>
            <a:prstGeom prst="rect">
              <a:avLst/>
            </a:prstGeom>
          </p:spPr>
        </p:pic>
      </p:grpSp>
    </p:spTree>
    <p:extLst>
      <p:ext uri="{BB962C8B-B14F-4D97-AF65-F5344CB8AC3E}">
        <p14:creationId xmlns:p14="http://schemas.microsoft.com/office/powerpoint/2010/main" val="1793039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pic>
        <p:nvPicPr>
          <p:cNvPr id="4" name="Picture 3" descr="Screen shot 2012-09-10 at 7.59.09 PM.png"/>
          <p:cNvPicPr>
            <a:picLocks noChangeAspect="1"/>
          </p:cNvPicPr>
          <p:nvPr/>
        </p:nvPicPr>
        <p:blipFill>
          <a:blip r:embed="rId2"/>
          <a:stretch>
            <a:fillRect/>
          </a:stretch>
        </p:blipFill>
        <p:spPr>
          <a:xfrm>
            <a:off x="1259417" y="1132610"/>
            <a:ext cx="4199994" cy="5386724"/>
          </a:xfrm>
          <a:prstGeom prst="rect">
            <a:avLst/>
          </a:prstGeom>
          <a:effectLst>
            <a:outerShdw blurRad="60325" dist="114300" dir="2700000">
              <a:srgbClr val="000000">
                <a:alpha val="43000"/>
              </a:srgbClr>
            </a:outerShdw>
          </a:effectLst>
        </p:spPr>
      </p:pic>
      <p:sp>
        <p:nvSpPr>
          <p:cNvPr id="3" name="Rectangle 2"/>
          <p:cNvSpPr>
            <a:spLocks noChangeArrowheads="1"/>
          </p:cNvSpPr>
          <p:nvPr/>
        </p:nvSpPr>
        <p:spPr bwMode="auto">
          <a:xfrm>
            <a:off x="243486" y="194446"/>
            <a:ext cx="7472932" cy="584776"/>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200">
                <a:solidFill>
                  <a:srgbClr val="000000"/>
                </a:solidFill>
                <a:latin typeface="Optima"/>
                <a:cs typeface="Optima"/>
              </a:rPr>
              <a:t>Find this node on your Talk Moves Map</a:t>
            </a:r>
            <a:endParaRPr lang="en-US" sz="3600">
              <a:solidFill>
                <a:srgbClr val="000000"/>
              </a:solidFill>
              <a:latin typeface="Optima"/>
              <a:cs typeface="Optima"/>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a:spLocks noChangeArrowheads="1"/>
          </p:cNvSpPr>
          <p:nvPr/>
        </p:nvSpPr>
        <p:spPr bwMode="auto">
          <a:xfrm>
            <a:off x="2339259" y="1"/>
            <a:ext cx="6449675" cy="1477328"/>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000" i="1">
                <a:solidFill>
                  <a:srgbClr val="000000"/>
                </a:solidFill>
                <a:latin typeface="Optima"/>
                <a:cs typeface="Optima"/>
              </a:rPr>
              <a:t>So now why do you think some people would say that their ancestry is “American”?  Who has an idea? </a:t>
            </a:r>
          </a:p>
        </p:txBody>
      </p:sp>
      <p:pic>
        <p:nvPicPr>
          <p:cNvPr id="5" name="Picture 4" descr="Screen shot 2012-07-15 at 7.23.53 PM.png"/>
          <p:cNvPicPr>
            <a:picLocks noChangeAspect="1"/>
          </p:cNvPicPr>
          <p:nvPr/>
        </p:nvPicPr>
        <p:blipFill>
          <a:blip r:embed="rId3"/>
          <a:stretch>
            <a:fillRect/>
          </a:stretch>
        </p:blipFill>
        <p:spPr>
          <a:xfrm>
            <a:off x="-50800" y="0"/>
            <a:ext cx="1872081" cy="1984753"/>
          </a:xfrm>
          <a:prstGeom prst="rect">
            <a:avLst/>
          </a:prstGeom>
        </p:spPr>
      </p:pic>
      <p:sp>
        <p:nvSpPr>
          <p:cNvPr id="7" name="Rectangle 6"/>
          <p:cNvSpPr>
            <a:spLocks noChangeArrowheads="1"/>
          </p:cNvSpPr>
          <p:nvPr/>
        </p:nvSpPr>
        <p:spPr bwMode="auto">
          <a:xfrm>
            <a:off x="280347" y="2492991"/>
            <a:ext cx="8508587" cy="954107"/>
          </a:xfrm>
          <a:prstGeom prst="rect">
            <a:avLst/>
          </a:prstGeom>
          <a:noFill/>
          <a:ln w="9525">
            <a:noFill/>
            <a:miter lim="800000"/>
            <a:headEnd/>
            <a:tailEnd/>
          </a:ln>
        </p:spPr>
        <p:txBody>
          <a:bodyPr wrap="square">
            <a:prstTxWarp prst="textNoShape">
              <a:avLst/>
            </a:prstTxWarp>
            <a:spAutoFit/>
          </a:bodyPr>
          <a:lstStyle/>
          <a:p>
            <a:pPr marL="1036638" indent="-1036638" defTabSz="914400" fontAlgn="base">
              <a:spcBef>
                <a:spcPct val="20000"/>
              </a:spcBef>
              <a:spcAft>
                <a:spcPct val="0"/>
              </a:spcAft>
            </a:pPr>
            <a:r>
              <a:rPr lang="en-US" sz="2800">
                <a:solidFill>
                  <a:srgbClr val="000000"/>
                </a:solidFill>
                <a:latin typeface="Optima"/>
                <a:cs typeface="Optima"/>
              </a:rPr>
              <a:t>Javier: Well, the thing is, it’s not… American… like… yeah.  </a:t>
            </a:r>
            <a:endParaRPr lang="en-US" sz="3200">
              <a:solidFill>
                <a:srgbClr val="000000"/>
              </a:solidFill>
              <a:latin typeface="Optima"/>
              <a:cs typeface="Optima"/>
            </a:endParaRPr>
          </a:p>
        </p:txBody>
      </p:sp>
      <p:pic>
        <p:nvPicPr>
          <p:cNvPr id="8" name="Picture 7" descr="4students.png"/>
          <p:cNvPicPr>
            <a:picLocks noChangeAspect="1"/>
          </p:cNvPicPr>
          <p:nvPr/>
        </p:nvPicPr>
        <p:blipFill>
          <a:blip r:embed="rId4"/>
          <a:stretch>
            <a:fillRect/>
          </a:stretch>
        </p:blipFill>
        <p:spPr>
          <a:xfrm>
            <a:off x="2675794" y="3592982"/>
            <a:ext cx="6468206" cy="3481388"/>
          </a:xfrm>
          <a:prstGeom prst="rect">
            <a:avLst/>
          </a:prstGeom>
        </p:spPr>
      </p:pic>
      <p:sp>
        <p:nvSpPr>
          <p:cNvPr id="10" name="Rectangle 9"/>
          <p:cNvSpPr/>
          <p:nvPr/>
        </p:nvSpPr>
        <p:spPr>
          <a:xfrm>
            <a:off x="1841156" y="1969771"/>
            <a:ext cx="4627050" cy="523220"/>
          </a:xfrm>
          <a:prstGeom prst="rect">
            <a:avLst/>
          </a:prstGeom>
        </p:spPr>
        <p:txBody>
          <a:bodyPr wrap="none">
            <a:spAutoFit/>
          </a:bodyPr>
          <a:lstStyle/>
          <a:p>
            <a:r>
              <a:rPr lang="en-US" sz="2800" b="1" i="1">
                <a:solidFill>
                  <a:srgbClr val="000000"/>
                </a:solidFill>
                <a:latin typeface="Optima"/>
                <a:cs typeface="Optima"/>
              </a:rPr>
              <a:t>What if the response is this:</a:t>
            </a:r>
            <a:endParaRPr lang="en-US" sz="2800" b="1" i="1">
              <a:solidFill>
                <a:srgbClr val="000000"/>
              </a:solidFill>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FFE5DF"/>
        </a:solidFill>
        <a:effectLst/>
      </p:bgPr>
    </p:bg>
    <p:spTree>
      <p:nvGrpSpPr>
        <p:cNvPr id="1" name=""/>
        <p:cNvGrpSpPr/>
        <p:nvPr/>
      </p:nvGrpSpPr>
      <p:grpSpPr>
        <a:xfrm>
          <a:off x="0" y="0"/>
          <a:ext cx="0" cy="0"/>
          <a:chOff x="0" y="0"/>
          <a:chExt cx="0" cy="0"/>
        </a:xfrm>
      </p:grpSpPr>
      <p:pic>
        <p:nvPicPr>
          <p:cNvPr id="11" name="Picture 10" descr="huh.png"/>
          <p:cNvPicPr>
            <a:picLocks noChangeAspect="1"/>
          </p:cNvPicPr>
          <p:nvPr/>
        </p:nvPicPr>
        <p:blipFill>
          <a:blip r:embed="rId3"/>
          <a:stretch>
            <a:fillRect/>
          </a:stretch>
        </p:blipFill>
        <p:spPr>
          <a:xfrm>
            <a:off x="1" y="0"/>
            <a:ext cx="2193734" cy="2820515"/>
          </a:xfrm>
          <a:prstGeom prst="rect">
            <a:avLst/>
          </a:prstGeom>
        </p:spPr>
      </p:pic>
      <p:sp>
        <p:nvSpPr>
          <p:cNvPr id="12" name="Cloud Callout 11"/>
          <p:cNvSpPr/>
          <p:nvPr/>
        </p:nvSpPr>
        <p:spPr bwMode="auto">
          <a:xfrm>
            <a:off x="3579252" y="38844"/>
            <a:ext cx="5564748" cy="2534452"/>
          </a:xfrm>
          <a:prstGeom prst="cloudCallout">
            <a:avLst>
              <a:gd name="adj1" fmla="val -82059"/>
              <a:gd name="adj2" fmla="val -20083"/>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6" name="Rectangle 5"/>
          <p:cNvSpPr>
            <a:spLocks noChangeArrowheads="1"/>
          </p:cNvSpPr>
          <p:nvPr/>
        </p:nvSpPr>
        <p:spPr bwMode="auto">
          <a:xfrm>
            <a:off x="2193735" y="38844"/>
            <a:ext cx="2174986" cy="523220"/>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i="1">
                <a:solidFill>
                  <a:srgbClr val="000000"/>
                </a:solidFill>
                <a:latin typeface="Optima"/>
                <a:cs typeface="Optima"/>
              </a:rPr>
              <a:t>You think:  </a:t>
            </a:r>
          </a:p>
        </p:txBody>
      </p:sp>
      <p:pic>
        <p:nvPicPr>
          <p:cNvPr id="8" name="Picture 7" descr="4students.png"/>
          <p:cNvPicPr>
            <a:picLocks noChangeAspect="1"/>
          </p:cNvPicPr>
          <p:nvPr/>
        </p:nvPicPr>
        <p:blipFill>
          <a:blip r:embed="rId4"/>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5"/>
          <a:stretch>
            <a:fillRect/>
          </a:stretch>
        </p:blipFill>
        <p:spPr>
          <a:xfrm>
            <a:off x="5732697" y="3376612"/>
            <a:ext cx="3740641" cy="3481388"/>
          </a:xfrm>
          <a:prstGeom prst="rect">
            <a:avLst/>
          </a:prstGeom>
        </p:spPr>
      </p:pic>
      <p:sp>
        <p:nvSpPr>
          <p:cNvPr id="13" name="Rectangle 12"/>
          <p:cNvSpPr>
            <a:spLocks noChangeArrowheads="1"/>
          </p:cNvSpPr>
          <p:nvPr/>
        </p:nvSpPr>
        <p:spPr bwMode="auto">
          <a:xfrm>
            <a:off x="4137203" y="864877"/>
            <a:ext cx="4380264" cy="954107"/>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dirty="0">
                <a:solidFill>
                  <a:srgbClr val="000000"/>
                </a:solidFill>
                <a:latin typeface="Optima"/>
                <a:cs typeface="Optima"/>
              </a:rPr>
              <a:t>Huh?? I didn’t understand that at all!</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FFE5DF"/>
        </a:solidFill>
        <a:effectLst/>
      </p:bgPr>
    </p:bg>
    <p:spTree>
      <p:nvGrpSpPr>
        <p:cNvPr id="1" name=""/>
        <p:cNvGrpSpPr/>
        <p:nvPr/>
      </p:nvGrpSpPr>
      <p:grpSpPr>
        <a:xfrm>
          <a:off x="0" y="0"/>
          <a:ext cx="0" cy="0"/>
          <a:chOff x="0" y="0"/>
          <a:chExt cx="0" cy="0"/>
        </a:xfrm>
      </p:grpSpPr>
      <p:pic>
        <p:nvPicPr>
          <p:cNvPr id="11" name="Picture 10" descr="huh.png"/>
          <p:cNvPicPr>
            <a:picLocks noChangeAspect="1"/>
          </p:cNvPicPr>
          <p:nvPr/>
        </p:nvPicPr>
        <p:blipFill>
          <a:blip r:embed="rId3"/>
          <a:stretch>
            <a:fillRect/>
          </a:stretch>
        </p:blipFill>
        <p:spPr>
          <a:xfrm>
            <a:off x="0" y="0"/>
            <a:ext cx="2439513" cy="3136516"/>
          </a:xfrm>
          <a:prstGeom prst="rect">
            <a:avLst/>
          </a:prstGeom>
        </p:spPr>
      </p:pic>
      <p:pic>
        <p:nvPicPr>
          <p:cNvPr id="8" name="Picture 7" descr="4students.png"/>
          <p:cNvPicPr>
            <a:picLocks noChangeAspect="1"/>
          </p:cNvPicPr>
          <p:nvPr/>
        </p:nvPicPr>
        <p:blipFill>
          <a:blip r:embed="rId4"/>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5"/>
          <a:stretch>
            <a:fillRect/>
          </a:stretch>
        </p:blipFill>
        <p:spPr>
          <a:xfrm>
            <a:off x="5732697" y="3376612"/>
            <a:ext cx="3740641" cy="3481388"/>
          </a:xfrm>
          <a:prstGeom prst="rect">
            <a:avLst/>
          </a:prstGeom>
        </p:spPr>
      </p:pic>
      <p:sp>
        <p:nvSpPr>
          <p:cNvPr id="12" name="Cloud Callout 11"/>
          <p:cNvSpPr/>
          <p:nvPr/>
        </p:nvSpPr>
        <p:spPr bwMode="auto">
          <a:xfrm>
            <a:off x="3274964" y="0"/>
            <a:ext cx="5869035" cy="3376612"/>
          </a:xfrm>
          <a:prstGeom prst="cloudCallout">
            <a:avLst>
              <a:gd name="adj1" fmla="val -73249"/>
              <a:gd name="adj2" fmla="val -26814"/>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3" name="Rectangle 12"/>
          <p:cNvSpPr>
            <a:spLocks noChangeArrowheads="1"/>
          </p:cNvSpPr>
          <p:nvPr/>
        </p:nvSpPr>
        <p:spPr bwMode="auto">
          <a:xfrm>
            <a:off x="4137203" y="600277"/>
            <a:ext cx="4380264" cy="2246769"/>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a:solidFill>
                  <a:srgbClr val="000000"/>
                </a:solidFill>
                <a:latin typeface="Optima"/>
                <a:cs typeface="Optima"/>
              </a:rPr>
              <a:t>Now what do I do? I don’t want to embarrass him, and I don’t want to feel like I’m putting him on the spot…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FFE5DF"/>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4334932" y="440267"/>
            <a:ext cx="4809067" cy="2659190"/>
          </a:xfrm>
          <a:prstGeom prst="rect">
            <a:avLst/>
          </a:prstGeom>
          <a:noFill/>
          <a:ln w="9525">
            <a:noFill/>
            <a:miter lim="800000"/>
            <a:headEnd/>
            <a:tailEnd/>
          </a:ln>
        </p:spPr>
        <p:txBody>
          <a:bodyPr wrap="square">
            <a:prstTxWarp prst="textNoShape">
              <a:avLst/>
            </a:prstTxWarp>
            <a:spAutoFit/>
          </a:bodyPr>
          <a:lstStyle/>
          <a:p>
            <a:pPr defTabSz="914400" fontAlgn="base">
              <a:lnSpc>
                <a:spcPct val="150000"/>
              </a:lnSpc>
              <a:spcBef>
                <a:spcPct val="20000"/>
              </a:spcBef>
              <a:spcAft>
                <a:spcPct val="0"/>
              </a:spcAft>
            </a:pPr>
            <a:r>
              <a:rPr lang="en-US" sz="4000">
                <a:solidFill>
                  <a:srgbClr val="000000"/>
                </a:solidFill>
                <a:latin typeface="Optima"/>
                <a:cs typeface="Optima"/>
              </a:rPr>
              <a:t>Useful talk tool: </a:t>
            </a:r>
            <a:r>
              <a:rPr lang="en-US" sz="3200">
                <a:solidFill>
                  <a:srgbClr val="000000"/>
                </a:solidFill>
                <a:latin typeface="Optima"/>
                <a:cs typeface="Optima"/>
              </a:rPr>
              <a:t>    </a:t>
            </a:r>
          </a:p>
          <a:p>
            <a:pPr defTabSz="914400" fontAlgn="base">
              <a:lnSpc>
                <a:spcPct val="150000"/>
              </a:lnSpc>
              <a:spcBef>
                <a:spcPct val="20000"/>
              </a:spcBef>
              <a:spcAft>
                <a:spcPct val="0"/>
              </a:spcAft>
            </a:pPr>
            <a:r>
              <a:rPr lang="en-US" sz="4000" b="1">
                <a:solidFill>
                  <a:srgbClr val="000000"/>
                </a:solidFill>
                <a:latin typeface="Optima"/>
                <a:cs typeface="Optima"/>
              </a:rPr>
              <a:t>“Say more…”</a:t>
            </a:r>
            <a:endParaRPr lang="en-US" sz="2400">
              <a:solidFill>
                <a:srgbClr val="000000"/>
              </a:solidFill>
            </a:endParaRPr>
          </a:p>
          <a:p>
            <a:pPr algn="ctr" defTabSz="914400" fontAlgn="base">
              <a:lnSpc>
                <a:spcPct val="150000"/>
              </a:lnSpc>
              <a:spcBef>
                <a:spcPct val="20000"/>
              </a:spcBef>
              <a:spcAft>
                <a:spcPct val="0"/>
              </a:spcAft>
            </a:pPr>
            <a:r>
              <a:rPr lang="en-US" sz="2400">
                <a:solidFill>
                  <a:srgbClr val="000000"/>
                </a:solidFill>
              </a:rPr>
              <a:t>  </a:t>
            </a:r>
          </a:p>
        </p:txBody>
      </p:sp>
      <p:pic>
        <p:nvPicPr>
          <p:cNvPr id="5" name="Picture 4" descr="Screen shot 2012-07-15 at 7.53.43 PM.png"/>
          <p:cNvPicPr>
            <a:picLocks noChangeAspect="1"/>
          </p:cNvPicPr>
          <p:nvPr/>
        </p:nvPicPr>
        <p:blipFill>
          <a:blip r:embed="rId3"/>
          <a:stretch>
            <a:fillRect/>
          </a:stretch>
        </p:blipFill>
        <p:spPr>
          <a:xfrm>
            <a:off x="0" y="0"/>
            <a:ext cx="3645148" cy="2791883"/>
          </a:xfrm>
          <a:prstGeom prst="rect">
            <a:avLst/>
          </a:prstGeom>
          <a:effectLst>
            <a:outerShdw blurRad="50800" dist="38100" dir="2700000">
              <a:srgbClr val="000000">
                <a:alpha val="43000"/>
              </a:srgbClr>
            </a:outerShdw>
          </a:effectLst>
        </p:spPr>
      </p:pic>
      <p:sp>
        <p:nvSpPr>
          <p:cNvPr id="7" name="Rectangle 6"/>
          <p:cNvSpPr/>
          <p:nvPr/>
        </p:nvSpPr>
        <p:spPr>
          <a:xfrm>
            <a:off x="1202267" y="3369733"/>
            <a:ext cx="7467599" cy="3539430"/>
          </a:xfrm>
          <a:prstGeom prst="rect">
            <a:avLst/>
          </a:prstGeom>
        </p:spPr>
        <p:txBody>
          <a:bodyPr wrap="square">
            <a:spAutoFit/>
          </a:bodyPr>
          <a:lstStyle/>
          <a:p>
            <a:pPr marL="508000" indent="-508000" defTabSz="914400" fontAlgn="base">
              <a:spcAft>
                <a:spcPts val="1200"/>
              </a:spcAft>
              <a:buFont typeface="Arial"/>
              <a:buChar char="•"/>
            </a:pPr>
            <a:r>
              <a:rPr lang="en-US" sz="3200" i="1">
                <a:solidFill>
                  <a:srgbClr val="000000"/>
                </a:solidFill>
                <a:latin typeface="Optima"/>
                <a:cs typeface="Optima"/>
              </a:rPr>
              <a:t>Can you say more about that?</a:t>
            </a:r>
          </a:p>
          <a:p>
            <a:pPr marL="508000" indent="-508000" defTabSz="914400" fontAlgn="base">
              <a:spcAft>
                <a:spcPts val="1200"/>
              </a:spcAft>
              <a:buFont typeface="Arial"/>
              <a:buChar char="•"/>
            </a:pPr>
            <a:r>
              <a:rPr lang="en-US" sz="3200" i="1">
                <a:solidFill>
                  <a:srgbClr val="000000"/>
                </a:solidFill>
                <a:latin typeface="Optima"/>
                <a:cs typeface="Optima"/>
              </a:rPr>
              <a:t>Could you say that again?</a:t>
            </a:r>
          </a:p>
          <a:p>
            <a:pPr marL="508000" indent="-508000" defTabSz="914400" fontAlgn="base">
              <a:spcAft>
                <a:spcPts val="1200"/>
              </a:spcAft>
              <a:buFont typeface="Arial"/>
              <a:buChar char="•"/>
            </a:pPr>
            <a:r>
              <a:rPr lang="en-US" sz="3200" i="1">
                <a:solidFill>
                  <a:srgbClr val="000000"/>
                </a:solidFill>
                <a:latin typeface="Optima"/>
                <a:cs typeface="Optima"/>
              </a:rPr>
              <a:t>Could you give us an example?</a:t>
            </a:r>
          </a:p>
          <a:p>
            <a:pPr marL="508000" indent="-508000" defTabSz="914400" fontAlgn="base">
              <a:spcAft>
                <a:spcPts val="1200"/>
              </a:spcAft>
              <a:buFont typeface="Arial"/>
              <a:buChar char="•"/>
            </a:pPr>
            <a:r>
              <a:rPr lang="en-US" sz="3200" i="1">
                <a:solidFill>
                  <a:srgbClr val="000000"/>
                </a:solidFill>
                <a:latin typeface="Optima"/>
                <a:cs typeface="Optima"/>
              </a:rPr>
              <a:t>So let me see if I understand what you’re saying. Are you saying…?</a:t>
            </a:r>
          </a:p>
          <a:p>
            <a:pPr marL="508000" indent="-508000" defTabSz="914400" fontAlgn="base">
              <a:spcAft>
                <a:spcPts val="600"/>
              </a:spcAft>
              <a:buFont typeface="Arial"/>
              <a:buChar char="•"/>
            </a:pPr>
            <a:endParaRPr lang="en-US" sz="2400" i="1">
              <a:solidFill>
                <a:srgbClr val="000000"/>
              </a:solidFill>
              <a:latin typeface="Optima"/>
              <a:cs typeface="Optim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3">
            <a:lumMod val="85000"/>
          </a:schemeClr>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4995334" y="194446"/>
            <a:ext cx="3928534" cy="1077218"/>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200" b="1">
                <a:solidFill>
                  <a:srgbClr val="000000"/>
                </a:solidFill>
                <a:latin typeface="Optima"/>
                <a:cs typeface="Optima"/>
              </a:rPr>
              <a:t>A closer look at one talk move…</a:t>
            </a:r>
            <a:endParaRPr lang="en-US" sz="3600" b="1">
              <a:solidFill>
                <a:srgbClr val="000000"/>
              </a:solidFill>
              <a:latin typeface="Optima"/>
              <a:cs typeface="Optima"/>
            </a:endParaRPr>
          </a:p>
        </p:txBody>
      </p:sp>
      <p:pic>
        <p:nvPicPr>
          <p:cNvPr id="5" name="Picture 4" descr="Screen shot 2012-09-10 at 8.22.58 PM.png"/>
          <p:cNvPicPr>
            <a:picLocks noChangeAspect="1"/>
          </p:cNvPicPr>
          <p:nvPr/>
        </p:nvPicPr>
        <p:blipFill>
          <a:blip r:embed="rId2"/>
          <a:stretch>
            <a:fillRect/>
          </a:stretch>
        </p:blipFill>
        <p:spPr>
          <a:xfrm>
            <a:off x="0" y="1271664"/>
            <a:ext cx="7150100" cy="4762500"/>
          </a:xfrm>
          <a:prstGeom prst="rect">
            <a:avLst/>
          </a:prstGeom>
        </p:spPr>
      </p:pic>
      <p:sp>
        <p:nvSpPr>
          <p:cNvPr id="6" name="Right Arrow 5"/>
          <p:cNvSpPr/>
          <p:nvPr/>
        </p:nvSpPr>
        <p:spPr bwMode="auto">
          <a:xfrm rot="19215644">
            <a:off x="965200" y="5791200"/>
            <a:ext cx="1574800" cy="829733"/>
          </a:xfrm>
          <a:prstGeom prst="rightArrow">
            <a:avLst/>
          </a:prstGeom>
          <a:solidFill>
            <a:srgbClr val="FFFF00"/>
          </a:solid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381000" y="752019"/>
            <a:ext cx="8305800" cy="4863060"/>
          </a:xfrm>
        </p:spPr>
        <p:txBody>
          <a:bodyPr lIns="90000" tIns="46800" rIns="90000" bIns="46800"/>
          <a:lstStyle/>
          <a:p>
            <a:pPr defTabSz="449263" eaLnBrk="1" hangingPunct="1">
              <a:buClr>
                <a:srgbClr val="FFFFFF"/>
              </a:buClr>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dirty="0">
                <a:solidFill>
                  <a:srgbClr val="FFFFFF"/>
                </a:solidFill>
                <a:effectLst>
                  <a:outerShdw blurRad="38100" dist="38100" dir="2700000" algn="tl">
                    <a:srgbClr val="808080"/>
                  </a:outerShdw>
                </a:effectLst>
                <a:latin typeface="Optima" charset="0"/>
              </a:rPr>
              <a:t>So let me see if I understand what you’re saying. What you said was….   </a:t>
            </a:r>
            <a:br>
              <a:rPr lang="en-GB" sz="3600" dirty="0">
                <a:solidFill>
                  <a:srgbClr val="FFFFFF"/>
                </a:solidFill>
                <a:effectLst>
                  <a:outerShdw blurRad="38100" dist="38100" dir="2700000" algn="tl">
                    <a:srgbClr val="808080"/>
                  </a:outerShdw>
                </a:effectLst>
                <a:latin typeface="Optima" charset="0"/>
              </a:rPr>
            </a:br>
            <a:r>
              <a:rPr lang="en-GB" sz="3600" dirty="0">
                <a:solidFill>
                  <a:srgbClr val="FFFFFF"/>
                </a:solidFill>
                <a:effectLst>
                  <a:outerShdw blurRad="38100" dist="38100" dir="2700000" algn="tl">
                    <a:srgbClr val="808080"/>
                  </a:outerShdw>
                </a:effectLst>
                <a:latin typeface="Optima" charset="0"/>
              </a:rPr>
              <a:t>Is that right?</a:t>
            </a:r>
            <a:br>
              <a:rPr lang="en-GB" sz="3600" dirty="0">
                <a:solidFill>
                  <a:srgbClr val="FFFFFF"/>
                </a:solidFill>
                <a:effectLst>
                  <a:outerShdw blurRad="38100" dist="38100" dir="2700000" algn="tl">
                    <a:srgbClr val="808080"/>
                  </a:outerShdw>
                </a:effectLst>
                <a:latin typeface="Optima" charset="0"/>
              </a:rPr>
            </a:br>
            <a:r>
              <a:rPr lang="en-GB" sz="3600" dirty="0">
                <a:solidFill>
                  <a:srgbClr val="FFFFFF"/>
                </a:solidFill>
                <a:effectLst>
                  <a:outerShdw blurRad="38100" dist="38100" dir="2700000" algn="tl">
                    <a:srgbClr val="808080"/>
                  </a:outerShdw>
                </a:effectLst>
                <a:latin typeface="Optima" charset="0"/>
              </a:rPr>
              <a:t/>
            </a:r>
            <a:br>
              <a:rPr lang="en-GB" sz="3600" dirty="0">
                <a:solidFill>
                  <a:srgbClr val="FFFFFF"/>
                </a:solidFill>
                <a:effectLst>
                  <a:outerShdw blurRad="38100" dist="38100" dir="2700000" algn="tl">
                    <a:srgbClr val="808080"/>
                  </a:outerShdw>
                </a:effectLst>
                <a:latin typeface="Optima" charset="0"/>
              </a:rPr>
            </a:br>
            <a:r>
              <a:rPr lang="en-GB" sz="3600" dirty="0">
                <a:solidFill>
                  <a:srgbClr val="FFFFFF"/>
                </a:solidFill>
                <a:effectLst>
                  <a:outerShdw blurRad="38100" dist="38100" dir="2700000" algn="tl">
                    <a:srgbClr val="808080"/>
                  </a:outerShdw>
                </a:effectLst>
                <a:latin typeface="Optima" charset="0"/>
              </a:rPr>
              <a:t/>
            </a:r>
            <a:br>
              <a:rPr lang="en-GB" sz="3600" dirty="0">
                <a:solidFill>
                  <a:srgbClr val="FFFFFF"/>
                </a:solidFill>
                <a:effectLst>
                  <a:outerShdw blurRad="38100" dist="38100" dir="2700000" algn="tl">
                    <a:srgbClr val="808080"/>
                  </a:outerShdw>
                </a:effectLst>
                <a:latin typeface="Optima" charset="0"/>
              </a:rPr>
            </a:br>
            <a:r>
              <a:rPr lang="en-GB" sz="3600" dirty="0">
                <a:solidFill>
                  <a:srgbClr val="FFFFFF"/>
                </a:solidFill>
                <a:effectLst>
                  <a:outerShdw blurRad="38100" dist="38100" dir="2700000" algn="tl">
                    <a:srgbClr val="808080"/>
                  </a:outerShdw>
                </a:effectLst>
                <a:latin typeface="Optima" charset="0"/>
              </a:rPr>
              <a:t>(</a:t>
            </a:r>
            <a:r>
              <a:rPr lang="en-GB" sz="3600" dirty="0" err="1">
                <a:solidFill>
                  <a:srgbClr val="FFFFFF"/>
                </a:solidFill>
                <a:effectLst>
                  <a:outerShdw blurRad="38100" dist="38100" dir="2700000" algn="tl">
                    <a:srgbClr val="808080"/>
                  </a:outerShdw>
                </a:effectLst>
                <a:latin typeface="Optima" charset="0"/>
              </a:rPr>
              <a:t>Revoicing</a:t>
            </a:r>
            <a:r>
              <a:rPr lang="en-GB" sz="3600" dirty="0">
                <a:solidFill>
                  <a:srgbClr val="FFFFFF"/>
                </a:solidFill>
                <a:effectLst>
                  <a:outerShdw blurRad="38100" dist="38100" dir="2700000" algn="tl">
                    <a:srgbClr val="808080"/>
                  </a:outerShdw>
                </a:effectLst>
                <a:latin typeface="Optima" charset="0"/>
              </a:rPr>
              <a:t>)</a:t>
            </a:r>
            <a:br>
              <a:rPr lang="en-GB" sz="3600" dirty="0">
                <a:solidFill>
                  <a:srgbClr val="FFFFFF"/>
                </a:solidFill>
                <a:effectLst>
                  <a:outerShdw blurRad="38100" dist="38100" dir="2700000" algn="tl">
                    <a:srgbClr val="808080"/>
                  </a:outerShdw>
                </a:effectLst>
                <a:latin typeface="Optima" charset="0"/>
              </a:rPr>
            </a:br>
            <a:r>
              <a:rPr lang="en-GB" sz="3600" dirty="0">
                <a:solidFill>
                  <a:srgbClr val="FFFFFF"/>
                </a:solidFill>
                <a:effectLst>
                  <a:outerShdw blurRad="38100" dist="38100" dir="2700000" algn="tl">
                    <a:srgbClr val="808080"/>
                  </a:outerShdw>
                </a:effectLst>
                <a:latin typeface="Optima" charset="0"/>
              </a:rPr>
              <a:t>(</a:t>
            </a:r>
            <a:r>
              <a:rPr lang="en-GB" sz="3600" dirty="0" smtClean="0">
                <a:solidFill>
                  <a:srgbClr val="FFFFFF"/>
                </a:solidFill>
                <a:effectLst>
                  <a:outerShdw blurRad="38100" dist="38100" dir="2700000" algn="tl">
                    <a:srgbClr val="808080"/>
                  </a:outerShdw>
                </a:effectLst>
                <a:latin typeface="Optima" charset="0"/>
              </a:rPr>
              <a:t>Verifying </a:t>
            </a:r>
            <a:r>
              <a:rPr lang="en-GB" sz="3600" dirty="0">
                <a:solidFill>
                  <a:srgbClr val="FFFFFF"/>
                </a:solidFill>
                <a:effectLst>
                  <a:outerShdw blurRad="38100" dist="38100" dir="2700000" algn="tl">
                    <a:srgbClr val="808080"/>
                  </a:outerShdw>
                </a:effectLst>
                <a:latin typeface="Optima" charset="0"/>
              </a:rPr>
              <a:t>and </a:t>
            </a:r>
            <a:r>
              <a:rPr lang="en-GB" sz="3600" dirty="0" smtClean="0">
                <a:solidFill>
                  <a:srgbClr val="FFFFFF"/>
                </a:solidFill>
                <a:effectLst>
                  <a:outerShdw blurRad="38100" dist="38100" dir="2700000" algn="tl">
                    <a:srgbClr val="808080"/>
                  </a:outerShdw>
                </a:effectLst>
                <a:latin typeface="Optima" charset="0"/>
              </a:rPr>
              <a:t>Clarifying)</a:t>
            </a:r>
            <a:r>
              <a:rPr lang="en-GB" sz="3600" b="1" i="1" dirty="0">
                <a:solidFill>
                  <a:srgbClr val="FFFFFF"/>
                </a:solidFill>
                <a:latin typeface="Optima" charset="0"/>
              </a:rPr>
              <a:t/>
            </a:r>
            <a:br>
              <a:rPr lang="en-GB" sz="3600" b="1" i="1" dirty="0">
                <a:solidFill>
                  <a:srgbClr val="FFFFFF"/>
                </a:solidFill>
                <a:latin typeface="Optima" charset="0"/>
              </a:rPr>
            </a:br>
            <a:endParaRPr lang="en-GB" sz="3600" b="1" i="1" dirty="0">
              <a:solidFill>
                <a:srgbClr val="BBE0E3"/>
              </a:solidFill>
              <a:latin typeface="Optima" charset="0"/>
            </a:endParaRPr>
          </a:p>
        </p:txBody>
      </p:sp>
      <p:sp>
        <p:nvSpPr>
          <p:cNvPr id="135171" name="Line 3"/>
          <p:cNvSpPr>
            <a:spLocks noChangeShapeType="1"/>
          </p:cNvSpPr>
          <p:nvPr/>
        </p:nvSpPr>
        <p:spPr bwMode="auto">
          <a:xfrm>
            <a:off x="381000" y="457200"/>
            <a:ext cx="8305800" cy="1588"/>
          </a:xfrm>
          <a:prstGeom prst="line">
            <a:avLst/>
          </a:prstGeom>
          <a:noFill/>
          <a:ln w="57240">
            <a:solidFill>
              <a:srgbClr val="FFF5C5"/>
            </a:solidFill>
            <a:miter lim="800000"/>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200508" y="3214038"/>
            <a:ext cx="5548327" cy="2679837"/>
          </a:xfrm>
          <a:prstGeom prst="rect">
            <a:avLst/>
          </a:prstGeom>
          <a:noFill/>
          <a:ln w="9525">
            <a:noFill/>
            <a:round/>
            <a:headEnd/>
            <a:tailEnd/>
          </a:ln>
        </p:spPr>
        <p:txBody>
          <a:bodyPr wrap="square" lIns="90000" tIns="46800" rIns="90000" bIns="46800" anchor="ctr">
            <a:prstTxWarp prst="textNoShape">
              <a:avLst/>
            </a:prstTxWarp>
            <a:spAutoFit/>
          </a:bodyPr>
          <a:lstStyle/>
          <a:p>
            <a:pPr defTabSz="449263">
              <a:buClr>
                <a:srgbClr val="000000"/>
              </a:buClr>
              <a:buSzPct val="100000"/>
              <a:buFont typeface="Optima" charset="0"/>
              <a:buNone/>
              <a:tabLst>
                <a:tab pos="1825625" algn="l"/>
                <a:tab pos="2740025" algn="l"/>
                <a:tab pos="3654425" algn="l"/>
                <a:tab pos="4568825" algn="l"/>
                <a:tab pos="5483225" algn="l"/>
                <a:tab pos="6397625" algn="l"/>
                <a:tab pos="7312025" algn="l"/>
                <a:tab pos="8226425" algn="l"/>
                <a:tab pos="9140825" algn="l"/>
                <a:tab pos="10055225" algn="l"/>
              </a:tabLst>
            </a:pPr>
            <a:r>
              <a:rPr lang="en-GB" sz="2800">
                <a:solidFill>
                  <a:srgbClr val="FFFFFF"/>
                </a:solidFill>
                <a:latin typeface="Optima" charset="0"/>
              </a:rPr>
              <a:t>The teacher has asked a question on the handout: Is it true that more Americans reported having Mexican ancestry than English ancestry? </a:t>
            </a:r>
            <a:r>
              <a:rPr lang="en-GB" sz="2800" b="1">
                <a:solidFill>
                  <a:srgbClr val="000000"/>
                </a:solidFill>
                <a:latin typeface="Optima" charset="0"/>
              </a:rPr>
              <a:t/>
            </a:r>
            <a:br>
              <a:rPr lang="en-GB" sz="2800" b="1">
                <a:solidFill>
                  <a:srgbClr val="000000"/>
                </a:solidFill>
                <a:latin typeface="Optima" charset="0"/>
              </a:rPr>
            </a:br>
            <a:endParaRPr lang="en-GB" sz="2800" b="1" i="1">
              <a:solidFill>
                <a:srgbClr val="333399"/>
              </a:solidFill>
              <a:latin typeface="Optima" charset="0"/>
            </a:endParaRPr>
          </a:p>
        </p:txBody>
      </p:sp>
      <p:pic>
        <p:nvPicPr>
          <p:cNvPr id="301059" name="Picture 3"/>
          <p:cNvPicPr>
            <a:picLocks noChangeAspect="1" noChangeArrowheads="1"/>
          </p:cNvPicPr>
          <p:nvPr/>
        </p:nvPicPr>
        <p:blipFill>
          <a:blip r:embed="rId3"/>
          <a:srcRect/>
          <a:stretch>
            <a:fillRect/>
          </a:stretch>
        </p:blipFill>
        <p:spPr bwMode="auto">
          <a:xfrm>
            <a:off x="0" y="1"/>
            <a:ext cx="5779263" cy="2941232"/>
          </a:xfrm>
          <a:prstGeom prst="rect">
            <a:avLst/>
          </a:prstGeom>
          <a:noFill/>
          <a:ln w="9525">
            <a:noFill/>
            <a:round/>
            <a:headEnd/>
            <a:tailEnd/>
          </a:ln>
          <a:effectLst>
            <a:outerShdw blurRad="63500" dist="17819" dir="2700000" algn="ctr" rotWithShape="0">
              <a:srgbClr val="808080"/>
            </a:outerShdw>
          </a:effectLst>
        </p:spPr>
      </p:pic>
      <p:sp>
        <p:nvSpPr>
          <p:cNvPr id="188420" name="Text Box 4"/>
          <p:cNvSpPr txBox="1">
            <a:spLocks noChangeArrowheads="1"/>
          </p:cNvSpPr>
          <p:nvPr/>
        </p:nvSpPr>
        <p:spPr bwMode="auto">
          <a:xfrm>
            <a:off x="8686800" y="0"/>
            <a:ext cx="457200" cy="457200"/>
          </a:xfrm>
          <a:prstGeom prst="rect">
            <a:avLst/>
          </a:prstGeom>
          <a:noFill/>
          <a:ln w="9525">
            <a:noFill/>
            <a:round/>
            <a:headEnd/>
            <a:tailEnd/>
          </a:ln>
        </p:spPr>
        <p:txBody>
          <a:bodyPr lIns="90000" tIns="46800" rIns="90000" bIns="46800">
            <a:prstTxWarp prst="textNoShape">
              <a:avLst/>
            </a:prstTxWarp>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rPr>
              <a:t>3.</a:t>
            </a:r>
          </a:p>
        </p:txBody>
      </p:sp>
      <p:pic>
        <p:nvPicPr>
          <p:cNvPr id="6" name="Picture 5" descr="Screen shot 2012-10-08 at 8.45.37 PM.png"/>
          <p:cNvPicPr>
            <a:picLocks noChangeAspect="1"/>
          </p:cNvPicPr>
          <p:nvPr/>
        </p:nvPicPr>
        <p:blipFill>
          <a:blip r:embed="rId4"/>
          <a:stretch>
            <a:fillRect/>
          </a:stretch>
        </p:blipFill>
        <p:spPr>
          <a:xfrm>
            <a:off x="5748835" y="0"/>
            <a:ext cx="3395165" cy="579468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200508" y="4075813"/>
            <a:ext cx="5548327" cy="956288"/>
          </a:xfrm>
          <a:prstGeom prst="rect">
            <a:avLst/>
          </a:prstGeom>
          <a:noFill/>
          <a:ln w="9525">
            <a:noFill/>
            <a:round/>
            <a:headEnd/>
            <a:tailEnd/>
          </a:ln>
        </p:spPr>
        <p:txBody>
          <a:bodyPr wrap="square" lIns="90000" tIns="46800" rIns="90000" bIns="46800" anchor="ctr">
            <a:prstTxWarp prst="textNoShape">
              <a:avLst/>
            </a:prstTxWarp>
            <a:spAutoFit/>
          </a:bodyPr>
          <a:lstStyle/>
          <a:p>
            <a:pPr defTabSz="449263">
              <a:buClr>
                <a:srgbClr val="000000"/>
              </a:buClr>
              <a:buSzPct val="100000"/>
              <a:buFont typeface="Optima" charset="0"/>
              <a:buNone/>
              <a:tabLst>
                <a:tab pos="1825625" algn="l"/>
                <a:tab pos="2740025" algn="l"/>
                <a:tab pos="3654425" algn="l"/>
                <a:tab pos="4568825" algn="l"/>
                <a:tab pos="5483225" algn="l"/>
                <a:tab pos="6397625" algn="l"/>
                <a:tab pos="7312025" algn="l"/>
                <a:tab pos="8226425" algn="l"/>
                <a:tab pos="9140825" algn="l"/>
                <a:tab pos="10055225" algn="l"/>
              </a:tabLst>
            </a:pPr>
            <a:r>
              <a:rPr lang="en-GB" sz="2800">
                <a:solidFill>
                  <a:srgbClr val="FFFFFF"/>
                </a:solidFill>
                <a:latin typeface="Optima" charset="0"/>
              </a:rPr>
              <a:t>Elenor says “Yes, it IS true. It’s not…. I just… no. Yes, it’s true.”</a:t>
            </a:r>
            <a:endParaRPr lang="en-GB" sz="2800" b="1" i="1">
              <a:solidFill>
                <a:srgbClr val="333399"/>
              </a:solidFill>
              <a:latin typeface="Optima" charset="0"/>
            </a:endParaRPr>
          </a:p>
        </p:txBody>
      </p:sp>
      <p:pic>
        <p:nvPicPr>
          <p:cNvPr id="301059" name="Picture 3"/>
          <p:cNvPicPr>
            <a:picLocks noChangeAspect="1" noChangeArrowheads="1"/>
          </p:cNvPicPr>
          <p:nvPr/>
        </p:nvPicPr>
        <p:blipFill>
          <a:blip r:embed="rId3"/>
          <a:srcRect/>
          <a:stretch>
            <a:fillRect/>
          </a:stretch>
        </p:blipFill>
        <p:spPr bwMode="auto">
          <a:xfrm>
            <a:off x="0" y="1"/>
            <a:ext cx="5779263" cy="2941232"/>
          </a:xfrm>
          <a:prstGeom prst="rect">
            <a:avLst/>
          </a:prstGeom>
          <a:noFill/>
          <a:ln w="9525">
            <a:noFill/>
            <a:round/>
            <a:headEnd/>
            <a:tailEnd/>
          </a:ln>
          <a:effectLst>
            <a:outerShdw blurRad="63500" dist="17819" dir="2700000" algn="ctr" rotWithShape="0">
              <a:srgbClr val="808080"/>
            </a:outerShdw>
          </a:effectLst>
        </p:spPr>
      </p:pic>
      <p:sp>
        <p:nvSpPr>
          <p:cNvPr id="188420" name="Text Box 4"/>
          <p:cNvSpPr txBox="1">
            <a:spLocks noChangeArrowheads="1"/>
          </p:cNvSpPr>
          <p:nvPr/>
        </p:nvSpPr>
        <p:spPr bwMode="auto">
          <a:xfrm>
            <a:off x="8686800" y="0"/>
            <a:ext cx="457200" cy="457200"/>
          </a:xfrm>
          <a:prstGeom prst="rect">
            <a:avLst/>
          </a:prstGeom>
          <a:noFill/>
          <a:ln w="9525">
            <a:noFill/>
            <a:round/>
            <a:headEnd/>
            <a:tailEnd/>
          </a:ln>
        </p:spPr>
        <p:txBody>
          <a:bodyPr lIns="90000" tIns="46800" rIns="90000" bIns="46800">
            <a:prstTxWarp prst="textNoShape">
              <a:avLst/>
            </a:prstTxWarp>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rPr>
              <a:t>3.</a:t>
            </a:r>
          </a:p>
        </p:txBody>
      </p:sp>
      <p:pic>
        <p:nvPicPr>
          <p:cNvPr id="6" name="Picture 5" descr="Screen shot 2012-10-08 at 8.45.37 PM.png"/>
          <p:cNvPicPr>
            <a:picLocks noChangeAspect="1"/>
          </p:cNvPicPr>
          <p:nvPr/>
        </p:nvPicPr>
        <p:blipFill>
          <a:blip r:embed="rId4"/>
          <a:stretch>
            <a:fillRect/>
          </a:stretch>
        </p:blipFill>
        <p:spPr>
          <a:xfrm>
            <a:off x="5748835" y="0"/>
            <a:ext cx="3395165" cy="5794681"/>
          </a:xfrm>
          <a:prstGeom prst="rect">
            <a:avLst/>
          </a:prstGeom>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200508" y="3597669"/>
            <a:ext cx="5229917" cy="956288"/>
          </a:xfrm>
          <a:prstGeom prst="rect">
            <a:avLst/>
          </a:prstGeom>
          <a:noFill/>
          <a:ln w="9525">
            <a:noFill/>
            <a:round/>
            <a:headEnd/>
            <a:tailEnd/>
          </a:ln>
        </p:spPr>
        <p:txBody>
          <a:bodyPr wrap="square" lIns="90000" tIns="46800" rIns="90000" bIns="46800" anchor="ctr">
            <a:prstTxWarp prst="textNoShape">
              <a:avLst/>
            </a:prstTxWarp>
            <a:spAutoFit/>
          </a:bodyPr>
          <a:lstStyle/>
          <a:p>
            <a:pPr defTabSz="449263">
              <a:buClr>
                <a:srgbClr val="000000"/>
              </a:buClr>
              <a:buSzPct val="100000"/>
              <a:buFont typeface="Optima" charset="0"/>
              <a:buNone/>
              <a:tabLst>
                <a:tab pos="1825625" algn="l"/>
                <a:tab pos="2740025" algn="l"/>
                <a:tab pos="3654425" algn="l"/>
                <a:tab pos="4568825" algn="l"/>
                <a:tab pos="5483225" algn="l"/>
                <a:tab pos="6397625" algn="l"/>
                <a:tab pos="7312025" algn="l"/>
                <a:tab pos="8226425" algn="l"/>
                <a:tab pos="9140825" algn="l"/>
                <a:tab pos="10055225" algn="l"/>
              </a:tabLst>
            </a:pPr>
            <a:r>
              <a:rPr lang="en-GB" sz="2800" dirty="0">
                <a:solidFill>
                  <a:srgbClr val="FFFFFF"/>
                </a:solidFill>
                <a:latin typeface="Optima" charset="0"/>
              </a:rPr>
              <a:t>The teacher thinks “What?? </a:t>
            </a:r>
            <a:r>
              <a:rPr lang="en-GB" sz="2800" dirty="0" smtClean="0">
                <a:solidFill>
                  <a:srgbClr val="FFFFFF"/>
                </a:solidFill>
                <a:latin typeface="Optima" charset="0"/>
              </a:rPr>
              <a:t> Is </a:t>
            </a:r>
            <a:r>
              <a:rPr lang="en-GB" sz="2800" dirty="0">
                <a:solidFill>
                  <a:srgbClr val="FFFFFF"/>
                </a:solidFill>
                <a:latin typeface="Optima" charset="0"/>
              </a:rPr>
              <a:t>she just not reading the table?” </a:t>
            </a:r>
            <a:endParaRPr lang="en-GB" sz="2800" b="1" dirty="0">
              <a:solidFill>
                <a:srgbClr val="333399"/>
              </a:solidFill>
              <a:latin typeface="Optima" charset="0"/>
            </a:endParaRPr>
          </a:p>
        </p:txBody>
      </p:sp>
      <p:pic>
        <p:nvPicPr>
          <p:cNvPr id="301059" name="Picture 3"/>
          <p:cNvPicPr>
            <a:picLocks noChangeAspect="1" noChangeArrowheads="1"/>
          </p:cNvPicPr>
          <p:nvPr/>
        </p:nvPicPr>
        <p:blipFill>
          <a:blip r:embed="rId3"/>
          <a:srcRect/>
          <a:stretch>
            <a:fillRect/>
          </a:stretch>
        </p:blipFill>
        <p:spPr bwMode="auto">
          <a:xfrm>
            <a:off x="0" y="1"/>
            <a:ext cx="5779263" cy="2941232"/>
          </a:xfrm>
          <a:prstGeom prst="rect">
            <a:avLst/>
          </a:prstGeom>
          <a:noFill/>
          <a:ln w="9525">
            <a:noFill/>
            <a:round/>
            <a:headEnd/>
            <a:tailEnd/>
          </a:ln>
          <a:effectLst>
            <a:outerShdw blurRad="63500" dist="17819" dir="2700000" algn="ctr" rotWithShape="0">
              <a:srgbClr val="808080"/>
            </a:outerShdw>
          </a:effectLst>
        </p:spPr>
      </p:pic>
      <p:sp>
        <p:nvSpPr>
          <p:cNvPr id="188420" name="Text Box 4"/>
          <p:cNvSpPr txBox="1">
            <a:spLocks noChangeArrowheads="1"/>
          </p:cNvSpPr>
          <p:nvPr/>
        </p:nvSpPr>
        <p:spPr bwMode="auto">
          <a:xfrm>
            <a:off x="8686800" y="0"/>
            <a:ext cx="457200" cy="457200"/>
          </a:xfrm>
          <a:prstGeom prst="rect">
            <a:avLst/>
          </a:prstGeom>
          <a:noFill/>
          <a:ln w="9525">
            <a:noFill/>
            <a:round/>
            <a:headEnd/>
            <a:tailEnd/>
          </a:ln>
        </p:spPr>
        <p:txBody>
          <a:bodyPr lIns="90000" tIns="46800" rIns="90000" bIns="46800">
            <a:prstTxWarp prst="textNoShape">
              <a:avLst/>
            </a:prstTxWarp>
            <a:spAutoFit/>
          </a:bodyPr>
          <a:lstStyle/>
          <a:p>
            <a:pPr defTabSz="449263">
              <a:buClr>
                <a:srgbClr val="000000"/>
              </a:buClr>
              <a:buSzPct val="100000"/>
              <a:buFont typeface="Arial"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b="1">
                <a:solidFill>
                  <a:srgbClr val="000000"/>
                </a:solidFill>
              </a:rPr>
              <a:t>3.</a:t>
            </a:r>
          </a:p>
        </p:txBody>
      </p:sp>
      <p:pic>
        <p:nvPicPr>
          <p:cNvPr id="6" name="Picture 5" descr="Screen shot 2012-10-08 at 8.45.37 PM.png"/>
          <p:cNvPicPr>
            <a:picLocks noChangeAspect="1"/>
          </p:cNvPicPr>
          <p:nvPr/>
        </p:nvPicPr>
        <p:blipFill>
          <a:blip r:embed="rId4"/>
          <a:stretch>
            <a:fillRect/>
          </a:stretch>
        </p:blipFill>
        <p:spPr>
          <a:xfrm>
            <a:off x="5748835" y="0"/>
            <a:ext cx="3395165" cy="5794681"/>
          </a:xfrm>
          <a:prstGeom prst="rect">
            <a:avLst/>
          </a:prstGeom>
        </p:spPr>
      </p:pic>
      <p:sp>
        <p:nvSpPr>
          <p:cNvPr id="7" name="Rectangle 2"/>
          <p:cNvSpPr>
            <a:spLocks noChangeArrowheads="1"/>
          </p:cNvSpPr>
          <p:nvPr/>
        </p:nvSpPr>
        <p:spPr bwMode="auto">
          <a:xfrm>
            <a:off x="200508" y="5093291"/>
            <a:ext cx="5229917" cy="956288"/>
          </a:xfrm>
          <a:prstGeom prst="rect">
            <a:avLst/>
          </a:prstGeom>
          <a:noFill/>
          <a:ln w="9525">
            <a:noFill/>
            <a:round/>
            <a:headEnd/>
            <a:tailEnd/>
          </a:ln>
        </p:spPr>
        <p:txBody>
          <a:bodyPr wrap="square" lIns="90000" tIns="46800" rIns="90000" bIns="46800" anchor="ctr">
            <a:prstTxWarp prst="textNoShape">
              <a:avLst/>
            </a:prstTxWarp>
            <a:spAutoFit/>
          </a:bodyPr>
          <a:lstStyle/>
          <a:p>
            <a:pPr defTabSz="449263">
              <a:buClr>
                <a:srgbClr val="000000"/>
              </a:buClr>
              <a:buSzPct val="100000"/>
              <a:buFont typeface="Optima" charset="0"/>
              <a:buNone/>
              <a:tabLst>
                <a:tab pos="1825625" algn="l"/>
                <a:tab pos="2740025" algn="l"/>
                <a:tab pos="3654425" algn="l"/>
                <a:tab pos="4568825" algn="l"/>
                <a:tab pos="5483225" algn="l"/>
                <a:tab pos="6397625" algn="l"/>
                <a:tab pos="7312025" algn="l"/>
                <a:tab pos="8226425" algn="l"/>
                <a:tab pos="9140825" algn="l"/>
                <a:tab pos="10055225" algn="l"/>
              </a:tabLst>
            </a:pPr>
            <a:r>
              <a:rPr lang="en-GB" sz="2800">
                <a:solidFill>
                  <a:srgbClr val="FFFFFF"/>
                </a:solidFill>
                <a:latin typeface="Optima" charset="0"/>
              </a:rPr>
              <a:t>But he decides to check– to verify and hopefully, clarify.</a:t>
            </a:r>
            <a:endParaRPr lang="en-GB" sz="2800" b="1">
              <a:solidFill>
                <a:srgbClr val="333399"/>
              </a:solidFill>
              <a:latin typeface="Optima" charset="0"/>
            </a:endParaRPr>
          </a:p>
        </p:txBody>
      </p:sp>
      <p:sp>
        <p:nvSpPr>
          <p:cNvPr id="8" name="Curved Left Arrow 7"/>
          <p:cNvSpPr/>
          <p:nvPr/>
        </p:nvSpPr>
        <p:spPr bwMode="auto">
          <a:xfrm>
            <a:off x="8263468" y="2506133"/>
            <a:ext cx="711200" cy="1091536"/>
          </a:xfrm>
          <a:prstGeom prst="curved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371600"/>
            <a:ext cx="8534400" cy="2008188"/>
            <a:chOff x="240" y="864"/>
            <a:chExt cx="5376" cy="1265"/>
          </a:xfrm>
        </p:grpSpPr>
        <p:sp>
          <p:nvSpPr>
            <p:cNvPr id="693251" name="Rectangle 3"/>
            <p:cNvSpPr>
              <a:spLocks noChangeArrowheads="1"/>
            </p:cNvSpPr>
            <p:nvPr/>
          </p:nvSpPr>
          <p:spPr bwMode="auto">
            <a:xfrm>
              <a:off x="240" y="1248"/>
              <a:ext cx="4416" cy="596"/>
            </a:xfrm>
            <a:prstGeom prst="rect">
              <a:avLst/>
            </a:prstGeom>
            <a:noFill/>
            <a:ln w="9525">
              <a:noFill/>
              <a:miter lim="800000"/>
              <a:headEnd/>
              <a:tailEnd/>
            </a:ln>
            <a:effectLst/>
          </p:spPr>
          <p:txBody>
            <a:bodyPr anchor="ctr">
              <a:prstTxWarp prst="textNoShape">
                <a:avLst/>
              </a:prstTxWarp>
              <a:spAutoFit/>
            </a:bodyPr>
            <a:lstStyle/>
            <a:p>
              <a:pPr defTabSz="914400" fontAlgn="base">
                <a:spcBef>
                  <a:spcPct val="0"/>
                </a:spcBef>
                <a:spcAft>
                  <a:spcPct val="0"/>
                </a:spcAft>
              </a:pPr>
              <a:r>
                <a:rPr lang="en-US" sz="2800" dirty="0">
                  <a:solidFill>
                    <a:srgbClr val="FCFF48"/>
                  </a:solidFill>
                  <a:latin typeface="Optima" charset="0"/>
                </a:rPr>
                <a:t>•Motivation </a:t>
              </a:r>
              <a:r>
                <a:rPr lang="en-US" sz="2800" dirty="0" smtClean="0">
                  <a:solidFill>
                    <a:srgbClr val="FCFF48"/>
                  </a:solidFill>
                  <a:latin typeface="Optima" charset="0"/>
                </a:rPr>
                <a:t>improves. </a:t>
              </a:r>
              <a:r>
                <a:rPr lang="en-US" sz="2800" dirty="0">
                  <a:solidFill>
                    <a:srgbClr val="FCFF48"/>
                  </a:solidFill>
                  <a:latin typeface="Optima" charset="0"/>
                </a:rPr>
                <a:t/>
              </a:r>
              <a:br>
                <a:rPr lang="en-US" sz="2800" dirty="0">
                  <a:solidFill>
                    <a:srgbClr val="FCFF48"/>
                  </a:solidFill>
                  <a:latin typeface="Optima" charset="0"/>
                </a:rPr>
              </a:br>
              <a:r>
                <a:rPr lang="en-US" sz="2800" i="1" dirty="0">
                  <a:solidFill>
                    <a:srgbClr val="FFFAC9"/>
                  </a:solidFill>
                  <a:latin typeface="Optima" charset="0"/>
                </a:rPr>
                <a:t>I have a stake in this discussion…</a:t>
              </a:r>
              <a:endParaRPr lang="en-US" sz="2800" dirty="0">
                <a:solidFill>
                  <a:srgbClr val="000000"/>
                </a:solidFill>
              </a:endParaRPr>
            </a:p>
          </p:txBody>
        </p:sp>
        <p:pic>
          <p:nvPicPr>
            <p:cNvPr id="693252" name="Picture 4" descr="discuss"/>
            <p:cNvPicPr>
              <a:picLocks noChangeAspect="1" noChangeArrowheads="1"/>
            </p:cNvPicPr>
            <p:nvPr/>
          </p:nvPicPr>
          <p:blipFill>
            <a:blip r:embed="rId3">
              <a:lum bright="12000" contrast="24000"/>
            </a:blip>
            <a:srcRect/>
            <a:stretch>
              <a:fillRect/>
            </a:stretch>
          </p:blipFill>
          <p:spPr bwMode="auto">
            <a:xfrm>
              <a:off x="3600" y="864"/>
              <a:ext cx="2016" cy="1265"/>
            </a:xfrm>
            <a:prstGeom prst="rect">
              <a:avLst/>
            </a:prstGeom>
            <a:noFill/>
            <a:effectLst>
              <a:outerShdw blurRad="63500" dist="38099" dir="2700000" algn="ctr" rotWithShape="0">
                <a:srgbClr val="000000">
                  <a:alpha val="74998"/>
                </a:srgbClr>
              </a:outerShdw>
            </a:effectLst>
          </p:spPr>
        </p:pic>
      </p:grpSp>
      <p:grpSp>
        <p:nvGrpSpPr>
          <p:cNvPr id="3" name="Group 5"/>
          <p:cNvGrpSpPr>
            <a:grpSpLocks/>
          </p:cNvGrpSpPr>
          <p:nvPr/>
        </p:nvGrpSpPr>
        <p:grpSpPr bwMode="auto">
          <a:xfrm>
            <a:off x="381000" y="4343400"/>
            <a:ext cx="8496300" cy="2189163"/>
            <a:chOff x="240" y="2736"/>
            <a:chExt cx="5352" cy="1379"/>
          </a:xfrm>
        </p:grpSpPr>
        <p:sp>
          <p:nvSpPr>
            <p:cNvPr id="693254" name="Rectangle 6"/>
            <p:cNvSpPr>
              <a:spLocks noChangeArrowheads="1"/>
            </p:cNvSpPr>
            <p:nvPr/>
          </p:nvSpPr>
          <p:spPr bwMode="auto">
            <a:xfrm>
              <a:off x="240" y="2918"/>
              <a:ext cx="3696" cy="865"/>
            </a:xfrm>
            <a:prstGeom prst="rect">
              <a:avLst/>
            </a:prstGeom>
            <a:noFill/>
            <a:ln w="9525">
              <a:noFill/>
              <a:miter lim="800000"/>
              <a:headEnd/>
              <a:tailEnd/>
            </a:ln>
            <a:effectLst/>
          </p:spPr>
          <p:txBody>
            <a:bodyPr anchor="ctr">
              <a:prstTxWarp prst="textNoShape">
                <a:avLst/>
              </a:prstTxWarp>
              <a:spAutoFit/>
            </a:bodyPr>
            <a:lstStyle/>
            <a:p>
              <a:pPr defTabSz="914400" fontAlgn="base">
                <a:spcBef>
                  <a:spcPct val="0"/>
                </a:spcBef>
                <a:spcAft>
                  <a:spcPct val="0"/>
                </a:spcAft>
              </a:pPr>
              <a:r>
                <a:rPr lang="en-US" sz="2800" dirty="0">
                  <a:solidFill>
                    <a:srgbClr val="FCFF48"/>
                  </a:solidFill>
                  <a:latin typeface="Optima" charset="0"/>
                </a:rPr>
                <a:t>•Understanding </a:t>
              </a:r>
              <a:r>
                <a:rPr lang="en-US" sz="2800" dirty="0" smtClean="0">
                  <a:solidFill>
                    <a:srgbClr val="FCFF48"/>
                  </a:solidFill>
                  <a:latin typeface="Optima" charset="0"/>
                </a:rPr>
                <a:t>improves.</a:t>
              </a:r>
              <a:r>
                <a:rPr lang="en-US" sz="2800" dirty="0">
                  <a:solidFill>
                    <a:srgbClr val="FCFF48"/>
                  </a:solidFill>
                  <a:latin typeface="Optima" charset="0"/>
                </a:rPr>
                <a:t/>
              </a:r>
              <a:br>
                <a:rPr lang="en-US" sz="2800" dirty="0">
                  <a:solidFill>
                    <a:srgbClr val="FCFF48"/>
                  </a:solidFill>
                  <a:latin typeface="Optima" charset="0"/>
                </a:rPr>
              </a:br>
              <a:r>
                <a:rPr lang="en-US" sz="2800" dirty="0">
                  <a:solidFill>
                    <a:srgbClr val="FFFAC9"/>
                  </a:solidFill>
                  <a:latin typeface="Optima" charset="0"/>
                </a:rPr>
                <a:t>Detailed discussion of concepts and reasoning helps understanding…</a:t>
              </a:r>
              <a:endParaRPr lang="en-US" sz="2800" dirty="0">
                <a:solidFill>
                  <a:srgbClr val="000000"/>
                </a:solidFill>
              </a:endParaRPr>
            </a:p>
          </p:txBody>
        </p:sp>
        <p:pic>
          <p:nvPicPr>
            <p:cNvPr id="693255" name="Picture 7" descr="james"/>
            <p:cNvPicPr>
              <a:picLocks noChangeAspect="1" noChangeArrowheads="1"/>
            </p:cNvPicPr>
            <p:nvPr/>
          </p:nvPicPr>
          <p:blipFill>
            <a:blip r:embed="rId4">
              <a:lum bright="24000" contrast="30000"/>
            </a:blip>
            <a:srcRect/>
            <a:stretch>
              <a:fillRect/>
            </a:stretch>
          </p:blipFill>
          <p:spPr bwMode="auto">
            <a:xfrm>
              <a:off x="3840" y="2736"/>
              <a:ext cx="1752" cy="1379"/>
            </a:xfrm>
            <a:prstGeom prst="rect">
              <a:avLst/>
            </a:prstGeom>
            <a:noFill/>
            <a:effectLst>
              <a:outerShdw blurRad="63500" dist="38099" dir="2700000" algn="ctr" rotWithShape="0">
                <a:srgbClr val="000000">
                  <a:alpha val="74998"/>
                </a:srgbClr>
              </a:outerShdw>
            </a:effectLst>
          </p:spPr>
        </p:pic>
      </p:grpSp>
    </p:spTree>
    <p:extLst>
      <p:ext uri="{BB962C8B-B14F-4D97-AF65-F5344CB8AC3E}">
        <p14:creationId xmlns:p14="http://schemas.microsoft.com/office/powerpoint/2010/main" val="2615956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88418" name="Rectangle 2"/>
          <p:cNvSpPr>
            <a:spLocks noChangeArrowheads="1"/>
          </p:cNvSpPr>
          <p:nvPr/>
        </p:nvSpPr>
        <p:spPr bwMode="auto">
          <a:xfrm>
            <a:off x="0" y="4443190"/>
            <a:ext cx="9144000" cy="2248950"/>
          </a:xfrm>
          <a:prstGeom prst="rect">
            <a:avLst/>
          </a:prstGeom>
          <a:noFill/>
          <a:ln w="9525">
            <a:noFill/>
            <a:round/>
            <a:headEnd/>
            <a:tailEnd/>
          </a:ln>
        </p:spPr>
        <p:txBody>
          <a:bodyPr lIns="90000" tIns="46800" rIns="90000" bIns="46800" anchor="ctr">
            <a:prstTxWarp prst="textNoShape">
              <a:avLst/>
            </a:prstTxWarp>
            <a:spAutoFit/>
          </a:bodyPr>
          <a:lstStyle/>
          <a:p>
            <a:pPr marL="1606550" indent="-1606550" defTabSz="449263">
              <a:buClr>
                <a:srgbClr val="000000"/>
              </a:buClr>
              <a:buSzPct val="100000"/>
              <a:buFont typeface="Optima" charset="0"/>
              <a:buNone/>
              <a:tabLst>
                <a:tab pos="1606550" algn="l"/>
                <a:tab pos="1825625" algn="l"/>
                <a:tab pos="2740025" algn="l"/>
                <a:tab pos="3654425" algn="l"/>
                <a:tab pos="4568825" algn="l"/>
                <a:tab pos="5483225" algn="l"/>
                <a:tab pos="6397625" algn="l"/>
                <a:tab pos="7312025" algn="l"/>
                <a:tab pos="8226425" algn="l"/>
                <a:tab pos="9140825" algn="l"/>
                <a:tab pos="10055225" algn="l"/>
              </a:tabLst>
            </a:pPr>
            <a:r>
              <a:rPr lang="en-GB" sz="2800">
                <a:solidFill>
                  <a:srgbClr val="FFFFFF"/>
                </a:solidFill>
                <a:latin typeface="Optima" charset="0"/>
              </a:rPr>
              <a:t>Teacher: 	So let me see if I understand. What you're telling me is that more people in this table chose Mexican than chose English for their ancestry?  Is that what you’re saying? </a:t>
            </a:r>
            <a:r>
              <a:rPr lang="en-GB" sz="2800" b="1">
                <a:solidFill>
                  <a:srgbClr val="000000"/>
                </a:solidFill>
                <a:latin typeface="Optima" charset="0"/>
              </a:rPr>
              <a:t/>
            </a:r>
            <a:br>
              <a:rPr lang="en-GB" sz="2800" b="1">
                <a:solidFill>
                  <a:srgbClr val="000000"/>
                </a:solidFill>
                <a:latin typeface="Optima" charset="0"/>
              </a:rPr>
            </a:br>
            <a:endParaRPr lang="en-GB" sz="2800" b="1" i="1">
              <a:solidFill>
                <a:srgbClr val="333399"/>
              </a:solidFill>
              <a:latin typeface="Optima" charset="0"/>
            </a:endParaRPr>
          </a:p>
        </p:txBody>
      </p:sp>
      <p:pic>
        <p:nvPicPr>
          <p:cNvPr id="301059" name="Picture 3"/>
          <p:cNvPicPr>
            <a:picLocks noChangeAspect="1" noChangeArrowheads="1"/>
          </p:cNvPicPr>
          <p:nvPr/>
        </p:nvPicPr>
        <p:blipFill>
          <a:blip r:embed="rId3"/>
          <a:srcRect/>
          <a:stretch>
            <a:fillRect/>
          </a:stretch>
        </p:blipFill>
        <p:spPr bwMode="auto">
          <a:xfrm>
            <a:off x="0" y="1"/>
            <a:ext cx="6337487" cy="3225328"/>
          </a:xfrm>
          <a:prstGeom prst="rect">
            <a:avLst/>
          </a:prstGeom>
          <a:noFill/>
          <a:ln w="9525">
            <a:noFill/>
            <a:round/>
            <a:headEnd/>
            <a:tailEnd/>
          </a:ln>
          <a:effectLst>
            <a:outerShdw blurRad="63500" dist="17819" dir="2700000" algn="ctr" rotWithShape="0">
              <a:srgbClr val="808080"/>
            </a:outerShdw>
          </a:effectLst>
        </p:spPr>
      </p:pic>
      <p:pic>
        <p:nvPicPr>
          <p:cNvPr id="4" name="Picture 3" descr="Screen shot 2012-10-08 at 8.45.37 PM.png"/>
          <p:cNvPicPr>
            <a:picLocks noChangeAspect="1"/>
          </p:cNvPicPr>
          <p:nvPr/>
        </p:nvPicPr>
        <p:blipFill>
          <a:blip r:embed="rId4"/>
          <a:stretch>
            <a:fillRect/>
          </a:stretch>
        </p:blipFill>
        <p:spPr>
          <a:xfrm>
            <a:off x="6337488" y="1"/>
            <a:ext cx="2603312" cy="4443189"/>
          </a:xfrm>
          <a:prstGeom prst="rect">
            <a:avLst/>
          </a:prstGeom>
        </p:spPr>
      </p:pic>
      <p:sp>
        <p:nvSpPr>
          <p:cNvPr id="5" name="Curved Left Arrow 4"/>
          <p:cNvSpPr/>
          <p:nvPr/>
        </p:nvSpPr>
        <p:spPr bwMode="auto">
          <a:xfrm>
            <a:off x="8263468" y="1930400"/>
            <a:ext cx="440265" cy="897467"/>
          </a:xfrm>
          <a:prstGeom prst="curvedLeftArrow">
            <a:avLst>
              <a:gd name="adj1" fmla="val 26551"/>
              <a:gd name="adj2" fmla="val 53877"/>
              <a:gd name="adj3" fmla="val 25000"/>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spTree>
  </p:cSld>
  <p:clrMapOvr>
    <a:masterClrMapping/>
  </p:clrMapOvr>
  <p:transition spd="med"/>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380999" y="4263251"/>
            <a:ext cx="8458061" cy="2248950"/>
          </a:xfrm>
          <a:prstGeom prst="rect">
            <a:avLst/>
          </a:prstGeom>
          <a:noFill/>
          <a:ln w="9525">
            <a:noFill/>
            <a:round/>
            <a:headEnd/>
            <a:tailEnd/>
          </a:ln>
        </p:spPr>
        <p:txBody>
          <a:bodyPr wrap="square" lIns="90000" tIns="46800" rIns="90000" bIns="46800" anchor="ctr">
            <a:prstTxWarp prst="textNoShape">
              <a:avLst/>
            </a:prstTxWarp>
            <a:spAutoFit/>
          </a:bodyPr>
          <a:lstStyle/>
          <a:p>
            <a:pPr marL="1320800" indent="-1320800" defTabSz="449263">
              <a:buClr>
                <a:srgbClr val="000000"/>
              </a:buClr>
              <a:buSzPct val="100000"/>
              <a:buFont typeface="Optima" charset="0"/>
              <a:buNone/>
              <a:tabLst>
                <a:tab pos="2520950" algn="l"/>
                <a:tab pos="3435350" algn="l"/>
                <a:tab pos="4349750" algn="l"/>
                <a:tab pos="5264150" algn="l"/>
                <a:tab pos="6178550" algn="l"/>
                <a:tab pos="7092950" algn="l"/>
                <a:tab pos="8007350" algn="l"/>
                <a:tab pos="8921750" algn="l"/>
                <a:tab pos="9836150" algn="l"/>
                <a:tab pos="10750550" algn="l"/>
                <a:tab pos="11664950" algn="l"/>
              </a:tabLst>
            </a:pPr>
            <a:r>
              <a:rPr lang="en-GB" sz="2800">
                <a:solidFill>
                  <a:srgbClr val="000000"/>
                </a:solidFill>
                <a:latin typeface="Optima" charset="0"/>
              </a:rPr>
              <a:t>Elenor:  No, I read this thing? In the newspaper? About the recent census?  And now more people choose Mexican than English. It’s a switch.  </a:t>
            </a:r>
            <a:br>
              <a:rPr lang="en-GB" sz="2800">
                <a:solidFill>
                  <a:srgbClr val="000000"/>
                </a:solidFill>
                <a:latin typeface="Optima" charset="0"/>
              </a:rPr>
            </a:br>
            <a:endParaRPr lang="en-GB" sz="2800" b="1" i="1">
              <a:solidFill>
                <a:srgbClr val="333399"/>
              </a:solidFill>
              <a:latin typeface="Optima" charset="0"/>
            </a:endParaRPr>
          </a:p>
        </p:txBody>
      </p:sp>
      <p:pic>
        <p:nvPicPr>
          <p:cNvPr id="303107" name="Picture 3"/>
          <p:cNvPicPr>
            <a:picLocks noChangeAspect="1" noChangeArrowheads="1"/>
          </p:cNvPicPr>
          <p:nvPr/>
        </p:nvPicPr>
        <p:blipFill>
          <a:blip r:embed="rId3"/>
          <a:srcRect/>
          <a:stretch>
            <a:fillRect/>
          </a:stretch>
        </p:blipFill>
        <p:spPr bwMode="auto">
          <a:xfrm>
            <a:off x="0" y="0"/>
            <a:ext cx="8229600" cy="4187825"/>
          </a:xfrm>
          <a:prstGeom prst="rect">
            <a:avLst/>
          </a:prstGeom>
          <a:noFill/>
          <a:ln w="9525">
            <a:noFill/>
            <a:round/>
            <a:headEnd/>
            <a:tailEnd/>
          </a:ln>
          <a:effectLst>
            <a:outerShdw blurRad="63500" dist="17819" dir="2700000" algn="ctr" rotWithShape="0">
              <a:srgbClr val="808080"/>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ChangeArrowheads="1"/>
          </p:cNvSpPr>
          <p:nvPr/>
        </p:nvSpPr>
        <p:spPr bwMode="auto">
          <a:xfrm>
            <a:off x="457200" y="4882170"/>
            <a:ext cx="7848600" cy="1818063"/>
          </a:xfrm>
          <a:prstGeom prst="rect">
            <a:avLst/>
          </a:prstGeom>
          <a:noFill/>
          <a:ln w="9525">
            <a:noFill/>
            <a:round/>
            <a:headEnd/>
            <a:tailEnd/>
          </a:ln>
        </p:spPr>
        <p:txBody>
          <a:bodyPr lIns="90000" tIns="46800" rIns="90000" bIns="46800" anchor="ctr">
            <a:prstTxWarp prst="textNoShape">
              <a:avLst/>
            </a:prstTxWarp>
            <a:spAutoFit/>
          </a:bodyPr>
          <a:lstStyle/>
          <a:p>
            <a:pPr marL="1484313" indent="-1484313" defTabSz="449263">
              <a:buClr>
                <a:srgbClr val="000000"/>
              </a:buClr>
              <a:buSzPct val="100000"/>
              <a:buFont typeface="Optima" charset="0"/>
              <a:buNone/>
              <a:tabLst>
                <a:tab pos="2690813" algn="l"/>
                <a:tab pos="3605213" algn="l"/>
                <a:tab pos="4519613" algn="l"/>
                <a:tab pos="5434013" algn="l"/>
                <a:tab pos="6348413" algn="l"/>
                <a:tab pos="7262813" algn="l"/>
                <a:tab pos="8177213" algn="l"/>
                <a:tab pos="9091613" algn="l"/>
                <a:tab pos="10006013" algn="l"/>
                <a:tab pos="10920413" algn="l"/>
                <a:tab pos="11834813" algn="l"/>
              </a:tabLst>
            </a:pPr>
            <a:r>
              <a:rPr lang="en-GB" sz="2800" dirty="0">
                <a:solidFill>
                  <a:srgbClr val="000000"/>
                </a:solidFill>
                <a:latin typeface="Optima" charset="0"/>
              </a:rPr>
              <a:t>Teacher:  </a:t>
            </a:r>
            <a:r>
              <a:rPr lang="en-GB" sz="2800" dirty="0" err="1">
                <a:solidFill>
                  <a:srgbClr val="000000"/>
                </a:solidFill>
                <a:latin typeface="Optima" charset="0"/>
              </a:rPr>
              <a:t>Ohhh</a:t>
            </a:r>
            <a:r>
              <a:rPr lang="en-GB" sz="2800" dirty="0">
                <a:solidFill>
                  <a:srgbClr val="000000"/>
                </a:solidFill>
                <a:latin typeface="Optima" charset="0"/>
              </a:rPr>
              <a:t>, I get it. You’re saying that the population has shifted in the last </a:t>
            </a:r>
            <a:r>
              <a:rPr lang="en-GB" sz="2800" dirty="0" smtClean="0">
                <a:solidFill>
                  <a:srgbClr val="000000"/>
                </a:solidFill>
                <a:latin typeface="Optima" charset="0"/>
              </a:rPr>
              <a:t>ten or so </a:t>
            </a:r>
            <a:r>
              <a:rPr lang="en-GB" sz="2800" dirty="0">
                <a:solidFill>
                  <a:srgbClr val="000000"/>
                </a:solidFill>
                <a:latin typeface="Optima" charset="0"/>
              </a:rPr>
              <a:t>years.  Is that right?</a:t>
            </a:r>
          </a:p>
          <a:p>
            <a:pPr marL="1776413" indent="-1776413" defTabSz="449263">
              <a:buClr>
                <a:srgbClr val="000000"/>
              </a:buClr>
              <a:buSzPct val="100000"/>
              <a:buFont typeface="Optima" charset="0"/>
              <a:buNone/>
              <a:tabLst>
                <a:tab pos="1776413" algn="l"/>
                <a:tab pos="2690813" algn="l"/>
                <a:tab pos="3605213" algn="l"/>
                <a:tab pos="4519613" algn="l"/>
                <a:tab pos="5434013" algn="l"/>
                <a:tab pos="6348413" algn="l"/>
                <a:tab pos="7262813" algn="l"/>
                <a:tab pos="8177213" algn="l"/>
                <a:tab pos="9091613" algn="l"/>
                <a:tab pos="10006013" algn="l"/>
                <a:tab pos="10920413" algn="l"/>
                <a:tab pos="11834813" algn="l"/>
              </a:tabLst>
            </a:pPr>
            <a:r>
              <a:rPr lang="en-GB" sz="2800" dirty="0" err="1">
                <a:solidFill>
                  <a:srgbClr val="000000"/>
                </a:solidFill>
                <a:latin typeface="Optima" charset="0"/>
              </a:rPr>
              <a:t>Elenor</a:t>
            </a:r>
            <a:r>
              <a:rPr lang="en-GB" sz="2800" dirty="0">
                <a:solidFill>
                  <a:srgbClr val="000000"/>
                </a:solidFill>
                <a:latin typeface="Optima" charset="0"/>
              </a:rPr>
              <a:t>:    Yeah.  That’s what I read.</a:t>
            </a:r>
            <a:endParaRPr lang="en-GB" sz="3200" i="1" dirty="0">
              <a:solidFill>
                <a:srgbClr val="333399"/>
              </a:solidFill>
              <a:latin typeface="Optima" charset="0"/>
            </a:endParaRPr>
          </a:p>
        </p:txBody>
      </p:sp>
      <p:pic>
        <p:nvPicPr>
          <p:cNvPr id="307204" name="Picture 4"/>
          <p:cNvPicPr>
            <a:picLocks noChangeAspect="1" noChangeArrowheads="1"/>
          </p:cNvPicPr>
          <p:nvPr/>
        </p:nvPicPr>
        <p:blipFill>
          <a:blip r:embed="rId3"/>
          <a:srcRect/>
          <a:stretch>
            <a:fillRect/>
          </a:stretch>
        </p:blipFill>
        <p:spPr bwMode="auto">
          <a:xfrm>
            <a:off x="1" y="-17462"/>
            <a:ext cx="6683600" cy="4741142"/>
          </a:xfrm>
          <a:prstGeom prst="rect">
            <a:avLst/>
          </a:prstGeom>
          <a:noFill/>
          <a:ln w="9525">
            <a:noFill/>
            <a:round/>
            <a:headEnd/>
            <a:tailEnd/>
          </a:ln>
          <a:effectLst>
            <a:outerShdw blurRad="63500" dist="17819" dir="2700000" algn="ctr" rotWithShape="0">
              <a:srgbClr val="808080"/>
            </a:outerShdw>
          </a:effectLst>
        </p:spPr>
      </p:pic>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533400" y="654050"/>
            <a:ext cx="7848600" cy="520700"/>
          </a:xfrm>
        </p:spPr>
        <p:txBody>
          <a:bodyPr lIns="90000" tIns="46800" rIns="90000" bIns="46800"/>
          <a:lstStyle/>
          <a:p>
            <a:pPr algn="l" defTabSz="449263" eaLnBrk="1" hangingPunct="1">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latin typeface="Optima" charset="0"/>
              </a:rPr>
              <a:t>What is happening here? </a:t>
            </a:r>
            <a:endParaRPr lang="en-GB" sz="2800" b="1" i="1">
              <a:solidFill>
                <a:schemeClr val="accent2"/>
              </a:solidFill>
              <a:latin typeface="Optima" charset="0"/>
            </a:endParaRPr>
          </a:p>
        </p:txBody>
      </p:sp>
      <p:sp>
        <p:nvSpPr>
          <p:cNvPr id="266243" name="Rectangle 3"/>
          <p:cNvSpPr>
            <a:spLocks noChangeArrowheads="1"/>
          </p:cNvSpPr>
          <p:nvPr/>
        </p:nvSpPr>
        <p:spPr bwMode="auto">
          <a:xfrm>
            <a:off x="1008063" y="2025650"/>
            <a:ext cx="6950075" cy="2249488"/>
          </a:xfrm>
          <a:prstGeom prst="rect">
            <a:avLst/>
          </a:prstGeom>
          <a:noFill/>
          <a:ln w="9525">
            <a:noFill/>
            <a:round/>
            <a:headEnd/>
            <a:tailEnd/>
          </a:ln>
        </p:spPr>
        <p:txBody>
          <a:bodyPr lIns="90000" tIns="46800" rIns="90000" bIns="46800" anchor="ctr">
            <a:prstTxWarp prst="textNoShape">
              <a:avLst/>
            </a:prstTxWarp>
            <a:spAutoFit/>
          </a:bodyPr>
          <a:lstStyle/>
          <a:p>
            <a:pPr marL="225425" indent="-225425" defTabSz="449263" fontAlgn="base">
              <a:spcBef>
                <a:spcPct val="0"/>
              </a:spcBef>
              <a:spcAft>
                <a:spcPct val="0"/>
              </a:spcAft>
              <a:buClr>
                <a:srgbClr val="000000"/>
              </a:buClr>
              <a:buSzPct val="100000"/>
              <a:buFont typeface="Optima" charset="0"/>
              <a:buNone/>
              <a:tabLst>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2800">
                <a:solidFill>
                  <a:srgbClr val="000000"/>
                </a:solidFill>
                <a:latin typeface="Optima" charset="0"/>
              </a:rPr>
              <a:t>•The teacher is confused at first, but then gets a clearer sense of what the student understands and doesn’t understand.</a:t>
            </a:r>
            <a:br>
              <a:rPr lang="en-GB" sz="2800">
                <a:solidFill>
                  <a:srgbClr val="000000"/>
                </a:solidFill>
                <a:latin typeface="Optima" charset="0"/>
              </a:rPr>
            </a:br>
            <a:r>
              <a:rPr lang="en-GB" sz="2800">
                <a:solidFill>
                  <a:srgbClr val="000000"/>
                </a:solidFill>
                <a:latin typeface="Optima" charset="0"/>
              </a:rPr>
              <a:t>This is </a:t>
            </a:r>
            <a:r>
              <a:rPr lang="en-GB" sz="2800" i="1">
                <a:solidFill>
                  <a:srgbClr val="000000"/>
                </a:solidFill>
                <a:latin typeface="Optima" charset="0"/>
              </a:rPr>
              <a:t>formative assessment </a:t>
            </a:r>
            <a:r>
              <a:rPr lang="en-GB" sz="2800">
                <a:solidFill>
                  <a:srgbClr val="000000"/>
                </a:solidFill>
                <a:latin typeface="Optima" charset="0"/>
              </a:rPr>
              <a:t>at its best.</a:t>
            </a:r>
          </a:p>
          <a:p>
            <a:pPr defTabSz="449263" fontAlgn="base">
              <a:spcBef>
                <a:spcPct val="0"/>
              </a:spcBef>
              <a:spcAft>
                <a:spcPct val="0"/>
              </a:spcAft>
              <a:buClr>
                <a:srgbClr val="000000"/>
              </a:buClr>
              <a:buSzPct val="100000"/>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GB" sz="2800" b="1" i="1">
              <a:solidFill>
                <a:srgbClr val="333399"/>
              </a:solidFill>
              <a:latin typeface="Optima"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662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ChangeArrowheads="1"/>
          </p:cNvSpPr>
          <p:nvPr/>
        </p:nvSpPr>
        <p:spPr bwMode="auto">
          <a:xfrm>
            <a:off x="1173163" y="1358900"/>
            <a:ext cx="6784975" cy="4095750"/>
          </a:xfrm>
          <a:prstGeom prst="rect">
            <a:avLst/>
          </a:prstGeom>
          <a:noFill/>
          <a:ln w="9525">
            <a:noFill/>
            <a:round/>
            <a:headEnd/>
            <a:tailEnd/>
          </a:ln>
        </p:spPr>
        <p:txBody>
          <a:bodyPr lIns="90000" tIns="46800" rIns="90000" bIns="46800" anchor="ctr">
            <a:prstTxWarp prst="textNoShape">
              <a:avLst/>
            </a:prstTxWarp>
            <a:spAutoFit/>
          </a:bodyPr>
          <a:lstStyle/>
          <a:p>
            <a:pPr defTabSz="449263" fontAlgn="base">
              <a:spcBef>
                <a:spcPct val="0"/>
              </a:spcBef>
              <a:spcAft>
                <a:spcPct val="0"/>
              </a:spcAft>
              <a:buClr>
                <a:srgbClr val="000000"/>
              </a:buClr>
              <a:buSzPct val="100000"/>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Optima" charset="0"/>
              </a:rPr>
              <a:t>• </a:t>
            </a:r>
            <a:r>
              <a:rPr lang="en-GB" sz="2800">
                <a:solidFill>
                  <a:srgbClr val="000000"/>
                </a:solidFill>
                <a:latin typeface="Optima" charset="0"/>
              </a:rPr>
              <a:t>The student realizes that the teacher </a:t>
            </a:r>
            <a:r>
              <a:rPr lang="en-GB" sz="2800" b="1">
                <a:solidFill>
                  <a:srgbClr val="000000"/>
                </a:solidFill>
                <a:latin typeface="Optima" charset="0"/>
              </a:rPr>
              <a:t>wants </a:t>
            </a:r>
            <a:r>
              <a:rPr lang="en-GB" sz="2800">
                <a:solidFill>
                  <a:srgbClr val="000000"/>
                </a:solidFill>
                <a:latin typeface="Optima" charset="0"/>
              </a:rPr>
              <a:t>to </a:t>
            </a:r>
            <a:r>
              <a:rPr lang="en-GB" sz="2800" b="1">
                <a:solidFill>
                  <a:srgbClr val="000000"/>
                </a:solidFill>
                <a:latin typeface="Optima" charset="0"/>
              </a:rPr>
              <a:t>understand </a:t>
            </a:r>
            <a:r>
              <a:rPr lang="en-GB" sz="2800">
                <a:solidFill>
                  <a:srgbClr val="000000"/>
                </a:solidFill>
                <a:latin typeface="Optima" charset="0"/>
              </a:rPr>
              <a:t>her contribution. </a:t>
            </a:r>
          </a:p>
          <a:p>
            <a:pPr defTabSz="449263" fontAlgn="base">
              <a:spcBef>
                <a:spcPct val="0"/>
              </a:spcBef>
              <a:spcAft>
                <a:spcPct val="0"/>
              </a:spcAft>
              <a:buClr>
                <a:srgbClr val="000000"/>
              </a:buClr>
              <a:buSzPct val="100000"/>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000000"/>
              </a:solidFill>
              <a:latin typeface="Optima" charset="0"/>
            </a:endParaRPr>
          </a:p>
          <a:p>
            <a:pPr defTabSz="449263" fontAlgn="base">
              <a:spcBef>
                <a:spcPct val="0"/>
              </a:spcBef>
              <a:spcAft>
                <a:spcPct val="0"/>
              </a:spcAft>
              <a:buClr>
                <a:srgbClr val="000000"/>
              </a:buClr>
              <a:buSzPct val="100000"/>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Optima" charset="0"/>
              </a:rPr>
              <a:t>The teacher doesn’t just assume that she is wrong.</a:t>
            </a:r>
          </a:p>
          <a:p>
            <a:pPr defTabSz="449263" fontAlgn="base">
              <a:spcBef>
                <a:spcPct val="0"/>
              </a:spcBef>
              <a:spcAft>
                <a:spcPct val="0"/>
              </a:spcAft>
              <a:buClr>
                <a:srgbClr val="000000"/>
              </a:buClr>
              <a:buSzPct val="100000"/>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endParaRPr lang="en-GB" sz="2800">
              <a:solidFill>
                <a:srgbClr val="000000"/>
              </a:solidFill>
              <a:latin typeface="Optima" charset="0"/>
            </a:endParaRPr>
          </a:p>
          <a:p>
            <a:pPr defTabSz="449263" fontAlgn="base">
              <a:spcBef>
                <a:spcPct val="0"/>
              </a:spcBef>
              <a:spcAft>
                <a:spcPct val="0"/>
              </a:spcAft>
              <a:buClr>
                <a:srgbClr val="000000"/>
              </a:buClr>
              <a:buSzPct val="100000"/>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a:solidFill>
                  <a:srgbClr val="000000"/>
                </a:solidFill>
                <a:latin typeface="Optima" charset="0"/>
              </a:rPr>
              <a:t>Over time, this can have a profound effect.</a:t>
            </a:r>
            <a:br>
              <a:rPr lang="en-GB" sz="2800">
                <a:solidFill>
                  <a:srgbClr val="000000"/>
                </a:solidFill>
                <a:latin typeface="Optima" charset="0"/>
              </a:rPr>
            </a:br>
            <a:r>
              <a:rPr lang="en-GB" sz="3200">
                <a:solidFill>
                  <a:srgbClr val="000000"/>
                </a:solidFill>
                <a:latin typeface="Optima" charset="0"/>
              </a:rPr>
              <a:t/>
            </a:r>
            <a:br>
              <a:rPr lang="en-GB" sz="3200">
                <a:solidFill>
                  <a:srgbClr val="000000"/>
                </a:solidFill>
                <a:latin typeface="Optima" charset="0"/>
              </a:rPr>
            </a:br>
            <a:endParaRPr lang="en-GB" sz="2800" b="1" i="1">
              <a:solidFill>
                <a:srgbClr val="333399"/>
              </a:solidFill>
              <a:latin typeface="Optima" charset="0"/>
            </a:endParaRPr>
          </a:p>
        </p:txBody>
      </p:sp>
      <p:sp>
        <p:nvSpPr>
          <p:cNvPr id="135171" name="Rectangle 4"/>
          <p:cNvSpPr>
            <a:spLocks noGrp="1" noChangeArrowheads="1"/>
          </p:cNvSpPr>
          <p:nvPr>
            <p:ph type="title"/>
          </p:nvPr>
        </p:nvSpPr>
        <p:spPr>
          <a:xfrm>
            <a:off x="533400" y="393700"/>
            <a:ext cx="7848600" cy="520700"/>
          </a:xfrm>
        </p:spPr>
        <p:txBody>
          <a:bodyPr lIns="90000" tIns="46800" rIns="90000" bIns="46800"/>
          <a:lstStyle/>
          <a:p>
            <a:pPr algn="l" defTabSz="449263" eaLnBrk="1" hangingPunct="1">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latin typeface="Optima" charset="0"/>
              </a:rPr>
              <a:t>What is happening here? </a:t>
            </a:r>
            <a:endParaRPr lang="en-GB" sz="2800" b="1" i="1">
              <a:solidFill>
                <a:schemeClr val="accent2"/>
              </a:solidFill>
              <a:latin typeface="Optima"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682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685800" y="2014538"/>
            <a:ext cx="7848600" cy="2803525"/>
          </a:xfrm>
          <a:prstGeom prst="rect">
            <a:avLst/>
          </a:prstGeom>
          <a:noFill/>
          <a:ln w="9525">
            <a:noFill/>
            <a:round/>
            <a:headEnd/>
            <a:tailEnd/>
          </a:ln>
        </p:spPr>
        <p:txBody>
          <a:bodyPr lIns="90000" tIns="46800" rIns="90000" bIns="46800" anchor="ctr">
            <a:prstTxWarp prst="textNoShape">
              <a:avLst/>
            </a:prstTxWarp>
            <a:spAutoFit/>
          </a:bodyPr>
          <a:lstStyle/>
          <a:p>
            <a:pPr marL="338138" indent="-338138" defTabSz="449263" fontAlgn="base">
              <a:spcBef>
                <a:spcPct val="0"/>
              </a:spcBef>
              <a:spcAft>
                <a:spcPct val="0"/>
              </a:spcAft>
              <a:buClr>
                <a:srgbClr val="000000"/>
              </a:buClr>
              <a:buSzPct val="100000"/>
              <a:buFont typeface="Optima"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solidFill>
                  <a:srgbClr val="000000"/>
                </a:solidFill>
                <a:latin typeface="Optima" charset="0"/>
              </a:rPr>
              <a:t>• </a:t>
            </a:r>
            <a:r>
              <a:rPr lang="en-GB" sz="2800">
                <a:solidFill>
                  <a:srgbClr val="000000"/>
                </a:solidFill>
                <a:latin typeface="Optima" charset="0"/>
              </a:rPr>
              <a:t>The student can accept or reject the teacher's interpretation, which positions the student as a legitimate participant in the intellectual enterprise.</a:t>
            </a:r>
            <a:br>
              <a:rPr lang="en-GB" sz="2800">
                <a:solidFill>
                  <a:srgbClr val="000000"/>
                </a:solidFill>
                <a:latin typeface="Optima" charset="0"/>
              </a:rPr>
            </a:br>
            <a:r>
              <a:rPr lang="en-GB" sz="3200">
                <a:solidFill>
                  <a:srgbClr val="000000"/>
                </a:solidFill>
                <a:latin typeface="Optima" charset="0"/>
              </a:rPr>
              <a:t/>
            </a:r>
            <a:br>
              <a:rPr lang="en-GB" sz="3200">
                <a:solidFill>
                  <a:srgbClr val="000000"/>
                </a:solidFill>
                <a:latin typeface="Optima" charset="0"/>
              </a:rPr>
            </a:br>
            <a:endParaRPr lang="en-GB" sz="2800" b="1" i="1">
              <a:solidFill>
                <a:srgbClr val="333399"/>
              </a:solidFill>
              <a:latin typeface="Optima" charset="0"/>
            </a:endParaRPr>
          </a:p>
        </p:txBody>
      </p:sp>
      <p:sp>
        <p:nvSpPr>
          <p:cNvPr id="137219" name="Rectangle 4"/>
          <p:cNvSpPr>
            <a:spLocks noGrp="1" noChangeArrowheads="1"/>
          </p:cNvSpPr>
          <p:nvPr>
            <p:ph type="title"/>
          </p:nvPr>
        </p:nvSpPr>
        <p:spPr>
          <a:xfrm>
            <a:off x="533400" y="654050"/>
            <a:ext cx="7848600" cy="520700"/>
          </a:xfrm>
        </p:spPr>
        <p:txBody>
          <a:bodyPr lIns="90000" tIns="46800" rIns="90000" bIns="46800"/>
          <a:lstStyle/>
          <a:p>
            <a:pPr algn="l" defTabSz="449263" eaLnBrk="1" hangingPunct="1">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latin typeface="Optima" charset="0"/>
              </a:rPr>
              <a:t>What is happening here? </a:t>
            </a:r>
            <a:endParaRPr lang="en-GB" sz="2800" b="1" i="1">
              <a:solidFill>
                <a:schemeClr val="accent2"/>
              </a:solidFill>
              <a:latin typeface="Optima"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7033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685800" y="1984050"/>
            <a:ext cx="7848600" cy="2864503"/>
          </a:xfrm>
          <a:prstGeom prst="rect">
            <a:avLst/>
          </a:prstGeom>
          <a:noFill/>
          <a:ln w="9525">
            <a:noFill/>
            <a:round/>
            <a:headEnd/>
            <a:tailEnd/>
          </a:ln>
        </p:spPr>
        <p:txBody>
          <a:bodyPr lIns="90000" tIns="46800" rIns="90000" bIns="46800" anchor="ctr">
            <a:prstTxWarp prst="textNoShape">
              <a:avLst/>
            </a:prstTxWarp>
            <a:spAutoFit/>
          </a:bodyPr>
          <a:lstStyle/>
          <a:p>
            <a:pPr marL="338138" indent="-338138" defTabSz="449263" fontAlgn="base">
              <a:spcBef>
                <a:spcPct val="0"/>
              </a:spcBef>
              <a:spcAft>
                <a:spcPct val="0"/>
              </a:spcAft>
              <a:buClr>
                <a:srgbClr val="000000"/>
              </a:buClr>
              <a:buSzPct val="100000"/>
              <a:buFont typeface="Optima"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a:solidFill>
                  <a:srgbClr val="000000"/>
                </a:solidFill>
                <a:latin typeface="Optima" charset="0"/>
              </a:rPr>
              <a:t>So you’re saying that _________?</a:t>
            </a:r>
          </a:p>
          <a:p>
            <a:pPr marL="338138" indent="-338138" defTabSz="449263" fontAlgn="base">
              <a:spcBef>
                <a:spcPct val="0"/>
              </a:spcBef>
              <a:spcAft>
                <a:spcPct val="0"/>
              </a:spcAft>
              <a:buClr>
                <a:srgbClr val="000000"/>
              </a:buClr>
              <a:buSzPct val="100000"/>
              <a:buFont typeface="Optima"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endParaRPr lang="en-GB" sz="4000">
              <a:solidFill>
                <a:srgbClr val="000000"/>
              </a:solidFill>
              <a:latin typeface="Optima" charset="0"/>
            </a:endParaRPr>
          </a:p>
          <a:p>
            <a:pPr marL="338138" indent="-338138" defTabSz="449263" fontAlgn="base">
              <a:spcBef>
                <a:spcPct val="0"/>
              </a:spcBef>
              <a:spcAft>
                <a:spcPct val="0"/>
              </a:spcAft>
              <a:buClr>
                <a:srgbClr val="000000"/>
              </a:buClr>
              <a:buSzPct val="100000"/>
              <a:buFont typeface="Optima" charset="0"/>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en-GB" sz="4000">
                <a:solidFill>
                  <a:srgbClr val="000000"/>
                </a:solidFill>
                <a:latin typeface="Optima" charset="0"/>
              </a:rPr>
              <a:t>Am I understanding you right?</a:t>
            </a:r>
            <a:r>
              <a:rPr lang="en-GB" sz="2800">
                <a:solidFill>
                  <a:srgbClr val="000000"/>
                </a:solidFill>
                <a:latin typeface="Optima" charset="0"/>
              </a:rPr>
              <a:t/>
            </a:r>
            <a:br>
              <a:rPr lang="en-GB" sz="2800">
                <a:solidFill>
                  <a:srgbClr val="000000"/>
                </a:solidFill>
                <a:latin typeface="Optima" charset="0"/>
              </a:rPr>
            </a:br>
            <a:r>
              <a:rPr lang="en-GB" sz="3200">
                <a:solidFill>
                  <a:srgbClr val="000000"/>
                </a:solidFill>
                <a:latin typeface="Optima" charset="0"/>
              </a:rPr>
              <a:t/>
            </a:r>
            <a:br>
              <a:rPr lang="en-GB" sz="3200">
                <a:solidFill>
                  <a:srgbClr val="000000"/>
                </a:solidFill>
                <a:latin typeface="Optima" charset="0"/>
              </a:rPr>
            </a:br>
            <a:endParaRPr lang="en-GB" sz="2800" b="1" i="1">
              <a:solidFill>
                <a:srgbClr val="333399"/>
              </a:solidFill>
              <a:latin typeface="Optima" charset="0"/>
            </a:endParaRPr>
          </a:p>
        </p:txBody>
      </p:sp>
      <p:sp>
        <p:nvSpPr>
          <p:cNvPr id="137219" name="Rectangle 4"/>
          <p:cNvSpPr>
            <a:spLocks noGrp="1" noChangeArrowheads="1"/>
          </p:cNvSpPr>
          <p:nvPr>
            <p:ph type="title"/>
          </p:nvPr>
        </p:nvSpPr>
        <p:spPr>
          <a:xfrm>
            <a:off x="533400" y="654050"/>
            <a:ext cx="7848600" cy="520700"/>
          </a:xfrm>
        </p:spPr>
        <p:txBody>
          <a:bodyPr lIns="90000" tIns="46800" rIns="90000" bIns="46800"/>
          <a:lstStyle/>
          <a:p>
            <a:pPr algn="l" defTabSz="449263" eaLnBrk="1" hangingPunct="1">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b="1">
                <a:latin typeface="Optima" charset="0"/>
              </a:rPr>
              <a:t>A simple but powerful talk move:</a:t>
            </a:r>
            <a:endParaRPr lang="en-GB" sz="2800" b="1" i="1">
              <a:solidFill>
                <a:schemeClr val="accent2"/>
              </a:solidFill>
              <a:latin typeface="Optima"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fill="hold" nodeType="clickEffect">
                                  <p:stCondLst>
                                    <p:cond delay="0"/>
                                  </p:stCondLst>
                                  <p:childTnLst>
                                    <p:set>
                                      <p:cBhvr>
                                        <p:cTn id="6" dur="1" fill="hold">
                                          <p:stCondLst>
                                            <p:cond delay="0"/>
                                          </p:stCondLst>
                                        </p:cTn>
                                        <p:tgtEl>
                                          <p:spTgt spid="27033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fill="hold" nodeType="clickEffect">
                                  <p:stCondLst>
                                    <p:cond delay="0"/>
                                  </p:stCondLst>
                                  <p:childTnLst>
                                    <p:set>
                                      <p:cBhvr>
                                        <p:cTn id="10" dur="1" fill="hold">
                                          <p:stCondLst>
                                            <p:cond delay="0"/>
                                          </p:stCondLst>
                                        </p:cTn>
                                        <p:tgtEl>
                                          <p:spTgt spid="2703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0" y="1136385"/>
            <a:ext cx="8686800" cy="3819367"/>
          </a:xfrm>
        </p:spPr>
        <p:txBody>
          <a:bodyPr lIns="90000" tIns="46800" rIns="90000" bIns="46800"/>
          <a:lstStyle/>
          <a:p>
            <a:pPr defTabSz="449263" eaLnBrk="1" hangingPunct="1">
              <a:buClr>
                <a:srgbClr val="FFFFFF"/>
              </a:buClr>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a:solidFill>
                  <a:srgbClr val="FFFFFF"/>
                </a:solidFill>
                <a:latin typeface="Optima" charset="0"/>
              </a:rPr>
              <a:t>OK, back to the question about the “Americans” in the census data…</a:t>
            </a:r>
            <a:r>
              <a:rPr lang="en-GB" sz="3600">
                <a:solidFill>
                  <a:srgbClr val="FFFFFF"/>
                </a:solidFill>
                <a:effectLst>
                  <a:outerShdw blurRad="38100" dist="38100" dir="2700000" algn="tl">
                    <a:srgbClr val="808080"/>
                  </a:outerShdw>
                </a:effectLst>
                <a:latin typeface="Optima" charset="0"/>
              </a:rPr>
              <a:t/>
            </a:r>
            <a:br>
              <a:rPr lang="en-GB" sz="3600">
                <a:solidFill>
                  <a:srgbClr val="FFFFFF"/>
                </a:solidFill>
                <a:effectLst>
                  <a:outerShdw blurRad="38100" dist="38100" dir="2700000" algn="tl">
                    <a:srgbClr val="808080"/>
                  </a:outerShdw>
                </a:effectLst>
                <a:latin typeface="Optima" charset="0"/>
              </a:rPr>
            </a:br>
            <a:r>
              <a:rPr lang="en-GB" sz="3600">
                <a:solidFill>
                  <a:srgbClr val="FFFFFF"/>
                </a:solidFill>
                <a:effectLst>
                  <a:outerShdw blurRad="38100" dist="38100" dir="2700000" algn="tl">
                    <a:srgbClr val="808080"/>
                  </a:outerShdw>
                </a:effectLst>
                <a:latin typeface="Optima" charset="0"/>
              </a:rPr>
              <a:t/>
            </a:r>
            <a:br>
              <a:rPr lang="en-GB" sz="3600">
                <a:solidFill>
                  <a:srgbClr val="FFFFFF"/>
                </a:solidFill>
                <a:effectLst>
                  <a:outerShdw blurRad="38100" dist="38100" dir="2700000" algn="tl">
                    <a:srgbClr val="808080"/>
                  </a:outerShdw>
                </a:effectLst>
                <a:latin typeface="Optima" charset="0"/>
              </a:rPr>
            </a:br>
            <a:endParaRPr lang="en-GB" sz="3600" b="1" i="1">
              <a:solidFill>
                <a:srgbClr val="BBE0E3"/>
              </a:solidFill>
              <a:latin typeface="Optima" charset="0"/>
            </a:endParaRPr>
          </a:p>
        </p:txBody>
      </p:sp>
      <p:sp>
        <p:nvSpPr>
          <p:cNvPr id="135171" name="Line 3"/>
          <p:cNvSpPr>
            <a:spLocks noChangeShapeType="1"/>
          </p:cNvSpPr>
          <p:nvPr/>
        </p:nvSpPr>
        <p:spPr bwMode="auto">
          <a:xfrm>
            <a:off x="381000" y="457200"/>
            <a:ext cx="8305800" cy="1588"/>
          </a:xfrm>
          <a:prstGeom prst="line">
            <a:avLst/>
          </a:prstGeom>
          <a:noFill/>
          <a:ln w="57240">
            <a:solidFill>
              <a:srgbClr val="FFF5C5"/>
            </a:solidFill>
            <a:miter lim="800000"/>
            <a:headEnd/>
            <a:tailEnd/>
          </a:ln>
        </p:spPr>
        <p:txBody>
          <a:bodyPr>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cSld>
  <p:clrMapOvr>
    <a:masterClrMapping/>
  </p:clrMapOvr>
  <p:transition spd="med"/>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7-15 at 7.23.53 PM.png"/>
          <p:cNvPicPr>
            <a:picLocks noChangeAspect="1"/>
          </p:cNvPicPr>
          <p:nvPr/>
        </p:nvPicPr>
        <p:blipFill>
          <a:blip r:embed="rId3"/>
          <a:stretch>
            <a:fillRect/>
          </a:stretch>
        </p:blipFill>
        <p:spPr>
          <a:xfrm>
            <a:off x="-50800" y="0"/>
            <a:ext cx="1872081" cy="1984753"/>
          </a:xfrm>
          <a:prstGeom prst="rect">
            <a:avLst/>
          </a:prstGeom>
        </p:spPr>
      </p:pic>
      <p:sp>
        <p:nvSpPr>
          <p:cNvPr id="7" name="Rectangle 6"/>
          <p:cNvSpPr>
            <a:spLocks noChangeArrowheads="1"/>
          </p:cNvSpPr>
          <p:nvPr/>
        </p:nvSpPr>
        <p:spPr bwMode="auto">
          <a:xfrm>
            <a:off x="280348" y="3008078"/>
            <a:ext cx="5595520" cy="3108544"/>
          </a:xfrm>
          <a:prstGeom prst="rect">
            <a:avLst/>
          </a:prstGeom>
          <a:noFill/>
          <a:ln w="9525">
            <a:noFill/>
            <a:miter lim="800000"/>
            <a:headEnd/>
            <a:tailEnd/>
          </a:ln>
        </p:spPr>
        <p:txBody>
          <a:bodyPr wrap="square">
            <a:prstTxWarp prst="textNoShape">
              <a:avLst/>
            </a:prstTxWarp>
            <a:spAutoFit/>
          </a:bodyPr>
          <a:lstStyle/>
          <a:p>
            <a:pPr marL="735013" indent="-735013" defTabSz="914400" fontAlgn="base">
              <a:spcBef>
                <a:spcPct val="20000"/>
              </a:spcBef>
              <a:spcAft>
                <a:spcPct val="0"/>
              </a:spcAft>
            </a:pPr>
            <a:r>
              <a:rPr lang="en-US" sz="2800">
                <a:solidFill>
                  <a:srgbClr val="000000"/>
                </a:solidFill>
                <a:latin typeface="Optima"/>
                <a:cs typeface="Optima"/>
              </a:rPr>
              <a:t>Rita: Well, some people might ask why the government is asking what group they feel part of. They might not feel like part of any group?  Like they might not really feel like they have an ancestry? </a:t>
            </a:r>
            <a:endParaRPr lang="en-US" sz="3200">
              <a:solidFill>
                <a:srgbClr val="000000"/>
              </a:solidFill>
              <a:latin typeface="Optima"/>
              <a:cs typeface="Optima"/>
            </a:endParaRPr>
          </a:p>
        </p:txBody>
      </p:sp>
      <p:pic>
        <p:nvPicPr>
          <p:cNvPr id="10" name="Picture 9" descr="Screen shot 2012-07-15 at 6.58.30 PM.png"/>
          <p:cNvPicPr>
            <a:picLocks noChangeAspect="1"/>
          </p:cNvPicPr>
          <p:nvPr/>
        </p:nvPicPr>
        <p:blipFill>
          <a:blip r:embed="rId4"/>
          <a:stretch>
            <a:fillRect/>
          </a:stretch>
        </p:blipFill>
        <p:spPr>
          <a:xfrm>
            <a:off x="6180667" y="3850766"/>
            <a:ext cx="2963333" cy="3007234"/>
          </a:xfrm>
          <a:prstGeom prst="rect">
            <a:avLst/>
          </a:prstGeom>
        </p:spPr>
      </p:pic>
      <p:sp>
        <p:nvSpPr>
          <p:cNvPr id="11" name="Rectangle 10"/>
          <p:cNvSpPr/>
          <p:nvPr/>
        </p:nvSpPr>
        <p:spPr>
          <a:xfrm>
            <a:off x="280348" y="2200603"/>
            <a:ext cx="6877266" cy="584776"/>
          </a:xfrm>
          <a:prstGeom prst="rect">
            <a:avLst/>
          </a:prstGeom>
        </p:spPr>
        <p:txBody>
          <a:bodyPr wrap="none">
            <a:spAutoFit/>
          </a:bodyPr>
          <a:lstStyle/>
          <a:p>
            <a:r>
              <a:rPr lang="en-US" sz="3200" b="1" i="1">
                <a:solidFill>
                  <a:srgbClr val="000000"/>
                </a:solidFill>
                <a:latin typeface="Optima"/>
                <a:cs typeface="Optima"/>
              </a:rPr>
              <a:t>Maybe you’ll get something like this:</a:t>
            </a:r>
            <a:endParaRPr lang="en-US" sz="3200" b="1" i="1">
              <a:solidFill>
                <a:srgbClr val="000000"/>
              </a:solidFill>
            </a:endParaRPr>
          </a:p>
        </p:txBody>
      </p:sp>
      <p:sp>
        <p:nvSpPr>
          <p:cNvPr id="8" name="Rectangle 7"/>
          <p:cNvSpPr>
            <a:spLocks noChangeArrowheads="1"/>
          </p:cNvSpPr>
          <p:nvPr/>
        </p:nvSpPr>
        <p:spPr bwMode="auto">
          <a:xfrm>
            <a:off x="2339259" y="1"/>
            <a:ext cx="6449675" cy="1477328"/>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000" i="1">
                <a:solidFill>
                  <a:srgbClr val="000000"/>
                </a:solidFill>
                <a:latin typeface="Optima"/>
                <a:cs typeface="Optima"/>
              </a:rPr>
              <a:t>So now why do you think some people would say that their ancestry is “American”?  Who has an idea?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1"/>
                                        </p:tgtEl>
                                      </p:cBhvr>
                                    </p:animEffect>
                                    <p:set>
                                      <p:cBhvr>
                                        <p:cTn id="10" dur="1" fill="hold">
                                          <p:stCondLst>
                                            <p:cond delay="1999"/>
                                          </p:stCondLst>
                                        </p:cTn>
                                        <p:tgtEl>
                                          <p:spTgt spid="11"/>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FFE5DF"/>
        </a:solidFill>
        <a:effectLst/>
      </p:bgPr>
    </p:bg>
    <p:spTree>
      <p:nvGrpSpPr>
        <p:cNvPr id="1" name=""/>
        <p:cNvGrpSpPr/>
        <p:nvPr/>
      </p:nvGrpSpPr>
      <p:grpSpPr>
        <a:xfrm>
          <a:off x="0" y="0"/>
          <a:ext cx="0" cy="0"/>
          <a:chOff x="0" y="0"/>
          <a:chExt cx="0" cy="0"/>
        </a:xfrm>
      </p:grpSpPr>
      <p:pic>
        <p:nvPicPr>
          <p:cNvPr id="10" name="Picture 9" descr="oh no! PM.png"/>
          <p:cNvPicPr>
            <a:picLocks noChangeAspect="1"/>
          </p:cNvPicPr>
          <p:nvPr/>
        </p:nvPicPr>
        <p:blipFill>
          <a:blip r:embed="rId3"/>
          <a:stretch>
            <a:fillRect/>
          </a:stretch>
        </p:blipFill>
        <p:spPr>
          <a:xfrm>
            <a:off x="17463" y="-1"/>
            <a:ext cx="2291732" cy="2893311"/>
          </a:xfrm>
          <a:prstGeom prst="rect">
            <a:avLst/>
          </a:prstGeom>
        </p:spPr>
      </p:pic>
      <p:sp>
        <p:nvSpPr>
          <p:cNvPr id="6" name="Rectangle 5"/>
          <p:cNvSpPr>
            <a:spLocks noChangeArrowheads="1"/>
          </p:cNvSpPr>
          <p:nvPr/>
        </p:nvSpPr>
        <p:spPr bwMode="auto">
          <a:xfrm>
            <a:off x="2309195" y="38843"/>
            <a:ext cx="2174986" cy="523220"/>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i="1">
                <a:solidFill>
                  <a:srgbClr val="000000"/>
                </a:solidFill>
                <a:latin typeface="Optima"/>
                <a:cs typeface="Optima"/>
              </a:rPr>
              <a:t>You think:  </a:t>
            </a:r>
          </a:p>
        </p:txBody>
      </p:sp>
      <p:pic>
        <p:nvPicPr>
          <p:cNvPr id="8" name="Picture 7" descr="4students.png"/>
          <p:cNvPicPr>
            <a:picLocks noChangeAspect="1"/>
          </p:cNvPicPr>
          <p:nvPr/>
        </p:nvPicPr>
        <p:blipFill>
          <a:blip r:embed="rId4"/>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5"/>
          <a:stretch>
            <a:fillRect/>
          </a:stretch>
        </p:blipFill>
        <p:spPr>
          <a:xfrm>
            <a:off x="5732697" y="3376612"/>
            <a:ext cx="3740641" cy="3481388"/>
          </a:xfrm>
          <a:prstGeom prst="rect">
            <a:avLst/>
          </a:prstGeom>
        </p:spPr>
      </p:pic>
      <p:sp>
        <p:nvSpPr>
          <p:cNvPr id="12" name="Cloud Callout 11"/>
          <p:cNvSpPr/>
          <p:nvPr/>
        </p:nvSpPr>
        <p:spPr bwMode="auto">
          <a:xfrm>
            <a:off x="3298850" y="300453"/>
            <a:ext cx="5845150" cy="2668735"/>
          </a:xfrm>
          <a:prstGeom prst="cloudCallout">
            <a:avLst>
              <a:gd name="adj1" fmla="val -76559"/>
              <a:gd name="adj2" fmla="val -16966"/>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3" name="Rectangle 12"/>
          <p:cNvSpPr>
            <a:spLocks noChangeArrowheads="1"/>
          </p:cNvSpPr>
          <p:nvPr/>
        </p:nvSpPr>
        <p:spPr bwMode="auto">
          <a:xfrm>
            <a:off x="4203343" y="759037"/>
            <a:ext cx="4380264" cy="1815882"/>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dirty="0">
                <a:solidFill>
                  <a:srgbClr val="000000"/>
                </a:solidFill>
                <a:latin typeface="Optima"/>
                <a:cs typeface="Optima"/>
              </a:rPr>
              <a:t>Wow! That’s good! But to talk about that, everybody has to hear it.  Did everybody get it?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8610600" cy="1143000"/>
          </a:xfrm>
          <a:solidFill>
            <a:srgbClr val="FFEFA4"/>
          </a:solidFill>
          <a:effectLst>
            <a:outerShdw blurRad="63500" dist="139700" dir="2700000">
              <a:srgbClr val="000000">
                <a:alpha val="43000"/>
              </a:srgbClr>
            </a:outerShdw>
          </a:effectLst>
        </p:spPr>
        <p:txBody>
          <a:bodyPr/>
          <a:lstStyle/>
          <a:p>
            <a:pPr algn="l" eaLnBrk="1" hangingPunct="1"/>
            <a:r>
              <a:rPr lang="en-US" sz="3200" dirty="0">
                <a:solidFill>
                  <a:schemeClr val="accent2">
                    <a:lumMod val="75000"/>
                  </a:schemeClr>
                </a:solidFill>
                <a:latin typeface="Optima" charset="0"/>
              </a:rPr>
              <a:t> In addition</a:t>
            </a:r>
            <a:r>
              <a:rPr lang="en-US" sz="3200" dirty="0" smtClean="0">
                <a:solidFill>
                  <a:schemeClr val="accent2">
                    <a:lumMod val="75000"/>
                  </a:schemeClr>
                </a:solidFill>
                <a:latin typeface="Optima" charset="0"/>
              </a:rPr>
              <a:t>…</a:t>
            </a:r>
            <a:br>
              <a:rPr lang="en-US" sz="3200" dirty="0" smtClean="0">
                <a:solidFill>
                  <a:schemeClr val="accent2">
                    <a:lumMod val="75000"/>
                  </a:schemeClr>
                </a:solidFill>
                <a:latin typeface="Optima" charset="0"/>
              </a:rPr>
            </a:br>
            <a:r>
              <a:rPr lang="en-US" sz="3200" dirty="0" smtClean="0">
                <a:solidFill>
                  <a:schemeClr val="accent2">
                    <a:lumMod val="75000"/>
                  </a:schemeClr>
                </a:solidFill>
                <a:latin typeface="Optima" charset="0"/>
              </a:rPr>
              <a:t>  it’s fundamental to the Common </a:t>
            </a:r>
            <a:r>
              <a:rPr lang="en-US" sz="3200" dirty="0">
                <a:solidFill>
                  <a:schemeClr val="accent2">
                    <a:lumMod val="75000"/>
                  </a:schemeClr>
                </a:solidFill>
                <a:latin typeface="Optima" charset="0"/>
              </a:rPr>
              <a:t>Core!</a:t>
            </a:r>
            <a:endParaRPr lang="en-US" sz="3200" dirty="0">
              <a:solidFill>
                <a:schemeClr val="accent2">
                  <a:lumMod val="75000"/>
                </a:schemeClr>
              </a:solidFill>
            </a:endParaRPr>
          </a:p>
        </p:txBody>
      </p:sp>
      <p:sp>
        <p:nvSpPr>
          <p:cNvPr id="5" name="Rectangle 3"/>
          <p:cNvSpPr txBox="1">
            <a:spLocks noChangeArrowheads="1"/>
          </p:cNvSpPr>
          <p:nvPr/>
        </p:nvSpPr>
        <p:spPr bwMode="auto">
          <a:xfrm>
            <a:off x="628086" y="1595981"/>
            <a:ext cx="8261101" cy="43550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defTabSz="914400" fontAlgn="base">
              <a:lnSpc>
                <a:spcPct val="90000"/>
              </a:lnSpc>
              <a:spcBef>
                <a:spcPct val="20000"/>
              </a:spcBef>
              <a:spcAft>
                <a:spcPct val="0"/>
              </a:spcAft>
              <a:defRPr/>
            </a:pPr>
            <a:r>
              <a:rPr lang="en-US" sz="2800" kern="0" dirty="0">
                <a:solidFill>
                  <a:srgbClr val="000000"/>
                </a:solidFill>
                <a:latin typeface="Optima" charset="0"/>
              </a:rPr>
              <a:t>At the core of the Common Core (in ALL subjects):</a:t>
            </a:r>
          </a:p>
          <a:p>
            <a:pPr marL="342900" indent="-342900" defTabSz="914400" fontAlgn="base">
              <a:lnSpc>
                <a:spcPct val="90000"/>
              </a:lnSpc>
              <a:spcBef>
                <a:spcPct val="20000"/>
              </a:spcBef>
              <a:spcAft>
                <a:spcPct val="0"/>
              </a:spcAft>
              <a:defRPr/>
            </a:pPr>
            <a:endParaRPr lang="en-US" sz="2800" kern="0" dirty="0">
              <a:solidFill>
                <a:srgbClr val="000000"/>
              </a:solidFill>
              <a:latin typeface="Optima" charset="0"/>
            </a:endParaRPr>
          </a:p>
          <a:p>
            <a:pPr marL="342900" indent="-342900" defTabSz="914400" fontAlgn="base">
              <a:lnSpc>
                <a:spcPct val="90000"/>
              </a:lnSpc>
              <a:spcBef>
                <a:spcPct val="20000"/>
              </a:spcBef>
              <a:spcAft>
                <a:spcPts val="1200"/>
              </a:spcAft>
              <a:buFontTx/>
              <a:buChar char="•"/>
              <a:defRPr/>
            </a:pPr>
            <a:r>
              <a:rPr lang="en-US" sz="2800" kern="0" dirty="0">
                <a:solidFill>
                  <a:srgbClr val="000000"/>
                </a:solidFill>
                <a:latin typeface="Optima" charset="0"/>
              </a:rPr>
              <a:t>Reasoning with evidence.</a:t>
            </a:r>
          </a:p>
          <a:p>
            <a:pPr marL="342900" indent="-342900" defTabSz="914400" fontAlgn="base">
              <a:lnSpc>
                <a:spcPct val="90000"/>
              </a:lnSpc>
              <a:spcBef>
                <a:spcPct val="20000"/>
              </a:spcBef>
              <a:spcAft>
                <a:spcPts val="1200"/>
              </a:spcAft>
              <a:buFontTx/>
              <a:buChar char="•"/>
              <a:defRPr/>
            </a:pPr>
            <a:r>
              <a:rPr lang="en-US" sz="2800" kern="0" dirty="0">
                <a:solidFill>
                  <a:srgbClr val="000000"/>
                </a:solidFill>
                <a:latin typeface="Optima" charset="0"/>
              </a:rPr>
              <a:t>Building arguments and critiquing the arguments of others.</a:t>
            </a:r>
          </a:p>
          <a:p>
            <a:pPr marL="342900" indent="-342900" defTabSz="914400" fontAlgn="base">
              <a:lnSpc>
                <a:spcPct val="90000"/>
              </a:lnSpc>
              <a:spcBef>
                <a:spcPct val="20000"/>
              </a:spcBef>
              <a:spcAft>
                <a:spcPts val="1200"/>
              </a:spcAft>
              <a:buFontTx/>
              <a:buChar char="•"/>
              <a:defRPr/>
            </a:pPr>
            <a:r>
              <a:rPr lang="en-US" sz="2800" kern="0" dirty="0">
                <a:solidFill>
                  <a:srgbClr val="000000"/>
                </a:solidFill>
                <a:latin typeface="Optima" charset="0"/>
              </a:rPr>
              <a:t>Developing rigorous, conceptually strong, evidence-based thinking practices.</a:t>
            </a:r>
          </a:p>
          <a:p>
            <a:pPr marL="342900" indent="-342900" defTabSz="914400" fontAlgn="base">
              <a:lnSpc>
                <a:spcPct val="90000"/>
              </a:lnSpc>
              <a:spcBef>
                <a:spcPct val="20000"/>
              </a:spcBef>
              <a:spcAft>
                <a:spcPts val="1200"/>
              </a:spcAft>
              <a:buFontTx/>
              <a:buChar char="•"/>
              <a:defRPr/>
            </a:pPr>
            <a:r>
              <a:rPr lang="en-US" sz="2800" kern="0" dirty="0">
                <a:solidFill>
                  <a:srgbClr val="000000"/>
                </a:solidFill>
                <a:latin typeface="Optima" charset="0"/>
              </a:rPr>
              <a:t>Participating in reasoning-oriented practices, with </a:t>
            </a:r>
            <a:r>
              <a:rPr lang="en-US" sz="2800" b="1" kern="0" dirty="0">
                <a:solidFill>
                  <a:srgbClr val="000000"/>
                </a:solidFill>
                <a:latin typeface="Optima" charset="0"/>
              </a:rPr>
              <a:t>others</a:t>
            </a:r>
            <a:r>
              <a:rPr lang="en-US" sz="2800" kern="0" dirty="0">
                <a:solidFill>
                  <a:srgbClr val="000000"/>
                </a:solidFill>
                <a:latin typeface="Optima" charset="0"/>
              </a:rPr>
              <a:t>.</a:t>
            </a:r>
          </a:p>
          <a:p>
            <a:pPr marL="342900" indent="-342900" defTabSz="914400" fontAlgn="base">
              <a:lnSpc>
                <a:spcPct val="90000"/>
              </a:lnSpc>
              <a:spcBef>
                <a:spcPct val="20000"/>
              </a:spcBef>
              <a:spcAft>
                <a:spcPct val="0"/>
              </a:spcAft>
              <a:defRPr/>
            </a:pPr>
            <a:endParaRPr lang="en-US" sz="2800" kern="0" dirty="0">
              <a:solidFill>
                <a:srgbClr val="000000"/>
              </a:solidFill>
              <a:latin typeface="Optima" charset="0"/>
            </a:endParaRPr>
          </a:p>
          <a:p>
            <a:pPr marL="342900" indent="-342900" defTabSz="914400" fontAlgn="base">
              <a:lnSpc>
                <a:spcPct val="90000"/>
              </a:lnSpc>
              <a:spcBef>
                <a:spcPct val="20000"/>
              </a:spcBef>
              <a:spcAft>
                <a:spcPct val="0"/>
              </a:spcAft>
              <a:defRPr/>
            </a:pPr>
            <a:endParaRPr lang="en-US" sz="2800" kern="0" dirty="0">
              <a:solidFill>
                <a:srgbClr val="000000"/>
              </a:solidFill>
            </a:endParaRPr>
          </a:p>
          <a:p>
            <a:pPr marL="342900" indent="-342900" defTabSz="914400" fontAlgn="base">
              <a:lnSpc>
                <a:spcPct val="90000"/>
              </a:lnSpc>
              <a:spcBef>
                <a:spcPct val="20000"/>
              </a:spcBef>
              <a:spcAft>
                <a:spcPct val="0"/>
              </a:spcAft>
              <a:buFontTx/>
              <a:buChar char="•"/>
              <a:defRPr/>
            </a:pPr>
            <a:endParaRPr lang="en-US" sz="2800" kern="0" dirty="0">
              <a:solidFill>
                <a:srgbClr val="000000"/>
              </a:solidFill>
            </a:endParaRPr>
          </a:p>
          <a:p>
            <a:pPr marL="342900" indent="-342900" defTabSz="914400" fontAlgn="base">
              <a:lnSpc>
                <a:spcPct val="90000"/>
              </a:lnSpc>
              <a:spcBef>
                <a:spcPct val="20000"/>
              </a:spcBef>
              <a:spcAft>
                <a:spcPct val="0"/>
              </a:spcAft>
              <a:buFontTx/>
              <a:buChar char="•"/>
              <a:defRPr/>
            </a:pPr>
            <a:endParaRPr lang="en-US" sz="2800" kern="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bldLvl="2"/>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FFE5DF"/>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4018605" y="440267"/>
            <a:ext cx="5362461" cy="2843856"/>
          </a:xfrm>
          <a:prstGeom prst="rect">
            <a:avLst/>
          </a:prstGeom>
          <a:noFill/>
          <a:ln w="9525">
            <a:noFill/>
            <a:miter lim="800000"/>
            <a:headEnd/>
            <a:tailEnd/>
          </a:ln>
        </p:spPr>
        <p:txBody>
          <a:bodyPr wrap="square">
            <a:prstTxWarp prst="textNoShape">
              <a:avLst/>
            </a:prstTxWarp>
            <a:spAutoFit/>
          </a:bodyPr>
          <a:lstStyle/>
          <a:p>
            <a:pPr defTabSz="914400" fontAlgn="base">
              <a:spcAft>
                <a:spcPts val="1200"/>
              </a:spcAft>
            </a:pPr>
            <a:r>
              <a:rPr lang="en-US" sz="4000">
                <a:solidFill>
                  <a:srgbClr val="000000"/>
                </a:solidFill>
                <a:latin typeface="Optima"/>
                <a:cs typeface="Optima"/>
              </a:rPr>
              <a:t>Useful talk tool: </a:t>
            </a:r>
            <a:r>
              <a:rPr lang="en-US" sz="3200">
                <a:solidFill>
                  <a:srgbClr val="000000"/>
                </a:solidFill>
                <a:latin typeface="Optima"/>
                <a:cs typeface="Optima"/>
              </a:rPr>
              <a:t>    </a:t>
            </a:r>
          </a:p>
          <a:p>
            <a:pPr defTabSz="914400" fontAlgn="base">
              <a:spcAft>
                <a:spcPts val="1200"/>
              </a:spcAft>
            </a:pPr>
            <a:r>
              <a:rPr lang="en-US" sz="4000" b="1">
                <a:solidFill>
                  <a:srgbClr val="000000"/>
                </a:solidFill>
                <a:latin typeface="Optima"/>
                <a:cs typeface="Optima"/>
              </a:rPr>
              <a:t>“Can anyone rephrase or repeat that?”</a:t>
            </a:r>
            <a:endParaRPr lang="en-US" sz="2400">
              <a:solidFill>
                <a:srgbClr val="000000"/>
              </a:solidFill>
            </a:endParaRPr>
          </a:p>
          <a:p>
            <a:pPr algn="ctr" defTabSz="914400" fontAlgn="base">
              <a:lnSpc>
                <a:spcPct val="150000"/>
              </a:lnSpc>
              <a:spcBef>
                <a:spcPct val="20000"/>
              </a:spcBef>
              <a:spcAft>
                <a:spcPct val="0"/>
              </a:spcAft>
            </a:pPr>
            <a:r>
              <a:rPr lang="en-US" sz="2400">
                <a:solidFill>
                  <a:srgbClr val="000000"/>
                </a:solidFill>
              </a:rPr>
              <a:t>  </a:t>
            </a:r>
          </a:p>
        </p:txBody>
      </p:sp>
      <p:sp>
        <p:nvSpPr>
          <p:cNvPr id="7" name="Rectangle 6"/>
          <p:cNvSpPr/>
          <p:nvPr/>
        </p:nvSpPr>
        <p:spPr>
          <a:xfrm>
            <a:off x="1202267" y="3369733"/>
            <a:ext cx="7467599" cy="2893100"/>
          </a:xfrm>
          <a:prstGeom prst="rect">
            <a:avLst/>
          </a:prstGeom>
        </p:spPr>
        <p:txBody>
          <a:bodyPr wrap="square">
            <a:spAutoFit/>
          </a:bodyPr>
          <a:lstStyle/>
          <a:p>
            <a:pPr marL="508000" indent="-508000" defTabSz="914400" fontAlgn="base">
              <a:spcAft>
                <a:spcPts val="1800"/>
              </a:spcAft>
              <a:buFont typeface="Arial"/>
              <a:buChar char="•"/>
            </a:pPr>
            <a:r>
              <a:rPr lang="en-US" sz="3200" i="1">
                <a:solidFill>
                  <a:srgbClr val="000000"/>
                </a:solidFill>
                <a:latin typeface="Optima"/>
                <a:cs typeface="Optima"/>
              </a:rPr>
              <a:t>Could somebody put that in their own words?</a:t>
            </a:r>
          </a:p>
          <a:p>
            <a:pPr marL="508000" indent="-508000" defTabSz="914400" fontAlgn="base">
              <a:spcAft>
                <a:spcPts val="1800"/>
              </a:spcAft>
              <a:buFont typeface="Arial"/>
              <a:buChar char="•"/>
            </a:pPr>
            <a:r>
              <a:rPr lang="en-US" sz="3200" i="1">
                <a:solidFill>
                  <a:srgbClr val="000000"/>
                </a:solidFill>
                <a:latin typeface="Optima"/>
                <a:cs typeface="Optima"/>
              </a:rPr>
              <a:t>That had a lot of information in it. Who could repeat some of that for us?</a:t>
            </a:r>
          </a:p>
          <a:p>
            <a:pPr marL="508000" indent="-508000" defTabSz="914400" fontAlgn="base">
              <a:spcAft>
                <a:spcPts val="600"/>
              </a:spcAft>
            </a:pPr>
            <a:endParaRPr lang="en-US" sz="2400" i="1">
              <a:solidFill>
                <a:srgbClr val="000000"/>
              </a:solidFill>
              <a:latin typeface="Optima"/>
              <a:cs typeface="Optima"/>
            </a:endParaRPr>
          </a:p>
        </p:txBody>
      </p:sp>
      <p:pic>
        <p:nvPicPr>
          <p:cNvPr id="8" name="Picture 7" descr="Screen shot 2012-07-15 at 8.11.11 PM.png"/>
          <p:cNvPicPr>
            <a:picLocks noChangeAspect="1"/>
          </p:cNvPicPr>
          <p:nvPr/>
        </p:nvPicPr>
        <p:blipFill>
          <a:blip r:embed="rId3"/>
          <a:stretch>
            <a:fillRect/>
          </a:stretch>
        </p:blipFill>
        <p:spPr>
          <a:xfrm>
            <a:off x="-19798" y="0"/>
            <a:ext cx="3801336" cy="2777067"/>
          </a:xfrm>
          <a:prstGeom prst="rect">
            <a:avLst/>
          </a:prstGeom>
          <a:effectLst>
            <a:outerShdw blurRad="50800" dist="38100" dir="2700000">
              <a:srgbClr val="000000">
                <a:alpha val="43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ChangeArrowheads="1"/>
          </p:cNvSpPr>
          <p:nvPr/>
        </p:nvSpPr>
        <p:spPr bwMode="auto">
          <a:xfrm>
            <a:off x="304799" y="321733"/>
            <a:ext cx="8450264" cy="1077218"/>
          </a:xfrm>
          <a:prstGeom prst="rect">
            <a:avLst/>
          </a:prstGeom>
          <a:noFill/>
          <a:ln w="9525">
            <a:noFill/>
            <a:miter lim="800000"/>
            <a:headEnd/>
            <a:tailEnd/>
          </a:ln>
        </p:spPr>
        <p:txBody>
          <a:bodyPr wrap="square">
            <a:prstTxWarp prst="textNoShape">
              <a:avLst/>
            </a:prstTxWarp>
            <a:spAutoFit/>
          </a:bodyPr>
          <a:lstStyle/>
          <a:p>
            <a:r>
              <a:rPr lang="en-US" sz="3200" i="1">
                <a:solidFill>
                  <a:srgbClr val="000000"/>
                </a:solidFill>
                <a:latin typeface="Optima"/>
                <a:cs typeface="Optima"/>
              </a:rPr>
              <a:t>So why use this move? </a:t>
            </a:r>
          </a:p>
          <a:p>
            <a:r>
              <a:rPr lang="en-US" sz="3200" i="1">
                <a:solidFill>
                  <a:srgbClr val="000000"/>
                </a:solidFill>
                <a:latin typeface="Optima"/>
                <a:cs typeface="Optima"/>
              </a:rPr>
              <a:t>Which of the four goals does it help you with?</a:t>
            </a:r>
            <a:endParaRPr lang="en-US" sz="3200">
              <a:solidFill>
                <a:srgbClr val="000000"/>
              </a:solidFill>
              <a:latin typeface="Optima"/>
              <a:cs typeface="Optima"/>
            </a:endParaRPr>
          </a:p>
        </p:txBody>
      </p:sp>
      <p:pic>
        <p:nvPicPr>
          <p:cNvPr id="4" name="Picture 3" descr="Screen shot 2012-09-10 at 7.31.33 PM.png"/>
          <p:cNvPicPr/>
          <p:nvPr/>
        </p:nvPicPr>
        <p:blipFill>
          <a:blip r:embed="rId3"/>
          <a:stretch>
            <a:fillRect/>
          </a:stretch>
        </p:blipFill>
        <p:spPr>
          <a:xfrm>
            <a:off x="0" y="1826970"/>
            <a:ext cx="4607797" cy="4556897"/>
          </a:xfrm>
          <a:prstGeom prst="rect">
            <a:avLst/>
          </a:prstGeom>
        </p:spPr>
      </p:pic>
    </p:spTree>
  </p:cSld>
  <p:clrMapOvr>
    <a:masterClrMapping/>
  </p:clrMapOvr>
  <p:transition spd="med"/>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ChangeArrowheads="1"/>
          </p:cNvSpPr>
          <p:nvPr/>
        </p:nvSpPr>
        <p:spPr bwMode="auto">
          <a:xfrm>
            <a:off x="762000" y="2590289"/>
            <a:ext cx="7315200" cy="3970318"/>
          </a:xfrm>
          <a:prstGeom prst="rect">
            <a:avLst/>
          </a:prstGeom>
          <a:noFill/>
          <a:ln w="9525">
            <a:noFill/>
            <a:miter lim="800000"/>
            <a:headEnd/>
            <a:tailEnd/>
          </a:ln>
        </p:spPr>
        <p:txBody>
          <a:bodyPr>
            <a:prstTxWarp prst="textNoShape">
              <a:avLst/>
            </a:prstTxWarp>
            <a:spAutoFit/>
          </a:bodyPr>
          <a:lstStyle/>
          <a:p>
            <a:r>
              <a:rPr lang="en-US" sz="2800" i="1">
                <a:solidFill>
                  <a:srgbClr val="000000"/>
                </a:solidFill>
                <a:latin typeface="Optima"/>
                <a:cs typeface="Optima"/>
              </a:rPr>
              <a:t>Note: </a:t>
            </a:r>
            <a:r>
              <a:rPr lang="en-US" sz="2800" b="1" i="1">
                <a:solidFill>
                  <a:srgbClr val="000000"/>
                </a:solidFill>
                <a:latin typeface="Optima"/>
                <a:cs typeface="Optima"/>
              </a:rPr>
              <a:t>it is </a:t>
            </a:r>
            <a:r>
              <a:rPr lang="en-US" sz="2800" b="1" i="1" u="sng">
                <a:solidFill>
                  <a:srgbClr val="000000"/>
                </a:solidFill>
                <a:latin typeface="Optima"/>
                <a:cs typeface="Optima"/>
              </a:rPr>
              <a:t>not</a:t>
            </a:r>
            <a:r>
              <a:rPr lang="en-US" sz="2800" b="1" i="1">
                <a:solidFill>
                  <a:srgbClr val="000000"/>
                </a:solidFill>
                <a:latin typeface="Optima"/>
                <a:cs typeface="Optima"/>
              </a:rPr>
              <a:t> a good idea to start out using this move as a classroom management device,</a:t>
            </a:r>
            <a:r>
              <a:rPr lang="en-US" sz="2800" i="1">
                <a:solidFill>
                  <a:srgbClr val="000000"/>
                </a:solidFill>
                <a:latin typeface="Optima"/>
                <a:cs typeface="Optima"/>
              </a:rPr>
              <a:t> although that may be tempting. </a:t>
            </a:r>
          </a:p>
          <a:p>
            <a:endParaRPr lang="en-US" sz="2800" i="1">
              <a:solidFill>
                <a:srgbClr val="000000"/>
              </a:solidFill>
              <a:latin typeface="Optima"/>
              <a:cs typeface="Optima"/>
            </a:endParaRPr>
          </a:p>
          <a:p>
            <a:r>
              <a:rPr lang="en-US" sz="2800" i="1">
                <a:solidFill>
                  <a:srgbClr val="000000"/>
                </a:solidFill>
                <a:latin typeface="Optima"/>
                <a:cs typeface="Optima"/>
              </a:rPr>
              <a:t>This move is not about catching students who are not paying attention. It is best to always start with a student who </a:t>
            </a:r>
            <a:r>
              <a:rPr lang="en-US" sz="2800" i="1" u="sng">
                <a:solidFill>
                  <a:srgbClr val="000000"/>
                </a:solidFill>
                <a:latin typeface="Optima"/>
                <a:cs typeface="Optima"/>
              </a:rPr>
              <a:t>wants</a:t>
            </a:r>
            <a:r>
              <a:rPr lang="en-US" sz="2800" i="1">
                <a:solidFill>
                  <a:srgbClr val="000000"/>
                </a:solidFill>
                <a:latin typeface="Optima"/>
                <a:cs typeface="Optima"/>
              </a:rPr>
              <a:t> to try to put another student’s contribution in their own words.  </a:t>
            </a:r>
            <a:endParaRPr lang="en-US" sz="2800">
              <a:solidFill>
                <a:srgbClr val="000000"/>
              </a:solidFill>
              <a:latin typeface="Optima"/>
              <a:cs typeface="Optima"/>
            </a:endParaRPr>
          </a:p>
        </p:txBody>
      </p:sp>
      <p:sp>
        <p:nvSpPr>
          <p:cNvPr id="7" name="Rectangle 3"/>
          <p:cNvSpPr>
            <a:spLocks noChangeArrowheads="1"/>
          </p:cNvSpPr>
          <p:nvPr/>
        </p:nvSpPr>
        <p:spPr bwMode="auto">
          <a:xfrm>
            <a:off x="695271" y="217250"/>
            <a:ext cx="8145463" cy="954088"/>
          </a:xfrm>
          <a:prstGeom prst="rect">
            <a:avLst/>
          </a:prstGeom>
          <a:solidFill>
            <a:srgbClr val="B6F6FF"/>
          </a:solidFill>
          <a:ln w="9525">
            <a:noFill/>
            <a:miter lim="800000"/>
            <a:headEnd/>
            <a:tailEnd/>
          </a:ln>
          <a:effectLst>
            <a:outerShdw blurRad="50800" dist="38100" dir="2700000">
              <a:srgbClr val="000000">
                <a:alpha val="43000"/>
              </a:srgbClr>
            </a:outerShdw>
          </a:effectLst>
        </p:spPr>
        <p:txBody>
          <a:bodyPr anchor="ctr">
            <a:prstTxWarp prst="textNoShape">
              <a:avLst/>
            </a:prstTxWarp>
            <a:spAutoFit/>
          </a:bodyPr>
          <a:lstStyle/>
          <a:p>
            <a:pPr marL="349250" indent="-349250">
              <a:defRPr/>
            </a:pPr>
            <a:r>
              <a:rPr lang="en-US" sz="2800">
                <a:solidFill>
                  <a:srgbClr val="000000"/>
                </a:solidFill>
                <a:latin typeface="Optima" charset="0"/>
              </a:rPr>
              <a:t>Goal 2. Help students to orient to others and listen to  what others say.</a:t>
            </a:r>
            <a:endParaRPr lang="en-US" sz="3200">
              <a:solidFill>
                <a:srgbClr val="444D26"/>
              </a:solidFill>
              <a:latin typeface="Times" charset="0"/>
            </a:endParaRPr>
          </a:p>
        </p:txBody>
      </p:sp>
      <p:sp>
        <p:nvSpPr>
          <p:cNvPr id="5" name="Rectangle 3"/>
          <p:cNvSpPr>
            <a:spLocks noChangeArrowheads="1"/>
          </p:cNvSpPr>
          <p:nvPr/>
        </p:nvSpPr>
        <p:spPr bwMode="auto">
          <a:xfrm>
            <a:off x="762000" y="1387058"/>
            <a:ext cx="8078734" cy="954107"/>
          </a:xfrm>
          <a:prstGeom prst="rect">
            <a:avLst/>
          </a:prstGeom>
          <a:solidFill>
            <a:schemeClr val="accent5">
              <a:lumMod val="90000"/>
            </a:schemeClr>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1490663" indent="-1490663" fontAlgn="base">
              <a:spcBef>
                <a:spcPct val="0"/>
              </a:spcBef>
              <a:spcAft>
                <a:spcPct val="0"/>
              </a:spcAft>
            </a:pPr>
            <a:r>
              <a:rPr lang="en-US" sz="2800">
                <a:solidFill>
                  <a:srgbClr val="000000"/>
                </a:solidFill>
                <a:latin typeface="Optima" charset="0"/>
              </a:rPr>
              <a:t>Goal 4. Help students to work with the reasoning of other students.</a:t>
            </a:r>
            <a:endParaRPr lang="en-US" sz="3200">
              <a:solidFill>
                <a:srgbClr val="444D26"/>
              </a:solidFill>
              <a:latin typeface="Times"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7-15 at 7.23.53 PM.png"/>
          <p:cNvPicPr>
            <a:picLocks noChangeAspect="1"/>
          </p:cNvPicPr>
          <p:nvPr/>
        </p:nvPicPr>
        <p:blipFill>
          <a:blip r:embed="rId3"/>
          <a:stretch>
            <a:fillRect/>
          </a:stretch>
        </p:blipFill>
        <p:spPr>
          <a:xfrm>
            <a:off x="-50800" y="0"/>
            <a:ext cx="1872081" cy="1984753"/>
          </a:xfrm>
          <a:prstGeom prst="rect">
            <a:avLst/>
          </a:prstGeom>
        </p:spPr>
      </p:pic>
      <p:sp>
        <p:nvSpPr>
          <p:cNvPr id="7" name="Rectangle 6"/>
          <p:cNvSpPr>
            <a:spLocks noChangeArrowheads="1"/>
          </p:cNvSpPr>
          <p:nvPr/>
        </p:nvSpPr>
        <p:spPr bwMode="auto">
          <a:xfrm>
            <a:off x="4242321" y="3910501"/>
            <a:ext cx="4901679" cy="1471172"/>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a:solidFill>
                  <a:srgbClr val="000000"/>
                </a:solidFill>
                <a:latin typeface="Optima"/>
                <a:cs typeface="Optima"/>
              </a:rPr>
              <a:t>Kimberly:  </a:t>
            </a:r>
          </a:p>
          <a:p>
            <a:pPr defTabSz="914400" fontAlgn="base">
              <a:spcBef>
                <a:spcPct val="20000"/>
              </a:spcBef>
              <a:spcAft>
                <a:spcPct val="0"/>
              </a:spcAft>
            </a:pPr>
            <a:r>
              <a:rPr lang="en-US" sz="2800">
                <a:solidFill>
                  <a:srgbClr val="000000"/>
                </a:solidFill>
                <a:latin typeface="Optima"/>
                <a:cs typeface="Optima"/>
              </a:rPr>
              <a:t>They just don’t know what to write.</a:t>
            </a:r>
            <a:endParaRPr lang="en-US" sz="3200">
              <a:solidFill>
                <a:srgbClr val="000000"/>
              </a:solidFill>
              <a:latin typeface="Optima"/>
              <a:cs typeface="Optima"/>
            </a:endParaRPr>
          </a:p>
        </p:txBody>
      </p:sp>
      <p:pic>
        <p:nvPicPr>
          <p:cNvPr id="8" name="Picture 7" descr="kimberlyPM.png"/>
          <p:cNvPicPr>
            <a:picLocks noChangeAspect="1"/>
          </p:cNvPicPr>
          <p:nvPr/>
        </p:nvPicPr>
        <p:blipFill>
          <a:blip r:embed="rId4"/>
          <a:stretch>
            <a:fillRect/>
          </a:stretch>
        </p:blipFill>
        <p:spPr>
          <a:xfrm>
            <a:off x="0" y="3606801"/>
            <a:ext cx="3785157" cy="3251200"/>
          </a:xfrm>
          <a:prstGeom prst="rect">
            <a:avLst/>
          </a:prstGeom>
        </p:spPr>
      </p:pic>
      <p:sp>
        <p:nvSpPr>
          <p:cNvPr id="9" name="Rectangle 8"/>
          <p:cNvSpPr/>
          <p:nvPr/>
        </p:nvSpPr>
        <p:spPr>
          <a:xfrm>
            <a:off x="897545" y="2492991"/>
            <a:ext cx="6137293" cy="523220"/>
          </a:xfrm>
          <a:prstGeom prst="rect">
            <a:avLst/>
          </a:prstGeom>
        </p:spPr>
        <p:txBody>
          <a:bodyPr wrap="none">
            <a:spAutoFit/>
          </a:bodyPr>
          <a:lstStyle/>
          <a:p>
            <a:r>
              <a:rPr lang="en-US" sz="2800" b="1" i="1">
                <a:solidFill>
                  <a:srgbClr val="000000"/>
                </a:solidFill>
                <a:latin typeface="Optima"/>
                <a:cs typeface="Optima"/>
              </a:rPr>
              <a:t>Or you might get something like this:</a:t>
            </a:r>
            <a:endParaRPr lang="en-US" sz="2800" b="1" i="1">
              <a:solidFill>
                <a:srgbClr val="000000"/>
              </a:solidFill>
            </a:endParaRPr>
          </a:p>
        </p:txBody>
      </p:sp>
      <p:sp>
        <p:nvSpPr>
          <p:cNvPr id="10" name="Rectangle 9"/>
          <p:cNvSpPr>
            <a:spLocks noChangeArrowheads="1"/>
          </p:cNvSpPr>
          <p:nvPr/>
        </p:nvSpPr>
        <p:spPr bwMode="auto">
          <a:xfrm>
            <a:off x="2339259" y="1"/>
            <a:ext cx="6449675" cy="1477328"/>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000" i="1">
                <a:solidFill>
                  <a:srgbClr val="000000"/>
                </a:solidFill>
                <a:latin typeface="Optima"/>
                <a:cs typeface="Optima"/>
              </a:rPr>
              <a:t>So now why do you think some people would say that their ancestry is “American”?  Who has an idea?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9"/>
                                        </p:tgtEl>
                                      </p:cBhvr>
                                    </p:animEffect>
                                    <p:set>
                                      <p:cBhvr>
                                        <p:cTn id="10" dur="1" fill="hold">
                                          <p:stCondLst>
                                            <p:cond delay="1999"/>
                                          </p:stCondLst>
                                        </p:cTn>
                                        <p:tgtEl>
                                          <p:spTgt spid="9"/>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9" grpId="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FFE5DF"/>
        </a:solidFill>
        <a:effectLst/>
      </p:bgPr>
    </p:bg>
    <p:spTree>
      <p:nvGrpSpPr>
        <p:cNvPr id="1" name=""/>
        <p:cNvGrpSpPr/>
        <p:nvPr/>
      </p:nvGrpSpPr>
      <p:grpSpPr>
        <a:xfrm>
          <a:off x="0" y="0"/>
          <a:ext cx="0" cy="0"/>
          <a:chOff x="0" y="0"/>
          <a:chExt cx="0" cy="0"/>
        </a:xfrm>
      </p:grpSpPr>
      <p:pic>
        <p:nvPicPr>
          <p:cNvPr id="11" name="Picture 10" descr="warningPM.png"/>
          <p:cNvPicPr>
            <a:picLocks noChangeAspect="1"/>
          </p:cNvPicPr>
          <p:nvPr/>
        </p:nvPicPr>
        <p:blipFill>
          <a:blip r:embed="rId3"/>
          <a:stretch>
            <a:fillRect/>
          </a:stretch>
        </p:blipFill>
        <p:spPr>
          <a:xfrm>
            <a:off x="0" y="-12010"/>
            <a:ext cx="2325689" cy="3203308"/>
          </a:xfrm>
          <a:prstGeom prst="rect">
            <a:avLst/>
          </a:prstGeom>
        </p:spPr>
      </p:pic>
      <p:sp>
        <p:nvSpPr>
          <p:cNvPr id="6" name="Rectangle 5"/>
          <p:cNvSpPr>
            <a:spLocks noChangeArrowheads="1"/>
          </p:cNvSpPr>
          <p:nvPr/>
        </p:nvSpPr>
        <p:spPr bwMode="auto">
          <a:xfrm>
            <a:off x="2400773" y="-12010"/>
            <a:ext cx="2174986" cy="523220"/>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i="1">
                <a:solidFill>
                  <a:srgbClr val="000000"/>
                </a:solidFill>
                <a:latin typeface="Optima"/>
                <a:cs typeface="Optima"/>
              </a:rPr>
              <a:t>You think:  </a:t>
            </a:r>
          </a:p>
        </p:txBody>
      </p:sp>
      <p:pic>
        <p:nvPicPr>
          <p:cNvPr id="8" name="Picture 7" descr="4students.png"/>
          <p:cNvPicPr>
            <a:picLocks noChangeAspect="1"/>
          </p:cNvPicPr>
          <p:nvPr/>
        </p:nvPicPr>
        <p:blipFill>
          <a:blip r:embed="rId4"/>
          <a:stretch>
            <a:fillRect/>
          </a:stretch>
        </p:blipFill>
        <p:spPr>
          <a:xfrm>
            <a:off x="2675793" y="3376612"/>
            <a:ext cx="6468206" cy="3481388"/>
          </a:xfrm>
          <a:prstGeom prst="rect">
            <a:avLst/>
          </a:prstGeom>
        </p:spPr>
      </p:pic>
      <p:sp>
        <p:nvSpPr>
          <p:cNvPr id="12" name="Cloud Callout 11"/>
          <p:cNvSpPr/>
          <p:nvPr/>
        </p:nvSpPr>
        <p:spPr bwMode="auto">
          <a:xfrm>
            <a:off x="3079170" y="300454"/>
            <a:ext cx="6064830" cy="2890844"/>
          </a:xfrm>
          <a:prstGeom prst="cloudCallout">
            <a:avLst>
              <a:gd name="adj1" fmla="val -72548"/>
              <a:gd name="adj2" fmla="val -12084"/>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3" name="Rectangle 12"/>
          <p:cNvSpPr>
            <a:spLocks noChangeArrowheads="1"/>
          </p:cNvSpPr>
          <p:nvPr/>
        </p:nvSpPr>
        <p:spPr bwMode="auto">
          <a:xfrm>
            <a:off x="4137203" y="600277"/>
            <a:ext cx="4380264" cy="1815882"/>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a:solidFill>
                  <a:srgbClr val="000000"/>
                </a:solidFill>
                <a:latin typeface="Optima"/>
                <a:cs typeface="Optima"/>
              </a:rPr>
              <a:t>I think everyone heard that, but it’s kind of minimal.  We need to dig deeper into her reasoning.</a:t>
            </a:r>
          </a:p>
        </p:txBody>
      </p:sp>
      <p:pic>
        <p:nvPicPr>
          <p:cNvPr id="10" name="Picture 9" descr="tshirtPM.png"/>
          <p:cNvPicPr>
            <a:picLocks noChangeAspect="1"/>
          </p:cNvPicPr>
          <p:nvPr/>
        </p:nvPicPr>
        <p:blipFill>
          <a:blip r:embed="rId5"/>
          <a:stretch>
            <a:fillRect/>
          </a:stretch>
        </p:blipFill>
        <p:spPr>
          <a:xfrm>
            <a:off x="-101874" y="3376612"/>
            <a:ext cx="3181043" cy="352712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FFE5DF"/>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4018605" y="440267"/>
            <a:ext cx="5362461" cy="2092881"/>
          </a:xfrm>
          <a:prstGeom prst="rect">
            <a:avLst/>
          </a:prstGeom>
          <a:noFill/>
          <a:ln w="9525">
            <a:noFill/>
            <a:miter lim="800000"/>
            <a:headEnd/>
            <a:tailEnd/>
          </a:ln>
        </p:spPr>
        <p:txBody>
          <a:bodyPr wrap="square">
            <a:prstTxWarp prst="textNoShape">
              <a:avLst/>
            </a:prstTxWarp>
            <a:spAutoFit/>
          </a:bodyPr>
          <a:lstStyle/>
          <a:p>
            <a:pPr defTabSz="914400" fontAlgn="base">
              <a:spcAft>
                <a:spcPts val="1200"/>
              </a:spcAft>
            </a:pPr>
            <a:r>
              <a:rPr lang="en-US" sz="4000">
                <a:solidFill>
                  <a:srgbClr val="000000"/>
                </a:solidFill>
                <a:latin typeface="Optima"/>
                <a:cs typeface="Optima"/>
              </a:rPr>
              <a:t>Useful talk tool: </a:t>
            </a:r>
            <a:r>
              <a:rPr lang="en-US" sz="3200">
                <a:solidFill>
                  <a:srgbClr val="000000"/>
                </a:solidFill>
                <a:latin typeface="Optima"/>
                <a:cs typeface="Optima"/>
              </a:rPr>
              <a:t>    </a:t>
            </a:r>
          </a:p>
          <a:p>
            <a:pPr defTabSz="914400" fontAlgn="base">
              <a:spcAft>
                <a:spcPts val="1200"/>
              </a:spcAft>
            </a:pPr>
            <a:r>
              <a:rPr lang="en-US" sz="4000" b="1">
                <a:solidFill>
                  <a:srgbClr val="000000"/>
                </a:solidFill>
                <a:latin typeface="Optima"/>
                <a:cs typeface="Optima"/>
              </a:rPr>
              <a:t>“Why do you think    </a:t>
            </a:r>
            <a:br>
              <a:rPr lang="en-US" sz="4000" b="1">
                <a:solidFill>
                  <a:srgbClr val="000000"/>
                </a:solidFill>
                <a:latin typeface="Optima"/>
                <a:cs typeface="Optima"/>
              </a:rPr>
            </a:br>
            <a:r>
              <a:rPr lang="en-US" sz="4000" b="1">
                <a:solidFill>
                  <a:srgbClr val="000000"/>
                </a:solidFill>
                <a:latin typeface="Optima"/>
                <a:cs typeface="Optima"/>
              </a:rPr>
              <a:t>  that?”</a:t>
            </a:r>
            <a:r>
              <a:rPr lang="en-US" sz="2400">
                <a:solidFill>
                  <a:srgbClr val="000000"/>
                </a:solidFill>
              </a:rPr>
              <a:t>  </a:t>
            </a:r>
          </a:p>
        </p:txBody>
      </p:sp>
      <p:sp>
        <p:nvSpPr>
          <p:cNvPr id="7" name="Rectangle 6"/>
          <p:cNvSpPr/>
          <p:nvPr/>
        </p:nvSpPr>
        <p:spPr>
          <a:xfrm>
            <a:off x="1202267" y="3369733"/>
            <a:ext cx="7467599" cy="3847207"/>
          </a:xfrm>
          <a:prstGeom prst="rect">
            <a:avLst/>
          </a:prstGeom>
        </p:spPr>
        <p:txBody>
          <a:bodyPr wrap="square">
            <a:spAutoFit/>
          </a:bodyPr>
          <a:lstStyle/>
          <a:p>
            <a:pPr marL="508000" indent="-508000" defTabSz="914400" fontAlgn="base">
              <a:spcAft>
                <a:spcPts val="1800"/>
              </a:spcAft>
              <a:buFont typeface="Arial"/>
              <a:buChar char="•"/>
            </a:pPr>
            <a:r>
              <a:rPr lang="en-US" sz="3200" i="1">
                <a:solidFill>
                  <a:srgbClr val="000000"/>
                </a:solidFill>
                <a:latin typeface="Optima"/>
                <a:cs typeface="Optima"/>
              </a:rPr>
              <a:t>What’s your evidence?</a:t>
            </a:r>
          </a:p>
          <a:p>
            <a:pPr marL="508000" indent="-508000" defTabSz="914400" fontAlgn="base">
              <a:spcAft>
                <a:spcPts val="1800"/>
              </a:spcAft>
              <a:buFont typeface="Arial"/>
              <a:buChar char="•"/>
            </a:pPr>
            <a:r>
              <a:rPr lang="en-US" sz="3200" i="1">
                <a:solidFill>
                  <a:srgbClr val="000000"/>
                </a:solidFill>
                <a:latin typeface="Optima"/>
                <a:cs typeface="Optima"/>
              </a:rPr>
              <a:t>Can you explain your reasoning to us?</a:t>
            </a:r>
          </a:p>
          <a:p>
            <a:pPr marL="508000" indent="-508000" defTabSz="914400" fontAlgn="base">
              <a:spcAft>
                <a:spcPts val="1800"/>
              </a:spcAft>
              <a:buFont typeface="Arial"/>
              <a:buChar char="•"/>
            </a:pPr>
            <a:r>
              <a:rPr lang="en-US" sz="3200" i="1">
                <a:solidFill>
                  <a:srgbClr val="000000"/>
                </a:solidFill>
                <a:latin typeface="Optima"/>
                <a:cs typeface="Optima"/>
              </a:rPr>
              <a:t>How did you figure that out?</a:t>
            </a:r>
          </a:p>
          <a:p>
            <a:pPr marL="508000" indent="-508000" defTabSz="914400" fontAlgn="base">
              <a:spcAft>
                <a:spcPts val="1800"/>
              </a:spcAft>
              <a:buFont typeface="Arial"/>
              <a:buChar char="•"/>
            </a:pPr>
            <a:r>
              <a:rPr lang="en-US" sz="3200" i="1">
                <a:solidFill>
                  <a:srgbClr val="000000"/>
                </a:solidFill>
                <a:latin typeface="Optima"/>
                <a:cs typeface="Optima"/>
              </a:rPr>
              <a:t>Did something in the text make you think that?</a:t>
            </a:r>
          </a:p>
          <a:p>
            <a:pPr marL="508000" indent="-508000" defTabSz="914400" fontAlgn="base">
              <a:spcAft>
                <a:spcPts val="600"/>
              </a:spcAft>
            </a:pPr>
            <a:endParaRPr lang="en-US" sz="2400" i="1">
              <a:solidFill>
                <a:srgbClr val="000000"/>
              </a:solidFill>
              <a:latin typeface="Optima"/>
              <a:cs typeface="Optima"/>
            </a:endParaRPr>
          </a:p>
        </p:txBody>
      </p:sp>
      <p:pic>
        <p:nvPicPr>
          <p:cNvPr id="5" name="Picture 4" descr="Screen shot 2012-07-15 at 8.18.38 PM.png"/>
          <p:cNvPicPr>
            <a:picLocks noChangeAspect="1"/>
          </p:cNvPicPr>
          <p:nvPr/>
        </p:nvPicPr>
        <p:blipFill>
          <a:blip r:embed="rId3"/>
          <a:stretch>
            <a:fillRect/>
          </a:stretch>
        </p:blipFill>
        <p:spPr>
          <a:xfrm>
            <a:off x="1" y="0"/>
            <a:ext cx="3077759" cy="2289482"/>
          </a:xfrm>
          <a:prstGeom prst="rect">
            <a:avLst/>
          </a:prstGeom>
          <a:effectLst>
            <a:outerShdw blurRad="50800" dist="38100" dir="2700000">
              <a:srgbClr val="000000">
                <a:alpha val="43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left)">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wipe(left)">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7-15 at 7.23.53 PM.png"/>
          <p:cNvPicPr>
            <a:picLocks noChangeAspect="1"/>
          </p:cNvPicPr>
          <p:nvPr/>
        </p:nvPicPr>
        <p:blipFill>
          <a:blip r:embed="rId3"/>
          <a:stretch>
            <a:fillRect/>
          </a:stretch>
        </p:blipFill>
        <p:spPr>
          <a:xfrm>
            <a:off x="-50800" y="0"/>
            <a:ext cx="1872081" cy="1984753"/>
          </a:xfrm>
          <a:prstGeom prst="rect">
            <a:avLst/>
          </a:prstGeom>
        </p:spPr>
      </p:pic>
      <p:sp>
        <p:nvSpPr>
          <p:cNvPr id="7" name="Rectangle 6"/>
          <p:cNvSpPr>
            <a:spLocks noChangeArrowheads="1"/>
          </p:cNvSpPr>
          <p:nvPr/>
        </p:nvSpPr>
        <p:spPr bwMode="auto">
          <a:xfrm>
            <a:off x="262880" y="3400932"/>
            <a:ext cx="5883920" cy="2246769"/>
          </a:xfrm>
          <a:prstGeom prst="rect">
            <a:avLst/>
          </a:prstGeom>
          <a:noFill/>
          <a:ln w="9525">
            <a:noFill/>
            <a:miter lim="800000"/>
            <a:headEnd/>
            <a:tailEnd/>
          </a:ln>
        </p:spPr>
        <p:txBody>
          <a:bodyPr wrap="square">
            <a:prstTxWarp prst="textNoShape">
              <a:avLst/>
            </a:prstTxWarp>
            <a:spAutoFit/>
          </a:bodyPr>
          <a:lstStyle/>
          <a:p>
            <a:pPr marL="1320800" indent="-1320800" defTabSz="914400" fontAlgn="base">
              <a:spcBef>
                <a:spcPct val="20000"/>
              </a:spcBef>
              <a:spcAft>
                <a:spcPct val="0"/>
              </a:spcAft>
            </a:pPr>
            <a:r>
              <a:rPr lang="en-US" sz="2800">
                <a:solidFill>
                  <a:srgbClr val="000000"/>
                </a:solidFill>
                <a:latin typeface="Optima"/>
                <a:cs typeface="Optima"/>
              </a:rPr>
              <a:t>Jessica:  It might be that they’re rejecting their culture, because they don’t want to be called that.  Like…to avoid prejudice? </a:t>
            </a:r>
            <a:endParaRPr lang="en-US" sz="3200">
              <a:solidFill>
                <a:srgbClr val="000000"/>
              </a:solidFill>
              <a:latin typeface="Optima"/>
              <a:cs typeface="Optima"/>
            </a:endParaRPr>
          </a:p>
        </p:txBody>
      </p:sp>
      <p:pic>
        <p:nvPicPr>
          <p:cNvPr id="9" name="Picture 8" descr="Jessica PM.png"/>
          <p:cNvPicPr>
            <a:picLocks noChangeAspect="1"/>
          </p:cNvPicPr>
          <p:nvPr/>
        </p:nvPicPr>
        <p:blipFill>
          <a:blip r:embed="rId4"/>
          <a:stretch>
            <a:fillRect/>
          </a:stretch>
        </p:blipFill>
        <p:spPr>
          <a:xfrm>
            <a:off x="6779171" y="2053097"/>
            <a:ext cx="2364829" cy="4804903"/>
          </a:xfrm>
          <a:prstGeom prst="rect">
            <a:avLst/>
          </a:prstGeom>
        </p:spPr>
      </p:pic>
      <p:sp>
        <p:nvSpPr>
          <p:cNvPr id="8" name="Rectangle 7"/>
          <p:cNvSpPr/>
          <p:nvPr/>
        </p:nvSpPr>
        <p:spPr>
          <a:xfrm>
            <a:off x="751905" y="2336327"/>
            <a:ext cx="5678765" cy="523220"/>
          </a:xfrm>
          <a:prstGeom prst="rect">
            <a:avLst/>
          </a:prstGeom>
        </p:spPr>
        <p:txBody>
          <a:bodyPr wrap="none">
            <a:spAutoFit/>
          </a:bodyPr>
          <a:lstStyle/>
          <a:p>
            <a:r>
              <a:rPr lang="en-US" sz="2800" b="1" i="1">
                <a:solidFill>
                  <a:srgbClr val="000000"/>
                </a:solidFill>
                <a:latin typeface="Optima"/>
                <a:cs typeface="Optima"/>
              </a:rPr>
              <a:t>Still another possibility: what if. . .</a:t>
            </a:r>
            <a:endParaRPr lang="en-US" sz="2800" b="1" i="1">
              <a:solidFill>
                <a:srgbClr val="000000"/>
              </a:solidFill>
            </a:endParaRPr>
          </a:p>
        </p:txBody>
      </p:sp>
      <p:sp>
        <p:nvSpPr>
          <p:cNvPr id="10" name="Rectangle 9"/>
          <p:cNvSpPr>
            <a:spLocks noChangeArrowheads="1"/>
          </p:cNvSpPr>
          <p:nvPr/>
        </p:nvSpPr>
        <p:spPr bwMode="auto">
          <a:xfrm>
            <a:off x="2339259" y="1"/>
            <a:ext cx="6449675" cy="1477328"/>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000" i="1">
                <a:solidFill>
                  <a:srgbClr val="000000"/>
                </a:solidFill>
                <a:latin typeface="Optima"/>
                <a:cs typeface="Optima"/>
              </a:rPr>
              <a:t>So now why do you think some people would say that their ancestry is “American”?  Who has an idea?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8"/>
                                        </p:tgtEl>
                                      </p:cBhvr>
                                    </p:animEffect>
                                    <p:set>
                                      <p:cBhvr>
                                        <p:cTn id="10" dur="1" fill="hold">
                                          <p:stCondLst>
                                            <p:cond delay="1999"/>
                                          </p:stCondLst>
                                        </p:cTn>
                                        <p:tgtEl>
                                          <p:spTgt spid="8"/>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8" grpId="1"/>
    </p:bld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FFE5DF"/>
        </a:solidFill>
        <a:effectLst/>
      </p:bgPr>
    </p:bg>
    <p:spTree>
      <p:nvGrpSpPr>
        <p:cNvPr id="1" name=""/>
        <p:cNvGrpSpPr/>
        <p:nvPr/>
      </p:nvGrpSpPr>
      <p:grpSpPr>
        <a:xfrm>
          <a:off x="0" y="0"/>
          <a:ext cx="0" cy="0"/>
          <a:chOff x="0" y="0"/>
          <a:chExt cx="0" cy="0"/>
        </a:xfrm>
      </p:grpSpPr>
      <p:pic>
        <p:nvPicPr>
          <p:cNvPr id="14" name="Picture 13" descr="Screen shot 2012-07-15 at 7.24.39 PM.png"/>
          <p:cNvPicPr>
            <a:picLocks noChangeAspect="1"/>
          </p:cNvPicPr>
          <p:nvPr/>
        </p:nvPicPr>
        <p:blipFill>
          <a:blip r:embed="rId3"/>
          <a:stretch>
            <a:fillRect/>
          </a:stretch>
        </p:blipFill>
        <p:spPr>
          <a:xfrm>
            <a:off x="-1" y="-1"/>
            <a:ext cx="2468802" cy="2891097"/>
          </a:xfrm>
          <a:prstGeom prst="rect">
            <a:avLst/>
          </a:prstGeom>
        </p:spPr>
      </p:pic>
      <p:sp>
        <p:nvSpPr>
          <p:cNvPr id="6" name="Rectangle 5"/>
          <p:cNvSpPr>
            <a:spLocks noChangeArrowheads="1"/>
          </p:cNvSpPr>
          <p:nvPr/>
        </p:nvSpPr>
        <p:spPr bwMode="auto">
          <a:xfrm>
            <a:off x="2400773" y="38844"/>
            <a:ext cx="2174986" cy="523220"/>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i="1">
                <a:solidFill>
                  <a:srgbClr val="000000"/>
                </a:solidFill>
                <a:latin typeface="Optima"/>
                <a:cs typeface="Optima"/>
              </a:rPr>
              <a:t>You think:  </a:t>
            </a:r>
          </a:p>
        </p:txBody>
      </p:sp>
      <p:pic>
        <p:nvPicPr>
          <p:cNvPr id="8" name="Picture 7" descr="4students.png"/>
          <p:cNvPicPr>
            <a:picLocks noChangeAspect="1"/>
          </p:cNvPicPr>
          <p:nvPr/>
        </p:nvPicPr>
        <p:blipFill>
          <a:blip r:embed="rId4"/>
          <a:stretch>
            <a:fillRect/>
          </a:stretch>
        </p:blipFill>
        <p:spPr>
          <a:xfrm>
            <a:off x="0" y="3376612"/>
            <a:ext cx="7273678" cy="3481388"/>
          </a:xfrm>
          <a:prstGeom prst="rect">
            <a:avLst/>
          </a:prstGeom>
        </p:spPr>
      </p:pic>
      <p:pic>
        <p:nvPicPr>
          <p:cNvPr id="9" name="Picture 8" descr="lie back.png"/>
          <p:cNvPicPr>
            <a:picLocks noChangeAspect="1"/>
          </p:cNvPicPr>
          <p:nvPr/>
        </p:nvPicPr>
        <p:blipFill>
          <a:blip r:embed="rId5"/>
          <a:stretch>
            <a:fillRect/>
          </a:stretch>
        </p:blipFill>
        <p:spPr>
          <a:xfrm>
            <a:off x="7273678" y="3376612"/>
            <a:ext cx="3740641" cy="3481388"/>
          </a:xfrm>
          <a:prstGeom prst="rect">
            <a:avLst/>
          </a:prstGeom>
        </p:spPr>
      </p:pic>
      <p:sp>
        <p:nvSpPr>
          <p:cNvPr id="12" name="Cloud Callout 11"/>
          <p:cNvSpPr/>
          <p:nvPr/>
        </p:nvSpPr>
        <p:spPr bwMode="auto">
          <a:xfrm>
            <a:off x="3488266" y="38844"/>
            <a:ext cx="5655733" cy="3337768"/>
          </a:xfrm>
          <a:prstGeom prst="cloudCallout">
            <a:avLst>
              <a:gd name="adj1" fmla="val -77656"/>
              <a:gd name="adj2" fmla="val -20769"/>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3" name="Rectangle 12"/>
          <p:cNvSpPr>
            <a:spLocks noChangeArrowheads="1"/>
          </p:cNvSpPr>
          <p:nvPr/>
        </p:nvSpPr>
        <p:spPr bwMode="auto">
          <a:xfrm>
            <a:off x="4137203" y="600277"/>
            <a:ext cx="4380264" cy="1815882"/>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a:solidFill>
                  <a:srgbClr val="000000"/>
                </a:solidFill>
                <a:latin typeface="Optima"/>
                <a:cs typeface="Optima"/>
              </a:rPr>
              <a:t>They heard her, and this is great discussion material. I want them to connect with her thinking!</a:t>
            </a:r>
          </a:p>
        </p:txBody>
      </p:sp>
      <p:pic>
        <p:nvPicPr>
          <p:cNvPr id="10" name="Picture 9" descr="tshirtPM.png"/>
          <p:cNvPicPr>
            <a:picLocks noChangeAspect="1"/>
          </p:cNvPicPr>
          <p:nvPr/>
        </p:nvPicPr>
        <p:blipFill>
          <a:blip r:embed="rId6"/>
          <a:stretch>
            <a:fillRect/>
          </a:stretch>
        </p:blipFill>
        <p:spPr>
          <a:xfrm>
            <a:off x="-101874" y="3376612"/>
            <a:ext cx="3181043" cy="3527129"/>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FFE5DF"/>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4018605" y="440267"/>
            <a:ext cx="5362461" cy="2708434"/>
          </a:xfrm>
          <a:prstGeom prst="rect">
            <a:avLst/>
          </a:prstGeom>
          <a:noFill/>
          <a:ln w="9525">
            <a:noFill/>
            <a:miter lim="800000"/>
            <a:headEnd/>
            <a:tailEnd/>
          </a:ln>
        </p:spPr>
        <p:txBody>
          <a:bodyPr wrap="square">
            <a:prstTxWarp prst="textNoShape">
              <a:avLst/>
            </a:prstTxWarp>
            <a:spAutoFit/>
          </a:bodyPr>
          <a:lstStyle/>
          <a:p>
            <a:pPr defTabSz="914400" fontAlgn="base">
              <a:spcAft>
                <a:spcPts val="1200"/>
              </a:spcAft>
            </a:pPr>
            <a:r>
              <a:rPr lang="en-US" sz="4000">
                <a:solidFill>
                  <a:srgbClr val="000000"/>
                </a:solidFill>
                <a:latin typeface="Optima"/>
                <a:cs typeface="Optima"/>
              </a:rPr>
              <a:t>Useful talk tool: </a:t>
            </a:r>
            <a:r>
              <a:rPr lang="en-US" sz="3200">
                <a:solidFill>
                  <a:srgbClr val="000000"/>
                </a:solidFill>
                <a:latin typeface="Optima"/>
                <a:cs typeface="Optima"/>
              </a:rPr>
              <a:t>    </a:t>
            </a:r>
          </a:p>
          <a:p>
            <a:pPr defTabSz="914400" fontAlgn="base">
              <a:spcAft>
                <a:spcPts val="1200"/>
              </a:spcAft>
            </a:pPr>
            <a:r>
              <a:rPr lang="en-US" sz="4000" b="1">
                <a:solidFill>
                  <a:srgbClr val="000000"/>
                </a:solidFill>
                <a:latin typeface="Optima"/>
                <a:cs typeface="Optima"/>
              </a:rPr>
              <a:t>“What do other </a:t>
            </a:r>
            <a:br>
              <a:rPr lang="en-US" sz="4000" b="1">
                <a:solidFill>
                  <a:srgbClr val="000000"/>
                </a:solidFill>
                <a:latin typeface="Optima"/>
                <a:cs typeface="Optima"/>
              </a:rPr>
            </a:br>
            <a:r>
              <a:rPr lang="en-US" sz="4000" b="1">
                <a:solidFill>
                  <a:srgbClr val="000000"/>
                </a:solidFill>
                <a:latin typeface="Optima"/>
                <a:cs typeface="Optima"/>
              </a:rPr>
              <a:t>  people think about    </a:t>
            </a:r>
            <a:br>
              <a:rPr lang="en-US" sz="4000" b="1">
                <a:solidFill>
                  <a:srgbClr val="000000"/>
                </a:solidFill>
                <a:latin typeface="Optima"/>
                <a:cs typeface="Optima"/>
              </a:rPr>
            </a:br>
            <a:r>
              <a:rPr lang="en-US" sz="4000" b="1">
                <a:solidFill>
                  <a:srgbClr val="000000"/>
                </a:solidFill>
                <a:latin typeface="Optima"/>
                <a:cs typeface="Optima"/>
              </a:rPr>
              <a:t>  that?”</a:t>
            </a:r>
            <a:r>
              <a:rPr lang="en-US" sz="2400">
                <a:solidFill>
                  <a:srgbClr val="000000"/>
                </a:solidFill>
              </a:rPr>
              <a:t>  </a:t>
            </a:r>
          </a:p>
        </p:txBody>
      </p:sp>
      <p:sp>
        <p:nvSpPr>
          <p:cNvPr id="7" name="Rectangle 6"/>
          <p:cNvSpPr/>
          <p:nvPr/>
        </p:nvSpPr>
        <p:spPr>
          <a:xfrm>
            <a:off x="1202267" y="3369733"/>
            <a:ext cx="7467599" cy="3354765"/>
          </a:xfrm>
          <a:prstGeom prst="rect">
            <a:avLst/>
          </a:prstGeom>
        </p:spPr>
        <p:txBody>
          <a:bodyPr wrap="square">
            <a:spAutoFit/>
          </a:bodyPr>
          <a:lstStyle/>
          <a:p>
            <a:pPr marL="508000" indent="-508000" defTabSz="914400" fontAlgn="base">
              <a:spcAft>
                <a:spcPts val="1800"/>
              </a:spcAft>
              <a:buFont typeface="Arial"/>
              <a:buChar char="•"/>
            </a:pPr>
            <a:r>
              <a:rPr lang="en-US" sz="3200" i="1">
                <a:solidFill>
                  <a:srgbClr val="000000"/>
                </a:solidFill>
                <a:latin typeface="Optima"/>
                <a:cs typeface="Optima"/>
              </a:rPr>
              <a:t>Who agrees or disagrees and why?</a:t>
            </a:r>
          </a:p>
          <a:p>
            <a:pPr marL="508000" indent="-508000" defTabSz="914400" fontAlgn="base">
              <a:spcAft>
                <a:spcPts val="1800"/>
              </a:spcAft>
              <a:buFont typeface="Arial"/>
              <a:buChar char="•"/>
            </a:pPr>
            <a:r>
              <a:rPr lang="en-US" sz="3200" i="1">
                <a:solidFill>
                  <a:srgbClr val="000000"/>
                </a:solidFill>
                <a:latin typeface="Optima"/>
                <a:cs typeface="Optima"/>
              </a:rPr>
              <a:t>Who wants to add on to that?</a:t>
            </a:r>
          </a:p>
          <a:p>
            <a:pPr marL="508000" indent="-508000" defTabSz="914400" fontAlgn="base">
              <a:spcAft>
                <a:spcPts val="1800"/>
              </a:spcAft>
              <a:buFont typeface="Arial"/>
              <a:buChar char="•"/>
            </a:pPr>
            <a:r>
              <a:rPr lang="en-US" sz="3200" i="1">
                <a:solidFill>
                  <a:srgbClr val="000000"/>
                </a:solidFill>
                <a:latin typeface="Optima"/>
                <a:cs typeface="Optima"/>
              </a:rPr>
              <a:t>Does anyone have a different view?</a:t>
            </a:r>
          </a:p>
          <a:p>
            <a:pPr marL="508000" indent="-508000" defTabSz="914400" fontAlgn="base">
              <a:spcAft>
                <a:spcPts val="1800"/>
              </a:spcAft>
              <a:buFont typeface="Arial"/>
              <a:buChar char="•"/>
            </a:pPr>
            <a:r>
              <a:rPr lang="en-US" sz="3200" i="1">
                <a:solidFill>
                  <a:srgbClr val="000000"/>
                </a:solidFill>
                <a:latin typeface="Optima"/>
                <a:cs typeface="Optima"/>
              </a:rPr>
              <a:t>What do you think about that?</a:t>
            </a:r>
          </a:p>
          <a:p>
            <a:pPr marL="508000" indent="-508000" defTabSz="914400" fontAlgn="base">
              <a:spcAft>
                <a:spcPts val="600"/>
              </a:spcAft>
            </a:pPr>
            <a:endParaRPr lang="en-US" sz="2400" i="1">
              <a:solidFill>
                <a:srgbClr val="000000"/>
              </a:solidFill>
              <a:latin typeface="Optima"/>
              <a:cs typeface="Optima"/>
            </a:endParaRPr>
          </a:p>
        </p:txBody>
      </p:sp>
      <p:pic>
        <p:nvPicPr>
          <p:cNvPr id="8" name="Picture 7" descr="Screen shot 2012-07-15 at 9.02.25 PM.png"/>
          <p:cNvPicPr>
            <a:picLocks noChangeAspect="1"/>
          </p:cNvPicPr>
          <p:nvPr/>
        </p:nvPicPr>
        <p:blipFill>
          <a:blip r:embed="rId3"/>
          <a:stretch>
            <a:fillRect/>
          </a:stretch>
        </p:blipFill>
        <p:spPr>
          <a:xfrm>
            <a:off x="0" y="0"/>
            <a:ext cx="3587384" cy="2715683"/>
          </a:xfrm>
          <a:prstGeom prst="rect">
            <a:avLst/>
          </a:prstGeom>
          <a:effectLst>
            <a:outerShdw blurRad="50800" dist="38100" dir="2700000">
              <a:srgbClr val="000000">
                <a:alpha val="43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ChangeArrowheads="1"/>
          </p:cNvSpPr>
          <p:nvPr>
            <p:ph type="body" idx="1"/>
          </p:nvPr>
        </p:nvSpPr>
        <p:spPr>
          <a:xfrm>
            <a:off x="533400" y="60325"/>
            <a:ext cx="8153400" cy="584200"/>
          </a:xfrm>
        </p:spPr>
        <p:txBody>
          <a:bodyPr>
            <a:spAutoFit/>
          </a:bodyPr>
          <a:lstStyle/>
          <a:p>
            <a:pPr marL="46038" indent="-6350" algn="ctr" eaLnBrk="1" hangingPunct="1">
              <a:buFontTx/>
              <a:buNone/>
            </a:pPr>
            <a:r>
              <a:rPr lang="en-US" b="1">
                <a:latin typeface="Optima" charset="0"/>
              </a:rPr>
              <a:t>Agree or disagree and why?</a:t>
            </a:r>
          </a:p>
        </p:txBody>
      </p:sp>
      <p:pic>
        <p:nvPicPr>
          <p:cNvPr id="192515" name="Picture 3" descr="/Presenter Share/videos moved/agree.disagree.mov">
            <a:hlinkClick r:id="" action="ppaction://media"/>
          </p:cNvPr>
          <p:cNvPicPr/>
          <p:nvPr>
            <a:videoFile r:link="rId1"/>
          </p:nvPr>
        </p:nvPicPr>
        <p:blipFill>
          <a:blip r:embed="rId4"/>
          <a:srcRect/>
          <a:stretch>
            <a:fillRect/>
          </a:stretch>
        </p:blipFill>
        <p:spPr bwMode="auto">
          <a:xfrm>
            <a:off x="862013" y="1022350"/>
            <a:ext cx="7439025" cy="55800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9251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92515"/>
                                        </p:tgtEl>
                                      </p:cBhvr>
                                    </p:cmd>
                                  </p:childTnLst>
                                </p:cTn>
                              </p:par>
                            </p:childTnLst>
                          </p:cTn>
                        </p:par>
                      </p:childTnLst>
                    </p:cTn>
                  </p:par>
                </p:childTnLst>
              </p:cTn>
              <p:nextCondLst>
                <p:cond evt="onClick" delay="0">
                  <p:tgtEl>
                    <p:spTgt spid="192515"/>
                  </p:tgtEl>
                </p:cond>
              </p:nextCondLst>
            </p:seq>
            <p:video>
              <p:cMediaNode>
                <p:cTn id="7" fill="hold" display="0">
                  <p:stCondLst>
                    <p:cond delay="indefinite"/>
                  </p:stCondLst>
                  <p:endCondLst>
                    <p:cond evt="onNext" delay="0">
                      <p:tgtEl>
                        <p:sldTgt/>
                      </p:tgtEl>
                    </p:cond>
                    <p:cond evt="onPrev" delay="0">
                      <p:tgtEl>
                        <p:sldTgt/>
                      </p:tgtEl>
                    </p:cond>
                  </p:endCondLst>
                </p:cTn>
                <p:tgtEl>
                  <p:spTgt spid="192515"/>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42" name="Rectangle 2"/>
          <p:cNvSpPr>
            <a:spLocks noGrp="1" noChangeArrowheads="1"/>
          </p:cNvSpPr>
          <p:nvPr>
            <p:ph type="body" idx="1"/>
          </p:nvPr>
        </p:nvSpPr>
        <p:spPr>
          <a:xfrm>
            <a:off x="1819754" y="3345258"/>
            <a:ext cx="6964503" cy="1397306"/>
          </a:xfrm>
        </p:spPr>
        <p:txBody>
          <a:bodyPr wrap="square">
            <a:spAutoFit/>
          </a:bodyPr>
          <a:lstStyle/>
          <a:p>
            <a:pPr marL="46038" indent="-6350">
              <a:buFontTx/>
              <a:buNone/>
            </a:pPr>
            <a:endParaRPr lang="en-US" b="1"/>
          </a:p>
          <a:p>
            <a:pPr marL="46038" indent="-6350">
              <a:buFontTx/>
              <a:buNone/>
            </a:pPr>
            <a:r>
              <a:rPr lang="en-US" sz="4400">
                <a:latin typeface="Optima" charset="0"/>
              </a:rPr>
              <a:t>There are many obstacles.</a:t>
            </a:r>
          </a:p>
        </p:txBody>
      </p:sp>
      <p:sp>
        <p:nvSpPr>
          <p:cNvPr id="727043" name="Rectangle 3"/>
          <p:cNvSpPr>
            <a:spLocks noChangeArrowheads="1"/>
          </p:cNvSpPr>
          <p:nvPr/>
        </p:nvSpPr>
        <p:spPr bwMode="auto">
          <a:xfrm>
            <a:off x="0" y="-1"/>
            <a:ext cx="4127123" cy="2739211"/>
          </a:xfrm>
          <a:prstGeom prst="rect">
            <a:avLst/>
          </a:prstGeom>
          <a:solidFill>
            <a:srgbClr val="FFEFA4"/>
          </a:solidFill>
          <a:ln w="9525">
            <a:noFill/>
            <a:miter lim="800000"/>
            <a:headEnd/>
            <a:tailEnd/>
          </a:ln>
          <a:effectLst>
            <a:outerShdw blurRad="63500" dist="139700" dir="2700000">
              <a:srgbClr val="000000">
                <a:alpha val="43000"/>
              </a:srgbClr>
            </a:outerShdw>
          </a:effectLst>
        </p:spPr>
        <p:txBody>
          <a:bodyPr wrap="square">
            <a:prstTxWarp prst="textNoShape">
              <a:avLst/>
            </a:prstTxWarp>
            <a:spAutoFit/>
          </a:bodyPr>
          <a:lstStyle/>
          <a:p>
            <a:r>
              <a:rPr lang="en-US" sz="3200" b="1" i="1">
                <a:solidFill>
                  <a:srgbClr val="000000"/>
                </a:solidFill>
                <a:latin typeface="Optima" charset="0"/>
              </a:rPr>
              <a:t>   </a:t>
            </a:r>
          </a:p>
          <a:p>
            <a:r>
              <a:rPr lang="en-US" sz="3200" b="1" i="1">
                <a:solidFill>
                  <a:srgbClr val="000000"/>
                </a:solidFill>
                <a:latin typeface="Optima" charset="0"/>
              </a:rPr>
              <a:t>  </a:t>
            </a:r>
            <a:r>
              <a:rPr lang="en-US" sz="3600">
                <a:solidFill>
                  <a:srgbClr val="000000"/>
                </a:solidFill>
                <a:latin typeface="Optima" charset="0"/>
              </a:rPr>
              <a:t>Sounds great. </a:t>
            </a:r>
            <a:endParaRPr lang="en-US" sz="3200">
              <a:solidFill>
                <a:srgbClr val="000000"/>
              </a:solidFill>
              <a:latin typeface="Optima" charset="0"/>
            </a:endParaRPr>
          </a:p>
          <a:p>
            <a:endParaRPr lang="en-US" sz="3200" b="1" i="1">
              <a:solidFill>
                <a:srgbClr val="000000"/>
              </a:solidFill>
              <a:latin typeface="Optima" charset="0"/>
            </a:endParaRPr>
          </a:p>
          <a:p>
            <a:r>
              <a:rPr lang="en-US" sz="3200" b="1" i="1">
                <a:solidFill>
                  <a:srgbClr val="000000"/>
                </a:solidFill>
                <a:latin typeface="Optima" charset="0"/>
              </a:rPr>
              <a:t>   </a:t>
            </a:r>
            <a:r>
              <a:rPr lang="en-US" sz="3600" b="1" i="1">
                <a:solidFill>
                  <a:srgbClr val="000000"/>
                </a:solidFill>
                <a:latin typeface="Optima" charset="0"/>
              </a:rPr>
              <a:t>Nevertheless…</a:t>
            </a:r>
          </a:p>
          <a:p>
            <a:endParaRPr lang="en-US" sz="3600" b="1" i="1">
              <a:solidFill>
                <a:srgbClr val="000000"/>
              </a:solidFill>
              <a:latin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2704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42" grpId="0" build="p" bldLvl="2"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7-15 at 7.23.53 PM.png"/>
          <p:cNvPicPr>
            <a:picLocks noChangeAspect="1"/>
          </p:cNvPicPr>
          <p:nvPr/>
        </p:nvPicPr>
        <p:blipFill>
          <a:blip r:embed="rId3"/>
          <a:stretch>
            <a:fillRect/>
          </a:stretch>
        </p:blipFill>
        <p:spPr>
          <a:xfrm>
            <a:off x="-50800" y="0"/>
            <a:ext cx="1872081" cy="1984753"/>
          </a:xfrm>
          <a:prstGeom prst="rect">
            <a:avLst/>
          </a:prstGeom>
        </p:spPr>
      </p:pic>
      <p:sp>
        <p:nvSpPr>
          <p:cNvPr id="7" name="Rectangle 6"/>
          <p:cNvSpPr>
            <a:spLocks noChangeArrowheads="1"/>
          </p:cNvSpPr>
          <p:nvPr/>
        </p:nvSpPr>
        <p:spPr bwMode="auto">
          <a:xfrm>
            <a:off x="3860800" y="3646488"/>
            <a:ext cx="4928135" cy="1815882"/>
          </a:xfrm>
          <a:prstGeom prst="rect">
            <a:avLst/>
          </a:prstGeom>
          <a:noFill/>
          <a:ln w="9525">
            <a:noFill/>
            <a:miter lim="800000"/>
            <a:headEnd/>
            <a:tailEnd/>
          </a:ln>
        </p:spPr>
        <p:txBody>
          <a:bodyPr wrap="square">
            <a:prstTxWarp prst="textNoShape">
              <a:avLst/>
            </a:prstTxWarp>
            <a:spAutoFit/>
          </a:bodyPr>
          <a:lstStyle/>
          <a:p>
            <a:pPr marL="1085850" indent="-1085850" defTabSz="914400" fontAlgn="base">
              <a:spcBef>
                <a:spcPct val="20000"/>
              </a:spcBef>
              <a:spcAft>
                <a:spcPct val="0"/>
              </a:spcAft>
            </a:pPr>
            <a:r>
              <a:rPr lang="en-US" sz="2800">
                <a:solidFill>
                  <a:srgbClr val="000000"/>
                </a:solidFill>
                <a:latin typeface="Optima"/>
                <a:cs typeface="Optima"/>
              </a:rPr>
              <a:t>James:  Because they’re not… immigrants? They, like, their parents were born here?</a:t>
            </a:r>
            <a:endParaRPr lang="en-US" sz="3200">
              <a:solidFill>
                <a:srgbClr val="000000"/>
              </a:solidFill>
              <a:latin typeface="Optima"/>
              <a:cs typeface="Optima"/>
            </a:endParaRPr>
          </a:p>
        </p:txBody>
      </p:sp>
      <p:pic>
        <p:nvPicPr>
          <p:cNvPr id="8" name="Picture 7" descr="jamesPM.png"/>
          <p:cNvPicPr>
            <a:picLocks noChangeAspect="1"/>
          </p:cNvPicPr>
          <p:nvPr/>
        </p:nvPicPr>
        <p:blipFill>
          <a:blip r:embed="rId4"/>
          <a:stretch>
            <a:fillRect/>
          </a:stretch>
        </p:blipFill>
        <p:spPr>
          <a:xfrm>
            <a:off x="0" y="3646488"/>
            <a:ext cx="3619500" cy="3238500"/>
          </a:xfrm>
          <a:prstGeom prst="rect">
            <a:avLst/>
          </a:prstGeom>
        </p:spPr>
      </p:pic>
      <p:sp>
        <p:nvSpPr>
          <p:cNvPr id="10" name="Rectangle 9"/>
          <p:cNvSpPr/>
          <p:nvPr/>
        </p:nvSpPr>
        <p:spPr>
          <a:xfrm>
            <a:off x="320764" y="2492991"/>
            <a:ext cx="8823236" cy="584776"/>
          </a:xfrm>
          <a:prstGeom prst="rect">
            <a:avLst/>
          </a:prstGeom>
        </p:spPr>
        <p:txBody>
          <a:bodyPr wrap="none">
            <a:spAutoFit/>
          </a:bodyPr>
          <a:lstStyle/>
          <a:p>
            <a:r>
              <a:rPr lang="en-US" sz="3200" b="1" i="1">
                <a:solidFill>
                  <a:srgbClr val="000000"/>
                </a:solidFill>
                <a:latin typeface="Optima"/>
                <a:cs typeface="Optima"/>
              </a:rPr>
              <a:t>Still another possibility: what if a student says…</a:t>
            </a:r>
            <a:endParaRPr lang="en-US" sz="3200" b="1" i="1">
              <a:solidFill>
                <a:srgbClr val="000000"/>
              </a:solidFill>
            </a:endParaRPr>
          </a:p>
        </p:txBody>
      </p:sp>
      <p:sp>
        <p:nvSpPr>
          <p:cNvPr id="9" name="Rectangle 8"/>
          <p:cNvSpPr>
            <a:spLocks noChangeArrowheads="1"/>
          </p:cNvSpPr>
          <p:nvPr/>
        </p:nvSpPr>
        <p:spPr bwMode="auto">
          <a:xfrm>
            <a:off x="2339259" y="1"/>
            <a:ext cx="6449675" cy="1477328"/>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000" i="1">
                <a:solidFill>
                  <a:srgbClr val="000000"/>
                </a:solidFill>
                <a:latin typeface="Optima"/>
                <a:cs typeface="Optima"/>
              </a:rPr>
              <a:t>So now why do you think some people would say that their ancestry is “American”?  Who has an idea?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0" name="Picture 9" descr="maybe.png"/>
          <p:cNvPicPr>
            <a:picLocks noChangeAspect="1"/>
          </p:cNvPicPr>
          <p:nvPr/>
        </p:nvPicPr>
        <p:blipFill>
          <a:blip r:embed="rId3"/>
          <a:stretch>
            <a:fillRect/>
          </a:stretch>
        </p:blipFill>
        <p:spPr>
          <a:xfrm>
            <a:off x="0" y="0"/>
            <a:ext cx="2400773" cy="3132438"/>
          </a:xfrm>
          <a:prstGeom prst="rect">
            <a:avLst/>
          </a:prstGeom>
        </p:spPr>
      </p:pic>
      <p:sp>
        <p:nvSpPr>
          <p:cNvPr id="6" name="Rectangle 5"/>
          <p:cNvSpPr>
            <a:spLocks noChangeArrowheads="1"/>
          </p:cNvSpPr>
          <p:nvPr/>
        </p:nvSpPr>
        <p:spPr bwMode="auto">
          <a:xfrm>
            <a:off x="2400773" y="38844"/>
            <a:ext cx="2174986" cy="523220"/>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i="1">
                <a:solidFill>
                  <a:srgbClr val="000000"/>
                </a:solidFill>
                <a:latin typeface="Optima"/>
                <a:cs typeface="Optima"/>
              </a:rPr>
              <a:t>You think:  </a:t>
            </a:r>
          </a:p>
        </p:txBody>
      </p:sp>
      <p:pic>
        <p:nvPicPr>
          <p:cNvPr id="8" name="Picture 7" descr="4students.png"/>
          <p:cNvPicPr>
            <a:picLocks noChangeAspect="1"/>
          </p:cNvPicPr>
          <p:nvPr/>
        </p:nvPicPr>
        <p:blipFill>
          <a:blip r:embed="rId4"/>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5"/>
          <a:stretch>
            <a:fillRect/>
          </a:stretch>
        </p:blipFill>
        <p:spPr>
          <a:xfrm>
            <a:off x="5732697" y="3376612"/>
            <a:ext cx="3740641" cy="3481388"/>
          </a:xfrm>
          <a:prstGeom prst="rect">
            <a:avLst/>
          </a:prstGeom>
        </p:spPr>
      </p:pic>
      <p:sp>
        <p:nvSpPr>
          <p:cNvPr id="12" name="Cloud Callout 11"/>
          <p:cNvSpPr/>
          <p:nvPr/>
        </p:nvSpPr>
        <p:spPr bwMode="auto">
          <a:xfrm>
            <a:off x="3488266" y="300454"/>
            <a:ext cx="5655733" cy="2239546"/>
          </a:xfrm>
          <a:prstGeom prst="cloudCallout">
            <a:avLst>
              <a:gd name="adj1" fmla="val -77951"/>
              <a:gd name="adj2" fmla="val 10740"/>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3" name="Rectangle 12"/>
          <p:cNvSpPr>
            <a:spLocks noChangeArrowheads="1"/>
          </p:cNvSpPr>
          <p:nvPr/>
        </p:nvSpPr>
        <p:spPr bwMode="auto">
          <a:xfrm>
            <a:off x="4137203" y="600277"/>
            <a:ext cx="4380264" cy="1384995"/>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a:solidFill>
                  <a:srgbClr val="000000"/>
                </a:solidFill>
                <a:latin typeface="Optima"/>
                <a:cs typeface="Optima"/>
              </a:rPr>
              <a:t>That’s not really on target, but it might be productive to discuss it…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781539" y="1176344"/>
            <a:ext cx="5362461" cy="1323439"/>
          </a:xfrm>
          <a:prstGeom prst="rect">
            <a:avLst/>
          </a:prstGeom>
          <a:noFill/>
          <a:ln w="9525">
            <a:noFill/>
            <a:miter lim="800000"/>
            <a:headEnd/>
            <a:tailEnd/>
          </a:ln>
        </p:spPr>
        <p:txBody>
          <a:bodyPr wrap="square">
            <a:prstTxWarp prst="textNoShape">
              <a:avLst/>
            </a:prstTxWarp>
            <a:spAutoFit/>
          </a:bodyPr>
          <a:lstStyle/>
          <a:p>
            <a:pPr defTabSz="914400" fontAlgn="base">
              <a:spcAft>
                <a:spcPts val="1200"/>
              </a:spcAft>
            </a:pPr>
            <a:r>
              <a:rPr lang="en-US" sz="4000">
                <a:solidFill>
                  <a:srgbClr val="000000"/>
                </a:solidFill>
                <a:latin typeface="Optima"/>
                <a:cs typeface="Optima"/>
              </a:rPr>
              <a:t>Cycle back to the four talk move families:</a:t>
            </a:r>
            <a:endParaRPr lang="en-US" sz="2400">
              <a:solidFill>
                <a:srgbClr val="000000"/>
              </a:solidFill>
            </a:endParaRPr>
          </a:p>
        </p:txBody>
      </p:sp>
      <p:sp>
        <p:nvSpPr>
          <p:cNvPr id="7" name="Rectangle 6"/>
          <p:cNvSpPr/>
          <p:nvPr/>
        </p:nvSpPr>
        <p:spPr>
          <a:xfrm>
            <a:off x="1202267" y="3369733"/>
            <a:ext cx="7467599" cy="3354765"/>
          </a:xfrm>
          <a:prstGeom prst="rect">
            <a:avLst/>
          </a:prstGeom>
        </p:spPr>
        <p:txBody>
          <a:bodyPr wrap="square">
            <a:spAutoFit/>
          </a:bodyPr>
          <a:lstStyle/>
          <a:p>
            <a:pPr marL="508000" indent="-508000" defTabSz="914400" fontAlgn="base">
              <a:spcAft>
                <a:spcPts val="1800"/>
              </a:spcAft>
              <a:buFont typeface="Arial"/>
              <a:buChar char="•"/>
            </a:pPr>
            <a:r>
              <a:rPr lang="en-US" sz="3200" b="1" i="1">
                <a:solidFill>
                  <a:srgbClr val="000000"/>
                </a:solidFill>
                <a:latin typeface="Optima"/>
                <a:cs typeface="Optima"/>
              </a:rPr>
              <a:t>Say more</a:t>
            </a:r>
          </a:p>
          <a:p>
            <a:pPr marL="508000" indent="-508000" defTabSz="914400" fontAlgn="base">
              <a:spcAft>
                <a:spcPts val="1800"/>
              </a:spcAft>
              <a:buFont typeface="Arial"/>
              <a:buChar char="•"/>
            </a:pPr>
            <a:r>
              <a:rPr lang="en-US" sz="3200" b="1" i="1">
                <a:solidFill>
                  <a:srgbClr val="000000"/>
                </a:solidFill>
                <a:latin typeface="Optima"/>
                <a:cs typeface="Optima"/>
              </a:rPr>
              <a:t>Can someone rephrase that?</a:t>
            </a:r>
          </a:p>
          <a:p>
            <a:pPr marL="508000" indent="-508000" defTabSz="914400" fontAlgn="base">
              <a:spcAft>
                <a:spcPts val="1800"/>
              </a:spcAft>
              <a:buFont typeface="Arial"/>
              <a:buChar char="•"/>
            </a:pPr>
            <a:r>
              <a:rPr lang="en-US" sz="3200" b="1" i="1">
                <a:solidFill>
                  <a:srgbClr val="000000"/>
                </a:solidFill>
                <a:latin typeface="Optima"/>
                <a:cs typeface="Optima"/>
              </a:rPr>
              <a:t>Why do you think that?</a:t>
            </a:r>
          </a:p>
          <a:p>
            <a:pPr marL="508000" indent="-508000" defTabSz="914400" fontAlgn="base">
              <a:spcAft>
                <a:spcPts val="1800"/>
              </a:spcAft>
              <a:buFont typeface="Arial"/>
              <a:buChar char="•"/>
            </a:pPr>
            <a:r>
              <a:rPr lang="en-US" sz="3200" b="1" i="1">
                <a:solidFill>
                  <a:srgbClr val="000000"/>
                </a:solidFill>
                <a:latin typeface="Optima"/>
                <a:cs typeface="Optima"/>
              </a:rPr>
              <a:t>What do other people think?</a:t>
            </a:r>
          </a:p>
          <a:p>
            <a:pPr marL="508000" indent="-508000" defTabSz="914400" fontAlgn="base">
              <a:spcAft>
                <a:spcPts val="600"/>
              </a:spcAft>
            </a:pPr>
            <a:endParaRPr lang="en-US" sz="2400" i="1">
              <a:solidFill>
                <a:srgbClr val="000000"/>
              </a:solidFill>
              <a:latin typeface="Optima"/>
              <a:cs typeface="Optima"/>
            </a:endParaRPr>
          </a:p>
        </p:txBody>
      </p:sp>
      <p:pic>
        <p:nvPicPr>
          <p:cNvPr id="5" name="Picture 4" descr="Screen shot 2012-07-15 at 9.12.57 PM.png"/>
          <p:cNvPicPr>
            <a:picLocks noChangeAspect="1"/>
          </p:cNvPicPr>
          <p:nvPr/>
        </p:nvPicPr>
        <p:blipFill>
          <a:blip r:embed="rId3"/>
          <a:stretch>
            <a:fillRect/>
          </a:stretch>
        </p:blipFill>
        <p:spPr>
          <a:xfrm>
            <a:off x="0" y="0"/>
            <a:ext cx="3312368" cy="2499783"/>
          </a:xfrm>
          <a:prstGeom prst="rect">
            <a:avLst/>
          </a:prstGeom>
          <a:effectLst>
            <a:outerShdw blurRad="50800" dist="38100" dir="2700000">
              <a:srgbClr val="000000">
                <a:alpha val="43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7-15 at 7.23.53 PM.png"/>
          <p:cNvPicPr>
            <a:picLocks noChangeAspect="1"/>
          </p:cNvPicPr>
          <p:nvPr/>
        </p:nvPicPr>
        <p:blipFill>
          <a:blip r:embed="rId3"/>
          <a:stretch>
            <a:fillRect/>
          </a:stretch>
        </p:blipFill>
        <p:spPr>
          <a:xfrm>
            <a:off x="-50800" y="0"/>
            <a:ext cx="1872081" cy="1984753"/>
          </a:xfrm>
          <a:prstGeom prst="rect">
            <a:avLst/>
          </a:prstGeom>
        </p:spPr>
      </p:pic>
      <p:sp>
        <p:nvSpPr>
          <p:cNvPr id="7" name="Rectangle 6"/>
          <p:cNvSpPr>
            <a:spLocks noChangeArrowheads="1"/>
          </p:cNvSpPr>
          <p:nvPr/>
        </p:nvSpPr>
        <p:spPr bwMode="auto">
          <a:xfrm>
            <a:off x="412362" y="3325597"/>
            <a:ext cx="4515773" cy="1384995"/>
          </a:xfrm>
          <a:prstGeom prst="rect">
            <a:avLst/>
          </a:prstGeom>
          <a:noFill/>
          <a:ln w="9525">
            <a:noFill/>
            <a:miter lim="800000"/>
            <a:headEnd/>
            <a:tailEnd/>
          </a:ln>
        </p:spPr>
        <p:txBody>
          <a:bodyPr wrap="square">
            <a:prstTxWarp prst="textNoShape">
              <a:avLst/>
            </a:prstTxWarp>
            <a:spAutoFit/>
          </a:bodyPr>
          <a:lstStyle/>
          <a:p>
            <a:pPr marL="568325" indent="-568325" defTabSz="914400" fontAlgn="base">
              <a:spcBef>
                <a:spcPct val="20000"/>
              </a:spcBef>
              <a:spcAft>
                <a:spcPct val="0"/>
              </a:spcAft>
            </a:pPr>
            <a:r>
              <a:rPr lang="en-US" sz="2800">
                <a:solidFill>
                  <a:srgbClr val="000000"/>
                </a:solidFill>
                <a:latin typeface="Optima"/>
                <a:cs typeface="Optima"/>
              </a:rPr>
              <a:t>JB:  Does ancestry mean like your aunts?  His aunts are American?</a:t>
            </a:r>
            <a:endParaRPr lang="en-US" sz="3200">
              <a:solidFill>
                <a:srgbClr val="000000"/>
              </a:solidFill>
              <a:latin typeface="Optima"/>
              <a:cs typeface="Optima"/>
            </a:endParaRPr>
          </a:p>
        </p:txBody>
      </p:sp>
      <p:pic>
        <p:nvPicPr>
          <p:cNvPr id="9" name="Picture 8" descr="tshirtPM.png"/>
          <p:cNvPicPr>
            <a:picLocks noChangeAspect="1"/>
          </p:cNvPicPr>
          <p:nvPr/>
        </p:nvPicPr>
        <p:blipFill>
          <a:blip r:embed="rId4"/>
          <a:stretch>
            <a:fillRect/>
          </a:stretch>
        </p:blipFill>
        <p:spPr>
          <a:xfrm>
            <a:off x="5630933" y="2876920"/>
            <a:ext cx="3590452" cy="3981080"/>
          </a:xfrm>
          <a:prstGeom prst="rect">
            <a:avLst/>
          </a:prstGeom>
        </p:spPr>
      </p:pic>
      <p:sp>
        <p:nvSpPr>
          <p:cNvPr id="10" name="Rectangle 9"/>
          <p:cNvSpPr/>
          <p:nvPr/>
        </p:nvSpPr>
        <p:spPr>
          <a:xfrm>
            <a:off x="0" y="2305549"/>
            <a:ext cx="4732686" cy="584776"/>
          </a:xfrm>
          <a:prstGeom prst="rect">
            <a:avLst/>
          </a:prstGeom>
        </p:spPr>
        <p:txBody>
          <a:bodyPr wrap="none">
            <a:spAutoFit/>
          </a:bodyPr>
          <a:lstStyle/>
          <a:p>
            <a:r>
              <a:rPr lang="en-US" sz="3200" b="1" i="1">
                <a:solidFill>
                  <a:srgbClr val="000000"/>
                </a:solidFill>
                <a:latin typeface="Optima"/>
                <a:cs typeface="Optima"/>
              </a:rPr>
              <a:t>Or what if a student says</a:t>
            </a:r>
            <a:endParaRPr lang="en-US" sz="3200" b="1" i="1">
              <a:solidFill>
                <a:srgbClr val="000000"/>
              </a:solidFill>
            </a:endParaRPr>
          </a:p>
        </p:txBody>
      </p:sp>
      <p:sp>
        <p:nvSpPr>
          <p:cNvPr id="8" name="Rectangle 7"/>
          <p:cNvSpPr>
            <a:spLocks noChangeArrowheads="1"/>
          </p:cNvSpPr>
          <p:nvPr/>
        </p:nvSpPr>
        <p:spPr bwMode="auto">
          <a:xfrm>
            <a:off x="2339259" y="1"/>
            <a:ext cx="6449675" cy="1477328"/>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3000" i="1">
                <a:solidFill>
                  <a:srgbClr val="000000"/>
                </a:solidFill>
                <a:latin typeface="Optima"/>
                <a:cs typeface="Optima"/>
              </a:rPr>
              <a:t>So now why do you think some people would say that their ancestry is “American”?  Who has an idea?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0"/>
                                        </p:tgtEl>
                                      </p:cBhvr>
                                    </p:animEffect>
                                    <p:set>
                                      <p:cBhvr>
                                        <p:cTn id="10" dur="1" fill="hold">
                                          <p:stCondLst>
                                            <p:cond delay="1999"/>
                                          </p:stCondLst>
                                        </p:cTn>
                                        <p:tgtEl>
                                          <p:spTgt spid="10"/>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0" grpId="1"/>
    </p:bld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pic>
        <p:nvPicPr>
          <p:cNvPr id="11" name="Picture 10" descr="laughPM.png"/>
          <p:cNvPicPr>
            <a:picLocks noChangeAspect="1"/>
          </p:cNvPicPr>
          <p:nvPr/>
        </p:nvPicPr>
        <p:blipFill>
          <a:blip r:embed="rId3"/>
          <a:stretch>
            <a:fillRect/>
          </a:stretch>
        </p:blipFill>
        <p:spPr>
          <a:xfrm flipH="1">
            <a:off x="1" y="0"/>
            <a:ext cx="2865040" cy="2837224"/>
          </a:xfrm>
          <a:prstGeom prst="rect">
            <a:avLst/>
          </a:prstGeom>
        </p:spPr>
      </p:pic>
      <p:sp>
        <p:nvSpPr>
          <p:cNvPr id="6" name="Rectangle 5"/>
          <p:cNvSpPr>
            <a:spLocks noChangeArrowheads="1"/>
          </p:cNvSpPr>
          <p:nvPr/>
        </p:nvSpPr>
        <p:spPr bwMode="auto">
          <a:xfrm>
            <a:off x="2865041" y="0"/>
            <a:ext cx="2174986" cy="523220"/>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i="1">
                <a:solidFill>
                  <a:srgbClr val="000000"/>
                </a:solidFill>
                <a:latin typeface="Optima"/>
                <a:cs typeface="Optima"/>
              </a:rPr>
              <a:t>You think:  </a:t>
            </a:r>
          </a:p>
        </p:txBody>
      </p:sp>
      <p:pic>
        <p:nvPicPr>
          <p:cNvPr id="8" name="Picture 7" descr="4students.png"/>
          <p:cNvPicPr>
            <a:picLocks noChangeAspect="1"/>
          </p:cNvPicPr>
          <p:nvPr/>
        </p:nvPicPr>
        <p:blipFill>
          <a:blip r:embed="rId4"/>
          <a:stretch>
            <a:fillRect/>
          </a:stretch>
        </p:blipFill>
        <p:spPr>
          <a:xfrm>
            <a:off x="0" y="3376612"/>
            <a:ext cx="6468206" cy="3481388"/>
          </a:xfrm>
          <a:prstGeom prst="rect">
            <a:avLst/>
          </a:prstGeom>
        </p:spPr>
      </p:pic>
      <p:pic>
        <p:nvPicPr>
          <p:cNvPr id="9" name="Picture 8" descr="lie back.png"/>
          <p:cNvPicPr>
            <a:picLocks noChangeAspect="1"/>
          </p:cNvPicPr>
          <p:nvPr/>
        </p:nvPicPr>
        <p:blipFill>
          <a:blip r:embed="rId5"/>
          <a:stretch>
            <a:fillRect/>
          </a:stretch>
        </p:blipFill>
        <p:spPr>
          <a:xfrm>
            <a:off x="5732697" y="3376612"/>
            <a:ext cx="3740641" cy="3481388"/>
          </a:xfrm>
          <a:prstGeom prst="rect">
            <a:avLst/>
          </a:prstGeom>
        </p:spPr>
      </p:pic>
      <p:sp>
        <p:nvSpPr>
          <p:cNvPr id="12" name="Cloud Callout 11"/>
          <p:cNvSpPr/>
          <p:nvPr/>
        </p:nvSpPr>
        <p:spPr bwMode="auto">
          <a:xfrm>
            <a:off x="3488266" y="300454"/>
            <a:ext cx="5655733" cy="2536770"/>
          </a:xfrm>
          <a:prstGeom prst="cloudCallout">
            <a:avLst>
              <a:gd name="adj1" fmla="val -63175"/>
              <a:gd name="adj2" fmla="val -2518"/>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3" name="Rectangle 12"/>
          <p:cNvSpPr>
            <a:spLocks noChangeArrowheads="1"/>
          </p:cNvSpPr>
          <p:nvPr/>
        </p:nvSpPr>
        <p:spPr bwMode="auto">
          <a:xfrm>
            <a:off x="4137203" y="600277"/>
            <a:ext cx="4380264" cy="1815882"/>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a:solidFill>
                  <a:srgbClr val="000000"/>
                </a:solidFill>
                <a:latin typeface="Optima"/>
                <a:cs typeface="Optima"/>
              </a:rPr>
              <a:t>That’s wrong, and I don’t think it’s going to be helpful to discuss it right now…</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781539" y="1176344"/>
            <a:ext cx="5362461" cy="1938992"/>
          </a:xfrm>
          <a:prstGeom prst="rect">
            <a:avLst/>
          </a:prstGeom>
          <a:noFill/>
          <a:ln w="9525">
            <a:noFill/>
            <a:miter lim="800000"/>
            <a:headEnd/>
            <a:tailEnd/>
          </a:ln>
        </p:spPr>
        <p:txBody>
          <a:bodyPr wrap="square">
            <a:prstTxWarp prst="textNoShape">
              <a:avLst/>
            </a:prstTxWarp>
            <a:spAutoFit/>
          </a:bodyPr>
          <a:lstStyle/>
          <a:p>
            <a:pPr defTabSz="914400" fontAlgn="base">
              <a:spcAft>
                <a:spcPts val="1200"/>
              </a:spcAft>
            </a:pPr>
            <a:r>
              <a:rPr lang="en-US" sz="4000">
                <a:solidFill>
                  <a:srgbClr val="000000"/>
                </a:solidFill>
                <a:latin typeface="Optima"/>
                <a:cs typeface="Optima"/>
              </a:rPr>
              <a:t>Use your best judgment about how to move on…</a:t>
            </a:r>
            <a:endParaRPr lang="en-US" sz="2400">
              <a:solidFill>
                <a:srgbClr val="000000"/>
              </a:solidFill>
            </a:endParaRPr>
          </a:p>
        </p:txBody>
      </p:sp>
      <p:sp>
        <p:nvSpPr>
          <p:cNvPr id="7" name="Rectangle 6"/>
          <p:cNvSpPr/>
          <p:nvPr/>
        </p:nvSpPr>
        <p:spPr>
          <a:xfrm>
            <a:off x="1202267" y="3369733"/>
            <a:ext cx="7467599" cy="2631490"/>
          </a:xfrm>
          <a:prstGeom prst="rect">
            <a:avLst/>
          </a:prstGeom>
        </p:spPr>
        <p:txBody>
          <a:bodyPr wrap="square">
            <a:spAutoFit/>
          </a:bodyPr>
          <a:lstStyle/>
          <a:p>
            <a:pPr marL="508000" indent="-508000" defTabSz="914400" fontAlgn="base">
              <a:spcAft>
                <a:spcPts val="1800"/>
              </a:spcAft>
              <a:buFont typeface="Arial"/>
              <a:buChar char="•"/>
            </a:pPr>
            <a:r>
              <a:rPr lang="en-US" sz="3200" b="1" i="1">
                <a:solidFill>
                  <a:srgbClr val="000000"/>
                </a:solidFill>
                <a:latin typeface="Optima"/>
                <a:cs typeface="Optima"/>
              </a:rPr>
              <a:t>Well, actually…</a:t>
            </a:r>
          </a:p>
          <a:p>
            <a:pPr marL="508000" indent="-508000" defTabSz="914400" fontAlgn="base">
              <a:spcAft>
                <a:spcPts val="1800"/>
              </a:spcAft>
            </a:pPr>
            <a:r>
              <a:rPr lang="en-US" sz="3200" b="1" i="1">
                <a:solidFill>
                  <a:srgbClr val="000000"/>
                </a:solidFill>
                <a:latin typeface="Optima"/>
                <a:cs typeface="Optima"/>
              </a:rPr>
              <a:t>   (correct misunderstanding)</a:t>
            </a:r>
          </a:p>
          <a:p>
            <a:pPr marL="508000" indent="-508000" defTabSz="914400" fontAlgn="base">
              <a:spcAft>
                <a:spcPts val="1800"/>
              </a:spcAft>
              <a:buFont typeface="Arial"/>
              <a:buChar char="•"/>
            </a:pPr>
            <a:r>
              <a:rPr lang="en-US" sz="3200" b="1" i="1">
                <a:solidFill>
                  <a:srgbClr val="000000"/>
                </a:solidFill>
                <a:latin typeface="Optima"/>
                <a:cs typeface="Optima"/>
              </a:rPr>
              <a:t>Repeat question </a:t>
            </a:r>
          </a:p>
          <a:p>
            <a:pPr marL="508000" indent="-508000" defTabSz="914400" fontAlgn="base">
              <a:spcAft>
                <a:spcPts val="600"/>
              </a:spcAft>
            </a:pPr>
            <a:endParaRPr lang="en-US" sz="2400" i="1">
              <a:solidFill>
                <a:srgbClr val="000000"/>
              </a:solidFill>
              <a:latin typeface="Optima"/>
              <a:cs typeface="Optima"/>
            </a:endParaRPr>
          </a:p>
        </p:txBody>
      </p:sp>
      <p:pic>
        <p:nvPicPr>
          <p:cNvPr id="8" name="Picture 7" descr="Screen shot 2012-07-15 at 9.20.47 PM.png"/>
          <p:cNvPicPr>
            <a:picLocks noChangeAspect="1"/>
          </p:cNvPicPr>
          <p:nvPr/>
        </p:nvPicPr>
        <p:blipFill>
          <a:blip r:embed="rId3"/>
          <a:stretch>
            <a:fillRect/>
          </a:stretch>
        </p:blipFill>
        <p:spPr>
          <a:xfrm>
            <a:off x="-39146" y="0"/>
            <a:ext cx="3349835" cy="2499783"/>
          </a:xfrm>
          <a:prstGeom prst="rect">
            <a:avLst/>
          </a:prstGeom>
          <a:effectLst>
            <a:outerShdw blurRad="50800" dist="38100" dir="2700000">
              <a:srgbClr val="000000">
                <a:alpha val="43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shot 2012-07-15 at 7.23.53 PM.png"/>
          <p:cNvPicPr>
            <a:picLocks noChangeAspect="1"/>
          </p:cNvPicPr>
          <p:nvPr/>
        </p:nvPicPr>
        <p:blipFill>
          <a:blip r:embed="rId3"/>
          <a:stretch>
            <a:fillRect/>
          </a:stretch>
        </p:blipFill>
        <p:spPr>
          <a:xfrm>
            <a:off x="-50800" y="1"/>
            <a:ext cx="1354667" cy="1436198"/>
          </a:xfrm>
          <a:prstGeom prst="rect">
            <a:avLst/>
          </a:prstGeom>
        </p:spPr>
      </p:pic>
      <p:sp>
        <p:nvSpPr>
          <p:cNvPr id="7" name="Rectangle 6"/>
          <p:cNvSpPr>
            <a:spLocks noChangeArrowheads="1"/>
          </p:cNvSpPr>
          <p:nvPr/>
        </p:nvSpPr>
        <p:spPr bwMode="auto">
          <a:xfrm>
            <a:off x="412362" y="2353733"/>
            <a:ext cx="6462571" cy="3527119"/>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a:solidFill>
                  <a:srgbClr val="000000"/>
                </a:solidFill>
                <a:latin typeface="Optima"/>
                <a:cs typeface="Optima"/>
              </a:rPr>
              <a:t>Discussion ensues…</a:t>
            </a:r>
          </a:p>
          <a:p>
            <a:pPr defTabSz="914400" fontAlgn="base">
              <a:spcBef>
                <a:spcPct val="20000"/>
              </a:spcBef>
              <a:spcAft>
                <a:spcPct val="0"/>
              </a:spcAft>
            </a:pPr>
            <a:endParaRPr lang="en-US" sz="2800">
              <a:solidFill>
                <a:srgbClr val="000000"/>
              </a:solidFill>
              <a:latin typeface="Optima"/>
              <a:cs typeface="Optima"/>
            </a:endParaRPr>
          </a:p>
          <a:p>
            <a:pPr defTabSz="914400" fontAlgn="base">
              <a:spcBef>
                <a:spcPct val="20000"/>
              </a:spcBef>
              <a:spcAft>
                <a:spcPct val="0"/>
              </a:spcAft>
            </a:pPr>
            <a:r>
              <a:rPr lang="en-US" sz="2800">
                <a:solidFill>
                  <a:srgbClr val="000000"/>
                </a:solidFill>
                <a:latin typeface="Optima"/>
                <a:cs typeface="Optima"/>
              </a:rPr>
              <a:t>It’s going well… but soon, several students in a row contribute compelling personal narratives that are…</a:t>
            </a:r>
          </a:p>
          <a:p>
            <a:pPr defTabSz="914400" fontAlgn="base">
              <a:spcBef>
                <a:spcPct val="20000"/>
              </a:spcBef>
              <a:spcAft>
                <a:spcPct val="0"/>
              </a:spcAft>
            </a:pPr>
            <a:endParaRPr lang="en-US" sz="2800">
              <a:solidFill>
                <a:srgbClr val="000000"/>
              </a:solidFill>
              <a:latin typeface="Optima"/>
              <a:cs typeface="Optima"/>
            </a:endParaRPr>
          </a:p>
          <a:p>
            <a:pPr defTabSz="914400" fontAlgn="base">
              <a:spcBef>
                <a:spcPct val="20000"/>
              </a:spcBef>
              <a:spcAft>
                <a:spcPct val="0"/>
              </a:spcAft>
            </a:pPr>
            <a:r>
              <a:rPr lang="en-US" sz="3200">
                <a:solidFill>
                  <a:srgbClr val="000000"/>
                </a:solidFill>
                <a:latin typeface="Optima"/>
                <a:cs typeface="Optima"/>
              </a:rPr>
              <a:t>way off track!</a:t>
            </a:r>
            <a:endParaRPr lang="en-US" sz="3600">
              <a:solidFill>
                <a:srgbClr val="000000"/>
              </a:solidFill>
              <a:latin typeface="Optima"/>
              <a:cs typeface="Optima"/>
            </a:endParaRPr>
          </a:p>
        </p:txBody>
      </p:sp>
      <p:pic>
        <p:nvPicPr>
          <p:cNvPr id="8" name="Picture 7" descr="Screen shot 2012-07-15 at 7.24.22 PM.png"/>
          <p:cNvPicPr>
            <a:picLocks noChangeAspect="1"/>
          </p:cNvPicPr>
          <p:nvPr/>
        </p:nvPicPr>
        <p:blipFill>
          <a:blip r:embed="rId4"/>
          <a:stretch>
            <a:fillRect/>
          </a:stretch>
        </p:blipFill>
        <p:spPr>
          <a:xfrm>
            <a:off x="7607166" y="3217333"/>
            <a:ext cx="1531740" cy="1910373"/>
          </a:xfrm>
          <a:prstGeom prst="rect">
            <a:avLst/>
          </a:prstGeom>
        </p:spPr>
      </p:pic>
      <p:pic>
        <p:nvPicPr>
          <p:cNvPr id="10" name="Picture 9" descr="Screen shot 2012-07-15 at 6.59.04 PM.png"/>
          <p:cNvPicPr>
            <a:picLocks noChangeAspect="1"/>
          </p:cNvPicPr>
          <p:nvPr/>
        </p:nvPicPr>
        <p:blipFill>
          <a:blip r:embed="rId5"/>
          <a:stretch>
            <a:fillRect/>
          </a:stretch>
        </p:blipFill>
        <p:spPr>
          <a:xfrm>
            <a:off x="6494727" y="1190318"/>
            <a:ext cx="2644179" cy="2027015"/>
          </a:xfrm>
          <a:prstGeom prst="rect">
            <a:avLst/>
          </a:prstGeom>
        </p:spPr>
      </p:pic>
      <p:pic>
        <p:nvPicPr>
          <p:cNvPr id="11" name="Picture 10" descr="Screen shot 2012-07-15 at 6.59.50 PM.png"/>
          <p:cNvPicPr>
            <a:picLocks noChangeAspect="1"/>
          </p:cNvPicPr>
          <p:nvPr/>
        </p:nvPicPr>
        <p:blipFill>
          <a:blip r:embed="rId6"/>
          <a:stretch>
            <a:fillRect/>
          </a:stretch>
        </p:blipFill>
        <p:spPr>
          <a:xfrm flipH="1">
            <a:off x="5241648" y="4923630"/>
            <a:ext cx="2365518" cy="1914444"/>
          </a:xfrm>
          <a:prstGeom prst="rect">
            <a:avLst/>
          </a:prstGeom>
        </p:spPr>
      </p:pic>
      <p:sp>
        <p:nvSpPr>
          <p:cNvPr id="12" name="Rectangle 11"/>
          <p:cNvSpPr/>
          <p:nvPr/>
        </p:nvSpPr>
        <p:spPr>
          <a:xfrm>
            <a:off x="412362" y="1768957"/>
            <a:ext cx="3309114" cy="584776"/>
          </a:xfrm>
          <a:prstGeom prst="rect">
            <a:avLst/>
          </a:prstGeom>
        </p:spPr>
        <p:txBody>
          <a:bodyPr wrap="none">
            <a:spAutoFit/>
          </a:bodyPr>
          <a:lstStyle/>
          <a:p>
            <a:r>
              <a:rPr lang="en-US" sz="3200" b="1" i="1">
                <a:solidFill>
                  <a:srgbClr val="000000"/>
                </a:solidFill>
                <a:latin typeface="Optima"/>
                <a:cs typeface="Optima"/>
              </a:rPr>
              <a:t>Finally, what if…</a:t>
            </a:r>
            <a:endParaRPr lang="en-US" sz="3200" b="1" i="1">
              <a:solidFill>
                <a:srgbClr val="000000"/>
              </a:solidFill>
            </a:endParaRPr>
          </a:p>
        </p:txBody>
      </p:sp>
      <p:sp>
        <p:nvSpPr>
          <p:cNvPr id="9" name="Rectangle 8"/>
          <p:cNvSpPr>
            <a:spLocks noChangeArrowheads="1"/>
          </p:cNvSpPr>
          <p:nvPr/>
        </p:nvSpPr>
        <p:spPr bwMode="auto">
          <a:xfrm>
            <a:off x="1303867" y="1"/>
            <a:ext cx="6449675" cy="1200328"/>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400" i="1">
                <a:solidFill>
                  <a:srgbClr val="000000"/>
                </a:solidFill>
                <a:latin typeface="Optima"/>
                <a:cs typeface="Optima"/>
              </a:rPr>
              <a:t>So now why do you think some people would say that their ancestry is “American”?  Who has an idea? </a:t>
            </a: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0" presetClass="exit" presetSubtype="0" fill="hold" grpId="1" nodeType="afterEffect">
                                  <p:stCondLst>
                                    <p:cond delay="0"/>
                                  </p:stCondLst>
                                  <p:childTnLst>
                                    <p:animEffect transition="out" filter="fade">
                                      <p:cBhvr>
                                        <p:cTn id="9" dur="2000"/>
                                        <p:tgtEl>
                                          <p:spTgt spid="12"/>
                                        </p:tgtEl>
                                      </p:cBhvr>
                                    </p:animEffect>
                                    <p:set>
                                      <p:cBhvr>
                                        <p:cTn id="10" dur="1" fill="hold">
                                          <p:stCondLst>
                                            <p:cond delay="1999"/>
                                          </p:stCondLst>
                                        </p:cTn>
                                        <p:tgtEl>
                                          <p:spTgt spid="12"/>
                                        </p:tgtEl>
                                        <p:attrNameLst>
                                          <p:attrName>style.visibility</p:attrName>
                                        </p:attrNameLst>
                                      </p:cBhvr>
                                      <p:to>
                                        <p:strVal val="hidden"/>
                                      </p:to>
                                    </p:set>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fade">
                                      <p:cBhvr>
                                        <p:cTn id="14" dur="1000"/>
                                        <p:tgtEl>
                                          <p:spTgt spid="7">
                                            <p:txEl>
                                              <p:pRg st="0" end="0"/>
                                            </p:txEl>
                                          </p:spTgt>
                                        </p:tgtEl>
                                      </p:cBhvr>
                                    </p:animEffect>
                                  </p:childTnLst>
                                </p:cTn>
                              </p:par>
                            </p:childTnLst>
                          </p:cTn>
                        </p:par>
                        <p:par>
                          <p:cTn id="15" fill="hold">
                            <p:stCondLst>
                              <p:cond delay="3000"/>
                            </p:stCondLst>
                            <p:childTnLst>
                              <p:par>
                                <p:cTn id="16" presetID="10" presetClass="entr" presetSubtype="0" fill="hold" grpId="0" nodeType="afterEffect">
                                  <p:stCondLst>
                                    <p:cond delay="0"/>
                                  </p:stCondLst>
                                  <p:childTnLst>
                                    <p:set>
                                      <p:cBhvr>
                                        <p:cTn id="17" dur="1" fill="hold">
                                          <p:stCondLst>
                                            <p:cond delay="0"/>
                                          </p:stCondLst>
                                        </p:cTn>
                                        <p:tgtEl>
                                          <p:spTgt spid="7">
                                            <p:txEl>
                                              <p:pRg st="2" end="2"/>
                                            </p:txEl>
                                          </p:spTgt>
                                        </p:tgtEl>
                                        <p:attrNameLst>
                                          <p:attrName>style.visibility</p:attrName>
                                        </p:attrNameLst>
                                      </p:cBhvr>
                                      <p:to>
                                        <p:strVal val="visible"/>
                                      </p:to>
                                    </p:set>
                                    <p:animEffect transition="in" filter="fade">
                                      <p:cBhvr>
                                        <p:cTn id="18" dur="1000"/>
                                        <p:tgtEl>
                                          <p:spTgt spid="7">
                                            <p:txEl>
                                              <p:pRg st="2" end="2"/>
                                            </p:txEl>
                                          </p:spTgt>
                                        </p:tgtEl>
                                      </p:cBhvr>
                                    </p:animEffect>
                                  </p:childTnLst>
                                </p:cTn>
                              </p:par>
                            </p:childTnLst>
                          </p:cTn>
                        </p:par>
                        <p:par>
                          <p:cTn id="19" fill="hold">
                            <p:stCondLst>
                              <p:cond delay="4000"/>
                            </p:stCondLst>
                            <p:childTnLst>
                              <p:par>
                                <p:cTn id="20" presetID="10" presetClass="entr" presetSubtype="0" fill="hold"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childTnLst>
                                </p:cTn>
                              </p:par>
                              <p:par>
                                <p:cTn id="26" presetID="10" presetClass="entr" presetSubtype="0"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fade">
                                      <p:cBhvr>
                                        <p:cTn id="33"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P spid="12" grpId="0"/>
      <p:bldP spid="12" grpId="1"/>
    </p:bld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2564903" y="38844"/>
            <a:ext cx="2174986" cy="523220"/>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i="1">
                <a:solidFill>
                  <a:srgbClr val="000000"/>
                </a:solidFill>
                <a:latin typeface="Optima"/>
                <a:cs typeface="Optima"/>
              </a:rPr>
              <a:t>You think:  </a:t>
            </a:r>
          </a:p>
        </p:txBody>
      </p:sp>
      <p:sp>
        <p:nvSpPr>
          <p:cNvPr id="12" name="Cloud Callout 11"/>
          <p:cNvSpPr/>
          <p:nvPr/>
        </p:nvSpPr>
        <p:spPr bwMode="auto">
          <a:xfrm>
            <a:off x="3488266" y="300454"/>
            <a:ext cx="5655733" cy="2239546"/>
          </a:xfrm>
          <a:prstGeom prst="cloudCallout">
            <a:avLst>
              <a:gd name="adj1" fmla="val -70466"/>
              <a:gd name="adj2" fmla="val 10740"/>
            </a:avLst>
          </a:prstGeom>
          <a:solidFill>
            <a:srgbClr val="FFFFFF"/>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
        <p:nvSpPr>
          <p:cNvPr id="13" name="Rectangle 12"/>
          <p:cNvSpPr>
            <a:spLocks noChangeArrowheads="1"/>
          </p:cNvSpPr>
          <p:nvPr/>
        </p:nvSpPr>
        <p:spPr bwMode="auto">
          <a:xfrm>
            <a:off x="4137203" y="600277"/>
            <a:ext cx="4380264" cy="1384995"/>
          </a:xfrm>
          <a:prstGeom prst="rect">
            <a:avLst/>
          </a:prstGeom>
          <a:noFill/>
          <a:ln w="9525">
            <a:noFill/>
            <a:miter lim="800000"/>
            <a:headEnd/>
            <a:tailEnd/>
          </a:ln>
        </p:spPr>
        <p:txBody>
          <a:bodyPr wrap="square">
            <a:prstTxWarp prst="textNoShape">
              <a:avLst/>
            </a:prstTxWarp>
            <a:spAutoFit/>
          </a:bodyPr>
          <a:lstStyle/>
          <a:p>
            <a:pPr defTabSz="914400" fontAlgn="base">
              <a:spcBef>
                <a:spcPct val="20000"/>
              </a:spcBef>
              <a:spcAft>
                <a:spcPct val="0"/>
              </a:spcAft>
            </a:pPr>
            <a:r>
              <a:rPr lang="en-US" sz="2800" b="1">
                <a:solidFill>
                  <a:srgbClr val="000000"/>
                </a:solidFill>
                <a:latin typeface="Optima"/>
                <a:cs typeface="Optima"/>
              </a:rPr>
              <a:t>We’re way off track. They’re engaged, but this isn’t the question…</a:t>
            </a:r>
          </a:p>
        </p:txBody>
      </p:sp>
      <p:pic>
        <p:nvPicPr>
          <p:cNvPr id="10" name="Picture 9" descr="cantHearPM.png"/>
          <p:cNvPicPr>
            <a:picLocks noChangeAspect="1"/>
          </p:cNvPicPr>
          <p:nvPr/>
        </p:nvPicPr>
        <p:blipFill>
          <a:blip r:embed="rId3"/>
          <a:stretch>
            <a:fillRect/>
          </a:stretch>
        </p:blipFill>
        <p:spPr>
          <a:xfrm>
            <a:off x="0" y="0"/>
            <a:ext cx="2159000" cy="2540000"/>
          </a:xfrm>
          <a:prstGeom prst="rect">
            <a:avLst/>
          </a:prstGeom>
        </p:spPr>
      </p:pic>
      <p:pic>
        <p:nvPicPr>
          <p:cNvPr id="14" name="Picture 13" descr="Screen shot 2012-07-15 at 6.59.04 PM.png"/>
          <p:cNvPicPr>
            <a:picLocks noChangeAspect="1"/>
          </p:cNvPicPr>
          <p:nvPr/>
        </p:nvPicPr>
        <p:blipFill>
          <a:blip r:embed="rId4"/>
          <a:stretch>
            <a:fillRect/>
          </a:stretch>
        </p:blipFill>
        <p:spPr>
          <a:xfrm>
            <a:off x="-47123" y="2853267"/>
            <a:ext cx="5224051" cy="4004733"/>
          </a:xfrm>
          <a:prstGeom prst="rect">
            <a:avLst/>
          </a:prstGeom>
        </p:spPr>
      </p:pic>
      <p:pic>
        <p:nvPicPr>
          <p:cNvPr id="15" name="Picture 14" descr="Screen shot 2012-07-15 at 7.24.22 PM.png"/>
          <p:cNvPicPr>
            <a:picLocks noChangeAspect="1"/>
          </p:cNvPicPr>
          <p:nvPr/>
        </p:nvPicPr>
        <p:blipFill>
          <a:blip r:embed="rId5"/>
          <a:stretch>
            <a:fillRect/>
          </a:stretch>
        </p:blipFill>
        <p:spPr>
          <a:xfrm>
            <a:off x="6316132" y="3331110"/>
            <a:ext cx="2827867" cy="3526890"/>
          </a:xfrm>
          <a:prstGeom prst="rect">
            <a:avLst/>
          </a:prstGeom>
        </p:spPr>
      </p:pic>
    </p:spTree>
  </p:cSld>
  <p:clrMapOvr>
    <a:masterClrMapping/>
  </p:clrMapOvr>
  <p:transition spd="med"/>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781539" y="1176344"/>
            <a:ext cx="5362461" cy="1938992"/>
          </a:xfrm>
          <a:prstGeom prst="rect">
            <a:avLst/>
          </a:prstGeom>
          <a:noFill/>
          <a:ln w="9525">
            <a:noFill/>
            <a:miter lim="800000"/>
            <a:headEnd/>
            <a:tailEnd/>
          </a:ln>
        </p:spPr>
        <p:txBody>
          <a:bodyPr wrap="square">
            <a:prstTxWarp prst="textNoShape">
              <a:avLst/>
            </a:prstTxWarp>
            <a:spAutoFit/>
          </a:bodyPr>
          <a:lstStyle/>
          <a:p>
            <a:pPr defTabSz="914400" fontAlgn="base">
              <a:spcAft>
                <a:spcPts val="1200"/>
              </a:spcAft>
            </a:pPr>
            <a:r>
              <a:rPr lang="en-US" sz="4000">
                <a:solidFill>
                  <a:srgbClr val="000000"/>
                </a:solidFill>
                <a:latin typeface="Optima"/>
                <a:cs typeface="Optima"/>
              </a:rPr>
              <a:t>Use your best judgment about how to get back on track…</a:t>
            </a:r>
            <a:endParaRPr lang="en-US" sz="2400">
              <a:solidFill>
                <a:srgbClr val="000000"/>
              </a:solidFill>
            </a:endParaRPr>
          </a:p>
        </p:txBody>
      </p:sp>
      <p:sp>
        <p:nvSpPr>
          <p:cNvPr id="7" name="Rectangle 6"/>
          <p:cNvSpPr/>
          <p:nvPr/>
        </p:nvSpPr>
        <p:spPr>
          <a:xfrm>
            <a:off x="1202267" y="3369733"/>
            <a:ext cx="7738533" cy="3016210"/>
          </a:xfrm>
          <a:prstGeom prst="rect">
            <a:avLst/>
          </a:prstGeom>
        </p:spPr>
        <p:txBody>
          <a:bodyPr wrap="square">
            <a:spAutoFit/>
          </a:bodyPr>
          <a:lstStyle/>
          <a:p>
            <a:pPr marL="508000" indent="-508000" defTabSz="914400" fontAlgn="base">
              <a:spcAft>
                <a:spcPts val="1800"/>
              </a:spcAft>
              <a:buFont typeface="Arial"/>
              <a:buChar char="•"/>
            </a:pPr>
            <a:r>
              <a:rPr lang="en-US" sz="3200" b="1" i="1">
                <a:solidFill>
                  <a:srgbClr val="000000"/>
                </a:solidFill>
                <a:latin typeface="Optima"/>
                <a:cs typeface="Optima"/>
              </a:rPr>
              <a:t>Can you link this back to our question?</a:t>
            </a:r>
          </a:p>
          <a:p>
            <a:pPr marL="508000" indent="-508000" defTabSz="914400" fontAlgn="base">
              <a:spcAft>
                <a:spcPts val="1800"/>
              </a:spcAft>
              <a:buFont typeface="Arial"/>
              <a:buChar char="•"/>
            </a:pPr>
            <a:r>
              <a:rPr lang="en-US" sz="3200" b="1" i="1">
                <a:solidFill>
                  <a:srgbClr val="000000"/>
                </a:solidFill>
                <a:latin typeface="Optima"/>
                <a:cs typeface="Optima"/>
              </a:rPr>
              <a:t>Can someone tell us how this relates to our first topic?</a:t>
            </a:r>
          </a:p>
          <a:p>
            <a:pPr marL="508000" indent="-508000" defTabSz="914400" fontAlgn="base">
              <a:spcAft>
                <a:spcPts val="1800"/>
              </a:spcAft>
              <a:buFont typeface="Arial"/>
              <a:buChar char="•"/>
            </a:pPr>
            <a:r>
              <a:rPr lang="en-US" sz="3200" b="1" i="1">
                <a:solidFill>
                  <a:srgbClr val="000000"/>
                </a:solidFill>
                <a:latin typeface="Optima"/>
                <a:cs typeface="Optima"/>
              </a:rPr>
              <a:t>Gee, what WAS our question? Who can remind us?</a:t>
            </a:r>
          </a:p>
        </p:txBody>
      </p:sp>
      <p:pic>
        <p:nvPicPr>
          <p:cNvPr id="5" name="Picture 4" descr="Screen shot 2012-07-15 at 9.28.48 PM.png"/>
          <p:cNvPicPr>
            <a:picLocks noChangeAspect="1"/>
          </p:cNvPicPr>
          <p:nvPr/>
        </p:nvPicPr>
        <p:blipFill>
          <a:blip r:embed="rId3"/>
          <a:stretch>
            <a:fillRect/>
          </a:stretch>
        </p:blipFill>
        <p:spPr>
          <a:xfrm>
            <a:off x="0" y="0"/>
            <a:ext cx="3157479" cy="2356328"/>
          </a:xfrm>
          <a:prstGeom prst="rect">
            <a:avLst/>
          </a:prstGeom>
          <a:effectLst>
            <a:outerShdw blurRad="50800" dist="38100" dir="2700000">
              <a:srgbClr val="000000">
                <a:alpha val="43000"/>
              </a:srgbClr>
            </a:outerShdw>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bldLvl="2"/>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533400" y="585112"/>
            <a:ext cx="8121862" cy="5819159"/>
          </a:xfrm>
          <a:prstGeom prst="rect">
            <a:avLst/>
          </a:prstGeom>
          <a:noFill/>
          <a:ln w="9525">
            <a:noFill/>
            <a:round/>
            <a:headEnd/>
            <a:tailEnd/>
          </a:ln>
        </p:spPr>
        <p:txBody>
          <a:bodyPr wrap="square" lIns="90000" tIns="46800" rIns="90000" bIns="46800" anchor="ctr">
            <a:prstTxWarp prst="textNoShape">
              <a:avLst/>
            </a:prstTxWarp>
            <a:spAutoFit/>
          </a:bodyPr>
          <a:lstStyle/>
          <a:p>
            <a:r>
              <a:rPr lang="en-US" sz="2800">
                <a:solidFill>
                  <a:srgbClr val="000000"/>
                </a:solidFill>
              </a:rPr>
              <a:t>1.  You ask: </a:t>
            </a:r>
            <a:r>
              <a:rPr lang="en-US" sz="2800" b="1" i="1">
                <a:solidFill>
                  <a:srgbClr val="000000"/>
                </a:solidFill>
                <a:latin typeface="Optima"/>
                <a:cs typeface="Optima"/>
              </a:rPr>
              <a:t>So now why do you think some people would say that their ancestry is “American”?  Who has an idea? </a:t>
            </a:r>
          </a:p>
          <a:p>
            <a:endParaRPr lang="en-US" sz="2800">
              <a:solidFill>
                <a:srgbClr val="000000"/>
              </a:solidFill>
            </a:endParaRPr>
          </a:p>
          <a:p>
            <a:r>
              <a:rPr lang="en-US" sz="3200">
                <a:solidFill>
                  <a:srgbClr val="000000"/>
                </a:solidFill>
              </a:rPr>
              <a:t> </a:t>
            </a:r>
          </a:p>
          <a:p>
            <a:pPr marL="1370013" indent="-1370013"/>
            <a:r>
              <a:rPr lang="en-US" sz="2800">
                <a:solidFill>
                  <a:srgbClr val="000000"/>
                </a:solidFill>
              </a:rPr>
              <a:t>Kalisha: </a:t>
            </a:r>
            <a:r>
              <a:rPr lang="en-US" sz="2800" b="1">
                <a:solidFill>
                  <a:srgbClr val="000000"/>
                </a:solidFill>
              </a:rPr>
              <a:t>Maybe their ancestors are Native American.</a:t>
            </a:r>
            <a:endParaRPr lang="en-US" sz="2800">
              <a:solidFill>
                <a:srgbClr val="000000"/>
              </a:solidFill>
            </a:endParaRPr>
          </a:p>
          <a:p>
            <a:r>
              <a:rPr lang="en-US" sz="2800">
                <a:solidFill>
                  <a:srgbClr val="000000"/>
                </a:solidFill>
              </a:rPr>
              <a:t> </a:t>
            </a:r>
          </a:p>
          <a:p>
            <a:r>
              <a:rPr lang="en-US" sz="2800">
                <a:solidFill>
                  <a:srgbClr val="000000"/>
                </a:solidFill>
              </a:rPr>
              <a:t>Your response: </a:t>
            </a:r>
          </a:p>
          <a:p>
            <a:endParaRPr lang="en-US" sz="2800">
              <a:solidFill>
                <a:srgbClr val="000000"/>
              </a:solidFill>
            </a:endParaRPr>
          </a:p>
          <a:p>
            <a:r>
              <a:rPr lang="en-US" sz="2800">
                <a:solidFill>
                  <a:srgbClr val="000000"/>
                </a:solidFill>
              </a:rPr>
              <a:t> ____________________________________</a:t>
            </a:r>
            <a:r>
              <a:rPr lang="en-GB" sz="2800">
                <a:solidFill>
                  <a:srgbClr val="000000"/>
                </a:solidFill>
                <a:latin typeface="Optima" charset="0"/>
              </a:rPr>
              <a:t/>
            </a:r>
            <a:br>
              <a:rPr lang="en-GB" sz="2800">
                <a:solidFill>
                  <a:srgbClr val="000000"/>
                </a:solidFill>
                <a:latin typeface="Optima" charset="0"/>
              </a:rPr>
            </a:br>
            <a:r>
              <a:rPr lang="en-GB" sz="3200">
                <a:solidFill>
                  <a:srgbClr val="000000"/>
                </a:solidFill>
                <a:latin typeface="Optima" charset="0"/>
              </a:rPr>
              <a:t/>
            </a:r>
            <a:br>
              <a:rPr lang="en-GB" sz="3200">
                <a:solidFill>
                  <a:srgbClr val="000000"/>
                </a:solidFill>
                <a:latin typeface="Optima" charset="0"/>
              </a:rPr>
            </a:br>
            <a:endParaRPr lang="en-GB" sz="2800" b="1" i="1">
              <a:solidFill>
                <a:srgbClr val="333399"/>
              </a:solidFill>
              <a:latin typeface="Optima" charset="0"/>
            </a:endParaRPr>
          </a:p>
        </p:txBody>
      </p:sp>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1138" name="Rectangle 2"/>
          <p:cNvSpPr>
            <a:spLocks noGrp="1" noChangeArrowheads="1"/>
          </p:cNvSpPr>
          <p:nvPr>
            <p:ph type="body" idx="1"/>
          </p:nvPr>
        </p:nvSpPr>
        <p:spPr>
          <a:xfrm>
            <a:off x="417725" y="0"/>
            <a:ext cx="7736267" cy="6186308"/>
          </a:xfrm>
        </p:spPr>
        <p:txBody>
          <a:bodyPr wrap="square">
            <a:spAutoFit/>
          </a:bodyPr>
          <a:lstStyle/>
          <a:p>
            <a:pPr marL="46038" indent="-6350">
              <a:lnSpc>
                <a:spcPct val="80000"/>
              </a:lnSpc>
              <a:buFontTx/>
              <a:buNone/>
            </a:pPr>
            <a:endParaRPr lang="en-US" i="1">
              <a:latin typeface="Optima" charset="0"/>
            </a:endParaRPr>
          </a:p>
          <a:p>
            <a:pPr marL="46038" indent="-6350">
              <a:lnSpc>
                <a:spcPct val="80000"/>
              </a:lnSpc>
              <a:buFontTx/>
              <a:buNone/>
            </a:pPr>
            <a:r>
              <a:rPr lang="en-US" sz="2400" b="1" i="1">
                <a:latin typeface="Optima" charset="0"/>
              </a:rPr>
              <a:t>We don’t have time!</a:t>
            </a:r>
          </a:p>
          <a:p>
            <a:pPr marL="46038" indent="-6350">
              <a:lnSpc>
                <a:spcPct val="80000"/>
              </a:lnSpc>
              <a:buFontTx/>
              <a:buNone/>
            </a:pPr>
            <a:endParaRPr lang="en-US" sz="2400" b="1" i="1">
              <a:latin typeface="Optima" charset="0"/>
            </a:endParaRPr>
          </a:p>
          <a:p>
            <a:pPr marL="46038" indent="-6350">
              <a:lnSpc>
                <a:spcPct val="80000"/>
              </a:lnSpc>
              <a:buFontTx/>
              <a:buNone/>
            </a:pPr>
            <a:r>
              <a:rPr lang="en-US" sz="2400" b="1" i="1">
                <a:latin typeface="Optima" charset="0"/>
              </a:rPr>
              <a:t>What if no one talks?</a:t>
            </a:r>
          </a:p>
          <a:p>
            <a:pPr marL="46038" indent="-6350">
              <a:lnSpc>
                <a:spcPct val="80000"/>
              </a:lnSpc>
              <a:buFontTx/>
              <a:buNone/>
            </a:pPr>
            <a:endParaRPr lang="en-US" sz="2400" b="1" i="1">
              <a:latin typeface="Optima" charset="0"/>
            </a:endParaRPr>
          </a:p>
          <a:p>
            <a:pPr marL="46038" indent="-6350">
              <a:lnSpc>
                <a:spcPct val="80000"/>
              </a:lnSpc>
              <a:buFontTx/>
              <a:buNone/>
            </a:pPr>
            <a:r>
              <a:rPr lang="en-US" sz="2400" b="1" i="1">
                <a:latin typeface="Optima" charset="0"/>
              </a:rPr>
              <a:t>I don't want to put them on the spot...  some of my students are too shy to talk in front of everyone. Or they are ELs or have language-related problems.</a:t>
            </a:r>
          </a:p>
          <a:p>
            <a:pPr marL="46038" indent="-6350">
              <a:lnSpc>
                <a:spcPct val="80000"/>
              </a:lnSpc>
              <a:buFontTx/>
              <a:buNone/>
            </a:pPr>
            <a:endParaRPr lang="en-US" sz="2400" b="1" i="1">
              <a:latin typeface="Optima" charset="0"/>
            </a:endParaRPr>
          </a:p>
          <a:p>
            <a:pPr marL="46038" indent="-6350">
              <a:lnSpc>
                <a:spcPct val="80000"/>
              </a:lnSpc>
              <a:buFontTx/>
              <a:buNone/>
            </a:pPr>
            <a:r>
              <a:rPr lang="en-US" sz="2400" b="1" i="1">
                <a:latin typeface="Optima" charset="0"/>
              </a:rPr>
              <a:t>“Fear of behavior”</a:t>
            </a:r>
          </a:p>
          <a:p>
            <a:pPr marL="46038" indent="-6350">
              <a:lnSpc>
                <a:spcPct val="80000"/>
              </a:lnSpc>
              <a:buFontTx/>
              <a:buNone/>
            </a:pPr>
            <a:endParaRPr lang="en-US" sz="2400" b="1" i="1">
              <a:latin typeface="Optima" charset="0"/>
            </a:endParaRPr>
          </a:p>
          <a:p>
            <a:pPr marL="46038" indent="-6350">
              <a:lnSpc>
                <a:spcPct val="80000"/>
              </a:lnSpc>
              <a:buFontTx/>
              <a:buNone/>
            </a:pPr>
            <a:r>
              <a:rPr lang="en-US" sz="2400" b="1" i="1">
                <a:latin typeface="Optima" charset="0"/>
              </a:rPr>
              <a:t>What if Spencer just hogs the floor, as usual?</a:t>
            </a:r>
          </a:p>
          <a:p>
            <a:pPr marL="46038" indent="-6350">
              <a:lnSpc>
                <a:spcPct val="80000"/>
              </a:lnSpc>
              <a:buFontTx/>
              <a:buNone/>
            </a:pPr>
            <a:endParaRPr lang="en-US" sz="2400" b="1" i="1">
              <a:latin typeface="Optima" charset="0"/>
            </a:endParaRPr>
          </a:p>
          <a:p>
            <a:pPr marL="46038" indent="-6350">
              <a:lnSpc>
                <a:spcPct val="80000"/>
              </a:lnSpc>
              <a:buFontTx/>
              <a:buNone/>
            </a:pPr>
            <a:r>
              <a:rPr lang="en-US" sz="2400" b="1" i="1">
                <a:latin typeface="Optima" charset="0"/>
              </a:rPr>
              <a:t>What if we get totally off track?</a:t>
            </a:r>
          </a:p>
          <a:p>
            <a:pPr marL="46038" indent="-6350">
              <a:lnSpc>
                <a:spcPct val="80000"/>
              </a:lnSpc>
              <a:buFontTx/>
              <a:buNone/>
            </a:pPr>
            <a:endParaRPr lang="en-US" sz="2400" b="1" i="1">
              <a:latin typeface="Optima" charset="0"/>
            </a:endParaRPr>
          </a:p>
          <a:p>
            <a:pPr marL="46038" indent="-6350">
              <a:lnSpc>
                <a:spcPct val="80000"/>
              </a:lnSpc>
              <a:buFontTx/>
              <a:buNone/>
            </a:pPr>
            <a:r>
              <a:rPr lang="en-US" sz="2400" b="1" i="1">
                <a:latin typeface="Optima" charset="0"/>
              </a:rPr>
              <a:t>What if they bring up content that I don’t know what to do with?</a:t>
            </a:r>
            <a:endParaRPr lang="en-US" sz="2000" b="1" i="1">
              <a:latin typeface="Optima"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31138">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31138">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31138">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31138">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31138">
                                            <p:txEl>
                                              <p:pRg st="11" end="1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3113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1138" grpId="0" build="p"/>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299474" y="1687866"/>
            <a:ext cx="7848600" cy="4588052"/>
          </a:xfrm>
          <a:prstGeom prst="rect">
            <a:avLst/>
          </a:prstGeom>
          <a:noFill/>
          <a:ln w="9525">
            <a:noFill/>
            <a:round/>
            <a:headEnd/>
            <a:tailEnd/>
          </a:ln>
        </p:spPr>
        <p:txBody>
          <a:bodyPr lIns="90000" tIns="46800" rIns="90000" bIns="46800" anchor="ctr">
            <a:prstTxWarp prst="textNoShape">
              <a:avLst/>
            </a:prstTxWarp>
            <a:spAutoFit/>
          </a:bodyPr>
          <a:lstStyle/>
          <a:p>
            <a:r>
              <a:rPr lang="en-US" sz="2400" b="1">
                <a:solidFill>
                  <a:srgbClr val="000000"/>
                </a:solidFill>
                <a:latin typeface="Optima"/>
                <a:cs typeface="Optima"/>
              </a:rPr>
              <a:t>1.  Turn and Talk</a:t>
            </a:r>
          </a:p>
          <a:p>
            <a:endParaRPr lang="en-US" sz="2400" b="1">
              <a:solidFill>
                <a:srgbClr val="000000"/>
              </a:solidFill>
              <a:latin typeface="Optima"/>
              <a:cs typeface="Optima"/>
            </a:endParaRPr>
          </a:p>
          <a:p>
            <a:r>
              <a:rPr lang="en-US" sz="2400" b="1">
                <a:solidFill>
                  <a:srgbClr val="000000"/>
                </a:solidFill>
                <a:latin typeface="Optima"/>
                <a:cs typeface="Optima"/>
              </a:rPr>
              <a:t>2.  Say More</a:t>
            </a:r>
          </a:p>
          <a:p>
            <a:endParaRPr lang="en-US" sz="2400" b="1">
              <a:solidFill>
                <a:srgbClr val="000000"/>
              </a:solidFill>
              <a:latin typeface="Optima"/>
              <a:cs typeface="Optima"/>
            </a:endParaRPr>
          </a:p>
          <a:p>
            <a:r>
              <a:rPr lang="en-US" sz="2400" b="1">
                <a:solidFill>
                  <a:srgbClr val="000000"/>
                </a:solidFill>
                <a:latin typeface="Optima"/>
                <a:cs typeface="Optima"/>
              </a:rPr>
              <a:t>3.  Who can rephrase…?</a:t>
            </a:r>
          </a:p>
          <a:p>
            <a:endParaRPr lang="en-US" sz="2400" b="1">
              <a:solidFill>
                <a:srgbClr val="000000"/>
              </a:solidFill>
              <a:latin typeface="Optima"/>
              <a:cs typeface="Optima"/>
            </a:endParaRPr>
          </a:p>
          <a:p>
            <a:r>
              <a:rPr lang="en-US" sz="2400" b="1">
                <a:solidFill>
                  <a:srgbClr val="000000"/>
                </a:solidFill>
                <a:latin typeface="Optima"/>
                <a:cs typeface="Optima"/>
              </a:rPr>
              <a:t>4.  Why do you think that?</a:t>
            </a:r>
          </a:p>
          <a:p>
            <a:endParaRPr lang="en-US" sz="2400" b="1">
              <a:solidFill>
                <a:srgbClr val="000000"/>
              </a:solidFill>
              <a:latin typeface="Optima"/>
              <a:cs typeface="Optima"/>
            </a:endParaRPr>
          </a:p>
          <a:p>
            <a:r>
              <a:rPr lang="en-US" sz="2400" b="1">
                <a:solidFill>
                  <a:srgbClr val="000000"/>
                </a:solidFill>
                <a:latin typeface="Optima"/>
                <a:cs typeface="Optima"/>
              </a:rPr>
              <a:t>5.  What do others think?</a:t>
            </a:r>
          </a:p>
          <a:p>
            <a:endParaRPr lang="en-US" sz="2400" b="1">
              <a:solidFill>
                <a:srgbClr val="000000"/>
              </a:solidFill>
              <a:latin typeface="Optima"/>
              <a:cs typeface="Optima"/>
            </a:endParaRPr>
          </a:p>
          <a:p>
            <a:r>
              <a:rPr lang="en-US" sz="2400" b="1">
                <a:solidFill>
                  <a:srgbClr val="000000"/>
                </a:solidFill>
                <a:latin typeface="Optima"/>
                <a:cs typeface="Optima"/>
              </a:rPr>
              <a:t>6.  Other</a:t>
            </a:r>
            <a:r>
              <a:rPr lang="en-GB" sz="2800" b="1">
                <a:solidFill>
                  <a:srgbClr val="000000"/>
                </a:solidFill>
                <a:latin typeface="Optima"/>
                <a:cs typeface="Optima"/>
              </a:rPr>
              <a:t/>
            </a:r>
            <a:br>
              <a:rPr lang="en-GB" sz="2800" b="1">
                <a:solidFill>
                  <a:srgbClr val="000000"/>
                </a:solidFill>
                <a:latin typeface="Optima"/>
                <a:cs typeface="Optima"/>
              </a:rPr>
            </a:br>
            <a:endParaRPr lang="en-GB" sz="2400" b="1" i="1">
              <a:solidFill>
                <a:srgbClr val="333399"/>
              </a:solidFill>
              <a:latin typeface="Optima"/>
              <a:cs typeface="Optima"/>
            </a:endParaRPr>
          </a:p>
        </p:txBody>
      </p:sp>
      <p:sp>
        <p:nvSpPr>
          <p:cNvPr id="3" name="Rectangle 2"/>
          <p:cNvSpPr/>
          <p:nvPr/>
        </p:nvSpPr>
        <p:spPr>
          <a:xfrm>
            <a:off x="299474" y="5952752"/>
            <a:ext cx="4594976" cy="646331"/>
          </a:xfrm>
          <a:prstGeom prst="rect">
            <a:avLst/>
          </a:prstGeom>
          <a:solidFill>
            <a:srgbClr val="FFEFAA"/>
          </a:solidFill>
        </p:spPr>
        <p:txBody>
          <a:bodyPr wrap="square">
            <a:spAutoFit/>
          </a:bodyPr>
          <a:lstStyle/>
          <a:p>
            <a:r>
              <a:rPr lang="en-US">
                <a:solidFill>
                  <a:srgbClr val="000000"/>
                </a:solidFill>
              </a:rPr>
              <a:t>Kalisha: </a:t>
            </a:r>
            <a:r>
              <a:rPr lang="en-US" b="1">
                <a:solidFill>
                  <a:srgbClr val="000000"/>
                </a:solidFill>
              </a:rPr>
              <a:t>Maybe their ancestors are Native American.</a:t>
            </a:r>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533400" y="369669"/>
            <a:ext cx="8121862" cy="6250046"/>
          </a:xfrm>
          <a:prstGeom prst="rect">
            <a:avLst/>
          </a:prstGeom>
          <a:noFill/>
          <a:ln w="9525">
            <a:noFill/>
            <a:round/>
            <a:headEnd/>
            <a:tailEnd/>
          </a:ln>
        </p:spPr>
        <p:txBody>
          <a:bodyPr wrap="square" lIns="90000" tIns="46800" rIns="90000" bIns="46800" anchor="ctr">
            <a:prstTxWarp prst="textNoShape">
              <a:avLst/>
            </a:prstTxWarp>
            <a:spAutoFit/>
          </a:bodyPr>
          <a:lstStyle/>
          <a:p>
            <a:r>
              <a:rPr lang="en-US" sz="2800">
                <a:solidFill>
                  <a:srgbClr val="000000"/>
                </a:solidFill>
              </a:rPr>
              <a:t>3.  You ask: </a:t>
            </a:r>
            <a:r>
              <a:rPr lang="en-US" sz="2800" b="1" i="1">
                <a:solidFill>
                  <a:srgbClr val="000000"/>
                </a:solidFill>
                <a:latin typeface="Optima"/>
                <a:cs typeface="Optima"/>
              </a:rPr>
              <a:t>So now why do you think some people would say that their ancestry is “American”?  Who has an idea? </a:t>
            </a:r>
          </a:p>
          <a:p>
            <a:endParaRPr lang="en-US" sz="2800">
              <a:solidFill>
                <a:srgbClr val="000000"/>
              </a:solidFill>
            </a:endParaRPr>
          </a:p>
          <a:p>
            <a:r>
              <a:rPr lang="en-US" sz="3200">
                <a:solidFill>
                  <a:srgbClr val="000000"/>
                </a:solidFill>
              </a:rPr>
              <a:t> </a:t>
            </a:r>
          </a:p>
          <a:p>
            <a:pPr marL="1370013" indent="-1370013"/>
            <a:r>
              <a:rPr lang="en-US" sz="2800">
                <a:solidFill>
                  <a:srgbClr val="000000"/>
                </a:solidFill>
              </a:rPr>
              <a:t>Christa: </a:t>
            </a:r>
            <a:r>
              <a:rPr lang="en-US" sz="2800" b="1">
                <a:solidFill>
                  <a:srgbClr val="000000"/>
                </a:solidFill>
              </a:rPr>
              <a:t>Well, my uncle is Puerto Rican, and he hates it when people don’t think he’s American. </a:t>
            </a:r>
          </a:p>
          <a:p>
            <a:pPr marL="1370013" indent="-1370013"/>
            <a:endParaRPr lang="en-US" sz="2800">
              <a:solidFill>
                <a:srgbClr val="000000"/>
              </a:solidFill>
            </a:endParaRPr>
          </a:p>
          <a:p>
            <a:r>
              <a:rPr lang="en-US" sz="2800">
                <a:solidFill>
                  <a:srgbClr val="000000"/>
                </a:solidFill>
              </a:rPr>
              <a:t>Your response: </a:t>
            </a:r>
          </a:p>
          <a:p>
            <a:endParaRPr lang="en-US" sz="2800">
              <a:solidFill>
                <a:srgbClr val="000000"/>
              </a:solidFill>
            </a:endParaRPr>
          </a:p>
          <a:p>
            <a:r>
              <a:rPr lang="en-US" sz="2800">
                <a:solidFill>
                  <a:srgbClr val="000000"/>
                </a:solidFill>
              </a:rPr>
              <a:t> ____________________________________</a:t>
            </a:r>
            <a:r>
              <a:rPr lang="en-GB" sz="2800">
                <a:solidFill>
                  <a:srgbClr val="000000"/>
                </a:solidFill>
                <a:latin typeface="Optima" charset="0"/>
              </a:rPr>
              <a:t/>
            </a:r>
            <a:br>
              <a:rPr lang="en-GB" sz="2800">
                <a:solidFill>
                  <a:srgbClr val="000000"/>
                </a:solidFill>
                <a:latin typeface="Optima" charset="0"/>
              </a:rPr>
            </a:br>
            <a:r>
              <a:rPr lang="en-GB" sz="3200">
                <a:solidFill>
                  <a:srgbClr val="000000"/>
                </a:solidFill>
                <a:latin typeface="Optima" charset="0"/>
              </a:rPr>
              <a:t/>
            </a:r>
            <a:br>
              <a:rPr lang="en-GB" sz="3200">
                <a:solidFill>
                  <a:srgbClr val="000000"/>
                </a:solidFill>
                <a:latin typeface="Optima" charset="0"/>
              </a:rPr>
            </a:br>
            <a:endParaRPr lang="en-GB" sz="2800" b="1" i="1">
              <a:solidFill>
                <a:srgbClr val="333399"/>
              </a:solidFill>
              <a:latin typeface="Optima" charset="0"/>
            </a:endParaRPr>
          </a:p>
        </p:txBody>
      </p:sp>
    </p:spTree>
  </p:cSld>
  <p:clrMapOvr>
    <a:masterClrMapping/>
  </p:clrMapOvr>
  <p:transition spd="med"/>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Rectangle 2"/>
          <p:cNvSpPr>
            <a:spLocks noChangeArrowheads="1"/>
          </p:cNvSpPr>
          <p:nvPr/>
        </p:nvSpPr>
        <p:spPr bwMode="auto">
          <a:xfrm>
            <a:off x="299474" y="1226201"/>
            <a:ext cx="7848600" cy="4588052"/>
          </a:xfrm>
          <a:prstGeom prst="rect">
            <a:avLst/>
          </a:prstGeom>
          <a:noFill/>
          <a:ln w="9525">
            <a:noFill/>
            <a:round/>
            <a:headEnd/>
            <a:tailEnd/>
          </a:ln>
        </p:spPr>
        <p:txBody>
          <a:bodyPr lIns="90000" tIns="46800" rIns="90000" bIns="46800" anchor="ctr">
            <a:prstTxWarp prst="textNoShape">
              <a:avLst/>
            </a:prstTxWarp>
            <a:spAutoFit/>
          </a:bodyPr>
          <a:lstStyle/>
          <a:p>
            <a:r>
              <a:rPr lang="en-US" sz="2400" b="1">
                <a:solidFill>
                  <a:srgbClr val="000000"/>
                </a:solidFill>
                <a:latin typeface="Optima"/>
                <a:cs typeface="Optima"/>
              </a:rPr>
              <a:t>1.  Turn and Talk</a:t>
            </a:r>
          </a:p>
          <a:p>
            <a:endParaRPr lang="en-US" sz="2400" b="1">
              <a:solidFill>
                <a:srgbClr val="000000"/>
              </a:solidFill>
              <a:latin typeface="Optima"/>
              <a:cs typeface="Optima"/>
            </a:endParaRPr>
          </a:p>
          <a:p>
            <a:r>
              <a:rPr lang="en-US" sz="2400" b="1">
                <a:solidFill>
                  <a:srgbClr val="000000"/>
                </a:solidFill>
                <a:latin typeface="Optima"/>
                <a:cs typeface="Optima"/>
              </a:rPr>
              <a:t>2.  Say More</a:t>
            </a:r>
          </a:p>
          <a:p>
            <a:endParaRPr lang="en-US" sz="2400" b="1">
              <a:solidFill>
                <a:srgbClr val="000000"/>
              </a:solidFill>
              <a:latin typeface="Optima"/>
              <a:cs typeface="Optima"/>
            </a:endParaRPr>
          </a:p>
          <a:p>
            <a:r>
              <a:rPr lang="en-US" sz="2400" b="1">
                <a:solidFill>
                  <a:srgbClr val="000000"/>
                </a:solidFill>
                <a:latin typeface="Optima"/>
                <a:cs typeface="Optima"/>
              </a:rPr>
              <a:t>3.  Who can rephrase…?</a:t>
            </a:r>
          </a:p>
          <a:p>
            <a:endParaRPr lang="en-US" sz="2400" b="1">
              <a:solidFill>
                <a:srgbClr val="000000"/>
              </a:solidFill>
              <a:latin typeface="Optima"/>
              <a:cs typeface="Optima"/>
            </a:endParaRPr>
          </a:p>
          <a:p>
            <a:r>
              <a:rPr lang="en-US" sz="2400" b="1">
                <a:solidFill>
                  <a:srgbClr val="000000"/>
                </a:solidFill>
                <a:latin typeface="Optima"/>
                <a:cs typeface="Optima"/>
              </a:rPr>
              <a:t>4.  Why do you think that?</a:t>
            </a:r>
          </a:p>
          <a:p>
            <a:endParaRPr lang="en-US" sz="2400" b="1">
              <a:solidFill>
                <a:srgbClr val="000000"/>
              </a:solidFill>
              <a:latin typeface="Optima"/>
              <a:cs typeface="Optima"/>
            </a:endParaRPr>
          </a:p>
          <a:p>
            <a:r>
              <a:rPr lang="en-US" sz="2400" b="1">
                <a:solidFill>
                  <a:srgbClr val="000000"/>
                </a:solidFill>
                <a:latin typeface="Optima"/>
                <a:cs typeface="Optima"/>
              </a:rPr>
              <a:t>5.  What do others think?</a:t>
            </a:r>
          </a:p>
          <a:p>
            <a:endParaRPr lang="en-US" sz="2400" b="1">
              <a:solidFill>
                <a:srgbClr val="000000"/>
              </a:solidFill>
              <a:latin typeface="Optima"/>
              <a:cs typeface="Optima"/>
            </a:endParaRPr>
          </a:p>
          <a:p>
            <a:r>
              <a:rPr lang="en-US" sz="2400" b="1">
                <a:solidFill>
                  <a:srgbClr val="000000"/>
                </a:solidFill>
                <a:latin typeface="Optima"/>
                <a:cs typeface="Optima"/>
              </a:rPr>
              <a:t>6.  Other</a:t>
            </a:r>
            <a:r>
              <a:rPr lang="en-GB" sz="2800" b="1">
                <a:solidFill>
                  <a:srgbClr val="000000"/>
                </a:solidFill>
                <a:latin typeface="Optima"/>
                <a:cs typeface="Optima"/>
              </a:rPr>
              <a:t/>
            </a:r>
            <a:br>
              <a:rPr lang="en-GB" sz="2800" b="1">
                <a:solidFill>
                  <a:srgbClr val="000000"/>
                </a:solidFill>
                <a:latin typeface="Optima"/>
                <a:cs typeface="Optima"/>
              </a:rPr>
            </a:br>
            <a:endParaRPr lang="en-GB" sz="2400" b="1" i="1">
              <a:solidFill>
                <a:srgbClr val="333399"/>
              </a:solidFill>
              <a:latin typeface="Optima"/>
              <a:cs typeface="Optima"/>
            </a:endParaRPr>
          </a:p>
        </p:txBody>
      </p:sp>
      <p:sp>
        <p:nvSpPr>
          <p:cNvPr id="3" name="Rectangle 2"/>
          <p:cNvSpPr/>
          <p:nvPr/>
        </p:nvSpPr>
        <p:spPr>
          <a:xfrm>
            <a:off x="299474" y="5814253"/>
            <a:ext cx="4572000" cy="923330"/>
          </a:xfrm>
          <a:prstGeom prst="rect">
            <a:avLst/>
          </a:prstGeom>
          <a:solidFill>
            <a:srgbClr val="FFEFAA"/>
          </a:solidFill>
        </p:spPr>
        <p:txBody>
          <a:bodyPr>
            <a:spAutoFit/>
          </a:bodyPr>
          <a:lstStyle/>
          <a:p>
            <a:r>
              <a:rPr lang="en-US" b="1">
                <a:solidFill>
                  <a:srgbClr val="000000"/>
                </a:solidFill>
              </a:rPr>
              <a:t>Christa:  Well, my uncle is Puerto Rican, and he hates it when people don’t think he’s American. </a:t>
            </a:r>
            <a:endParaRPr lang="en-US">
              <a:solidFill>
                <a:srgbClr val="000000"/>
              </a:solidFill>
            </a:endParaRPr>
          </a:p>
        </p:txBody>
      </p:sp>
    </p:spTree>
  </p:cSld>
  <p:clrMapOvr>
    <a:masterClrMapping/>
  </p:clrMapOvr>
  <p:transition spd="med"/>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3"/>
          <p:cNvSpPr>
            <a:spLocks noChangeArrowheads="1"/>
          </p:cNvSpPr>
          <p:nvPr/>
        </p:nvSpPr>
        <p:spPr bwMode="auto">
          <a:xfrm>
            <a:off x="494763" y="2306193"/>
            <a:ext cx="8159749" cy="830997"/>
          </a:xfrm>
          <a:prstGeom prst="rect">
            <a:avLst/>
          </a:prstGeom>
          <a:solidFill>
            <a:srgbClr val="FFEFAA"/>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396875" indent="-396875" fontAlgn="base">
              <a:spcBef>
                <a:spcPct val="0"/>
              </a:spcBef>
              <a:spcAft>
                <a:spcPct val="0"/>
              </a:spcAft>
            </a:pPr>
            <a:r>
              <a:rPr lang="en-US" sz="2400">
                <a:solidFill>
                  <a:srgbClr val="000000"/>
                </a:solidFill>
                <a:latin typeface="Optima" charset="0"/>
              </a:rPr>
              <a:t>Goal 1. Help individual students to share their reasoning so that it can be heard and understood.</a:t>
            </a:r>
            <a:endParaRPr lang="en-US" sz="2800">
              <a:solidFill>
                <a:srgbClr val="444D26"/>
              </a:solidFill>
              <a:latin typeface="Times" charset="0"/>
            </a:endParaRPr>
          </a:p>
        </p:txBody>
      </p:sp>
      <p:sp>
        <p:nvSpPr>
          <p:cNvPr id="11" name="Rectangle 3"/>
          <p:cNvSpPr>
            <a:spLocks noChangeArrowheads="1"/>
          </p:cNvSpPr>
          <p:nvPr/>
        </p:nvSpPr>
        <p:spPr bwMode="auto">
          <a:xfrm>
            <a:off x="494763" y="3409155"/>
            <a:ext cx="8159749" cy="830997"/>
          </a:xfrm>
          <a:prstGeom prst="rect">
            <a:avLst/>
          </a:prstGeom>
          <a:solidFill>
            <a:srgbClr val="B6F6FF"/>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349250" indent="-349250" fontAlgn="base">
              <a:spcBef>
                <a:spcPct val="0"/>
              </a:spcBef>
              <a:spcAft>
                <a:spcPct val="0"/>
              </a:spcAft>
            </a:pPr>
            <a:r>
              <a:rPr lang="en-US" sz="2400">
                <a:solidFill>
                  <a:srgbClr val="000000"/>
                </a:solidFill>
                <a:latin typeface="Optima" charset="0"/>
              </a:rPr>
              <a:t>Goal 2. Help students to orient to others and listen to what others say.</a:t>
            </a:r>
            <a:endParaRPr lang="en-US" sz="2800">
              <a:solidFill>
                <a:srgbClr val="444D26"/>
              </a:solidFill>
              <a:latin typeface="Times" charset="0"/>
            </a:endParaRPr>
          </a:p>
        </p:txBody>
      </p:sp>
      <p:sp>
        <p:nvSpPr>
          <p:cNvPr id="12" name="Rectangle 3"/>
          <p:cNvSpPr>
            <a:spLocks noChangeArrowheads="1"/>
          </p:cNvSpPr>
          <p:nvPr/>
        </p:nvSpPr>
        <p:spPr bwMode="auto">
          <a:xfrm>
            <a:off x="494763" y="4528829"/>
            <a:ext cx="8159749" cy="892552"/>
          </a:xfrm>
          <a:prstGeom prst="rect">
            <a:avLst/>
          </a:prstGeom>
          <a:solidFill>
            <a:srgbClr val="EFDEFF"/>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288925" indent="-288925" fontAlgn="base">
              <a:spcBef>
                <a:spcPct val="0"/>
              </a:spcBef>
              <a:spcAft>
                <a:spcPct val="0"/>
              </a:spcAft>
            </a:pPr>
            <a:r>
              <a:rPr lang="en-US" sz="2400">
                <a:solidFill>
                  <a:srgbClr val="000000"/>
                </a:solidFill>
                <a:latin typeface="Optima" charset="0"/>
              </a:rPr>
              <a:t>Goal 3. Help students to dig deeper in their own reasoning.</a:t>
            </a:r>
          </a:p>
          <a:p>
            <a:pPr marL="288925" indent="-288925" fontAlgn="base">
              <a:spcBef>
                <a:spcPct val="0"/>
              </a:spcBef>
              <a:spcAft>
                <a:spcPct val="0"/>
              </a:spcAft>
            </a:pPr>
            <a:endParaRPr lang="en-US" sz="2800">
              <a:solidFill>
                <a:srgbClr val="444D26"/>
              </a:solidFill>
              <a:latin typeface="Times" charset="0"/>
            </a:endParaRPr>
          </a:p>
        </p:txBody>
      </p:sp>
      <p:sp>
        <p:nvSpPr>
          <p:cNvPr id="13" name="Rectangle 3"/>
          <p:cNvSpPr>
            <a:spLocks noChangeArrowheads="1"/>
          </p:cNvSpPr>
          <p:nvPr/>
        </p:nvSpPr>
        <p:spPr bwMode="auto">
          <a:xfrm>
            <a:off x="494763" y="5665214"/>
            <a:ext cx="8157110" cy="892552"/>
          </a:xfrm>
          <a:prstGeom prst="rect">
            <a:avLst/>
          </a:prstGeom>
          <a:solidFill>
            <a:schemeClr val="accent5">
              <a:lumMod val="90000"/>
            </a:schemeClr>
          </a:solidFill>
          <a:ln w="9525">
            <a:noFill/>
            <a:miter lim="800000"/>
            <a:headEnd/>
            <a:tailEnd/>
          </a:ln>
          <a:effectLst>
            <a:outerShdw blurRad="50800" dist="38100" dir="2700000">
              <a:srgbClr val="000000">
                <a:alpha val="43000"/>
              </a:srgbClr>
            </a:outerShdw>
          </a:effectLst>
        </p:spPr>
        <p:txBody>
          <a:bodyPr wrap="square" anchor="ctr">
            <a:prstTxWarp prst="textNoShape">
              <a:avLst/>
            </a:prstTxWarp>
            <a:spAutoFit/>
          </a:bodyPr>
          <a:lstStyle/>
          <a:p>
            <a:pPr marL="396875" indent="-396875" fontAlgn="base">
              <a:spcBef>
                <a:spcPct val="0"/>
              </a:spcBef>
              <a:spcAft>
                <a:spcPct val="0"/>
              </a:spcAft>
            </a:pPr>
            <a:r>
              <a:rPr lang="en-US" sz="2400">
                <a:solidFill>
                  <a:srgbClr val="000000"/>
                </a:solidFill>
                <a:latin typeface="Optima" charset="0"/>
              </a:rPr>
              <a:t>Goal 4. Help students to work with the reasoning of others.</a:t>
            </a:r>
          </a:p>
          <a:p>
            <a:pPr marL="396875" indent="-396875" fontAlgn="base">
              <a:spcBef>
                <a:spcPct val="0"/>
              </a:spcBef>
              <a:spcAft>
                <a:spcPct val="0"/>
              </a:spcAft>
            </a:pPr>
            <a:endParaRPr lang="en-US" sz="2800">
              <a:solidFill>
                <a:srgbClr val="444D26"/>
              </a:solidFill>
              <a:latin typeface="Times" charset="0"/>
            </a:endParaRPr>
          </a:p>
        </p:txBody>
      </p:sp>
      <p:sp>
        <p:nvSpPr>
          <p:cNvPr id="9" name="Rectangle 2"/>
          <p:cNvSpPr>
            <a:spLocks noGrp="1" noChangeArrowheads="1"/>
          </p:cNvSpPr>
          <p:nvPr>
            <p:ph type="ctrTitle"/>
          </p:nvPr>
        </p:nvSpPr>
        <p:spPr>
          <a:xfrm>
            <a:off x="1031875" y="307775"/>
            <a:ext cx="7223126" cy="1384995"/>
          </a:xfrm>
        </p:spPr>
        <p:txBody>
          <a:bodyPr wrap="square">
            <a:spAutoFit/>
          </a:bodyPr>
          <a:lstStyle/>
          <a:p>
            <a:pPr algn="l" eaLnBrk="1" hangingPunct="1"/>
            <a:r>
              <a:rPr lang="en-US" sz="2800">
                <a:latin typeface="Optima" charset="0"/>
              </a:rPr>
              <a:t>So these talk moves are tools that help you accomplish the goals that underlie productive discussion, whether it’s short or long.</a:t>
            </a:r>
            <a:endParaRPr lang="en-US" sz="280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254000" y="133350"/>
            <a:ext cx="8651875" cy="1120775"/>
          </a:xfrm>
        </p:spPr>
        <p:txBody>
          <a:bodyPr lIns="90000" tIns="46800" rIns="90000" bIns="46800"/>
          <a:lstStyle/>
          <a:p>
            <a:pPr algn="l" defTabSz="449263" eaLnBrk="1" hangingPunct="1">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3200">
                <a:latin typeface="Optima" charset="0"/>
              </a:rPr>
              <a:t>One more tool to help with all of these steps…</a:t>
            </a:r>
            <a:endParaRPr lang="en-GB" sz="2800" i="1">
              <a:solidFill>
                <a:schemeClr val="accent2"/>
              </a:solidFill>
              <a:latin typeface="Optima" charset="0"/>
            </a:endParaRPr>
          </a:p>
        </p:txBody>
      </p:sp>
      <p:sp>
        <p:nvSpPr>
          <p:cNvPr id="6" name="Rectangle 5"/>
          <p:cNvSpPr>
            <a:spLocks noChangeArrowheads="1"/>
          </p:cNvSpPr>
          <p:nvPr/>
        </p:nvSpPr>
        <p:spPr bwMode="auto">
          <a:xfrm>
            <a:off x="838200" y="1254125"/>
            <a:ext cx="7315200" cy="2794611"/>
          </a:xfrm>
          <a:prstGeom prst="rect">
            <a:avLst/>
          </a:prstGeom>
          <a:noFill/>
          <a:ln w="9525">
            <a:noFill/>
            <a:miter lim="800000"/>
            <a:headEnd/>
            <a:tailEnd/>
          </a:ln>
        </p:spPr>
        <p:txBody>
          <a:bodyPr>
            <a:prstTxWarp prst="textNoShape">
              <a:avLst/>
            </a:prstTxWarp>
            <a:spAutoFit/>
          </a:bodyPr>
          <a:lstStyle/>
          <a:p>
            <a:pPr algn="ctr" defTabSz="914400" fontAlgn="base">
              <a:lnSpc>
                <a:spcPct val="150000"/>
              </a:lnSpc>
              <a:spcBef>
                <a:spcPct val="20000"/>
              </a:spcBef>
              <a:spcAft>
                <a:spcPct val="0"/>
              </a:spcAft>
            </a:pPr>
            <a:r>
              <a:rPr lang="en-US" sz="3200" b="1">
                <a:solidFill>
                  <a:srgbClr val="000000"/>
                </a:solidFill>
                <a:latin typeface="Optima"/>
                <a:cs typeface="Optima"/>
              </a:rPr>
              <a:t>Using your ‘poker face’ and </a:t>
            </a:r>
            <a:br>
              <a:rPr lang="en-US" sz="3200" b="1">
                <a:solidFill>
                  <a:srgbClr val="000000"/>
                </a:solidFill>
                <a:latin typeface="Optima"/>
                <a:cs typeface="Optima"/>
              </a:rPr>
            </a:br>
            <a:r>
              <a:rPr lang="en-US" sz="3200" b="1">
                <a:solidFill>
                  <a:srgbClr val="000000"/>
                </a:solidFill>
                <a:latin typeface="Optima"/>
                <a:cs typeface="Optima"/>
              </a:rPr>
              <a:t>          your ‘poker voice’…</a:t>
            </a:r>
            <a:endParaRPr lang="en-US" sz="2400" b="1">
              <a:solidFill>
                <a:srgbClr val="000000"/>
              </a:solidFill>
              <a:latin typeface="Optima"/>
              <a:cs typeface="Optima"/>
            </a:endParaRPr>
          </a:p>
          <a:p>
            <a:pPr algn="ctr" defTabSz="914400" fontAlgn="base">
              <a:lnSpc>
                <a:spcPct val="150000"/>
              </a:lnSpc>
              <a:spcBef>
                <a:spcPct val="20000"/>
              </a:spcBef>
              <a:spcAft>
                <a:spcPct val="0"/>
              </a:spcAft>
            </a:pPr>
            <a:endParaRPr lang="en-US" sz="2400">
              <a:solidFill>
                <a:srgbClr val="000000"/>
              </a:solidFill>
            </a:endParaRPr>
          </a:p>
          <a:p>
            <a:pPr algn="ctr" defTabSz="914400" fontAlgn="base">
              <a:lnSpc>
                <a:spcPct val="150000"/>
              </a:lnSpc>
              <a:spcBef>
                <a:spcPct val="20000"/>
              </a:spcBef>
              <a:spcAft>
                <a:spcPct val="0"/>
              </a:spcAft>
            </a:pPr>
            <a:r>
              <a:rPr lang="en-US" sz="2400">
                <a:solidFill>
                  <a:srgbClr val="000000"/>
                </a:solidFill>
              </a:rPr>
              <a:t>  </a:t>
            </a:r>
          </a:p>
        </p:txBody>
      </p:sp>
      <p:pic>
        <p:nvPicPr>
          <p:cNvPr id="7" name="Picture 6" descr="Screen shot 2011-08-15 at 10.31.57 PM.png"/>
          <p:cNvPicPr>
            <a:picLocks noChangeAspect="1"/>
          </p:cNvPicPr>
          <p:nvPr/>
        </p:nvPicPr>
        <p:blipFill>
          <a:blip r:embed="rId3"/>
          <a:stretch>
            <a:fillRect/>
          </a:stretch>
        </p:blipFill>
        <p:spPr>
          <a:xfrm>
            <a:off x="541338" y="2843680"/>
            <a:ext cx="3351859" cy="393257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3"/>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820888" y="806450"/>
            <a:ext cx="7475031" cy="1828800"/>
          </a:xfrm>
        </p:spPr>
        <p:txBody>
          <a:bodyPr lIns="90000" tIns="46800" rIns="90000" bIns="46800"/>
          <a:lstStyle/>
          <a:p>
            <a:pPr algn="l" defTabSz="449263" eaLnBrk="1" hangingPunct="1">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latin typeface="Optima"/>
                <a:cs typeface="Optima"/>
              </a:rPr>
              <a:t>Your students have been primed all through their schooling to look at the teacher’s face and listen to the teacher’s voice for clues to what the right answer is</a:t>
            </a:r>
            <a:r>
              <a:rPr lang="en-US" sz="2800"/>
              <a:t>. </a:t>
            </a:r>
            <a:endParaRPr lang="en-GB" sz="2800" b="1">
              <a:solidFill>
                <a:srgbClr val="333399"/>
              </a:solidFill>
              <a:latin typeface="Optima" charset="0"/>
            </a:endParaRPr>
          </a:p>
        </p:txBody>
      </p:sp>
      <p:sp>
        <p:nvSpPr>
          <p:cNvPr id="204803" name="Line 3"/>
          <p:cNvSpPr>
            <a:spLocks noChangeShapeType="1"/>
          </p:cNvSpPr>
          <p:nvPr/>
        </p:nvSpPr>
        <p:spPr bwMode="auto">
          <a:xfrm>
            <a:off x="381000" y="457200"/>
            <a:ext cx="8305800" cy="1588"/>
          </a:xfrm>
          <a:prstGeom prst="line">
            <a:avLst/>
          </a:prstGeom>
          <a:noFill/>
          <a:ln w="57240">
            <a:solidFill>
              <a:srgbClr val="3366FF"/>
            </a:solidFill>
            <a:miter lim="800000"/>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
        <p:nvSpPr>
          <p:cNvPr id="4" name="Rectangle 2"/>
          <p:cNvSpPr txBox="1">
            <a:spLocks noChangeArrowheads="1"/>
          </p:cNvSpPr>
          <p:nvPr/>
        </p:nvSpPr>
        <p:spPr bwMode="auto">
          <a:xfrm>
            <a:off x="820888" y="3050970"/>
            <a:ext cx="7475031" cy="2831493"/>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marL="0" marR="0" lvl="0" indent="0" algn="l" defTabSz="449263" rtl="0" eaLnBrk="1" fontAlgn="base" latinLnBrk="0" hangingPunct="1">
              <a:lnSpc>
                <a:spcPct val="100000"/>
              </a:lnSpc>
              <a:spcBef>
                <a:spcPct val="0"/>
              </a:spcBef>
              <a:spcAft>
                <a:spcPct val="0"/>
              </a:spcAft>
              <a:buClrTx/>
              <a:buSzTx/>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800" b="0" i="0" u="none" strike="noStrike" kern="0" cap="none" spc="0" normalizeH="0" baseline="0" noProof="0">
                <a:ln>
                  <a:noFill/>
                </a:ln>
                <a:solidFill>
                  <a:schemeClr val="tx2"/>
                </a:solidFill>
                <a:effectLst/>
                <a:uLnTx/>
                <a:uFillTx/>
                <a:latin typeface="Optima"/>
                <a:ea typeface="+mj-ea"/>
                <a:cs typeface="Optima"/>
              </a:rPr>
              <a:t>When you scaffold a discussion, it will run aground if students simply look to</a:t>
            </a:r>
            <a:r>
              <a:rPr kumimoji="0" lang="en-US" sz="2800" b="0" i="0" u="none" strike="noStrike" kern="0" cap="none" spc="0" normalizeH="0" noProof="0">
                <a:ln>
                  <a:noFill/>
                </a:ln>
                <a:solidFill>
                  <a:schemeClr val="tx2"/>
                </a:solidFill>
                <a:effectLst/>
                <a:uLnTx/>
                <a:uFillTx/>
                <a:latin typeface="Optima"/>
                <a:ea typeface="+mj-ea"/>
                <a:cs typeface="Optima"/>
              </a:rPr>
              <a:t> you for the “right answer.”  </a:t>
            </a:r>
          </a:p>
          <a:p>
            <a:pPr marL="0" marR="0" lvl="0" indent="0" algn="l" defTabSz="449263" rtl="0" eaLnBrk="1" fontAlgn="base" latinLnBrk="0" hangingPunct="1">
              <a:lnSpc>
                <a:spcPct val="100000"/>
              </a:lnSpc>
              <a:spcBef>
                <a:spcPct val="0"/>
              </a:spcBef>
              <a:spcAft>
                <a:spcPct val="0"/>
              </a:spcAft>
              <a:buClrTx/>
              <a:buSzTx/>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2800" kern="0" baseline="0">
              <a:solidFill>
                <a:schemeClr val="tx2"/>
              </a:solidFill>
              <a:latin typeface="Optima"/>
              <a:ea typeface="+mj-ea"/>
              <a:cs typeface="Optima"/>
            </a:endParaRPr>
          </a:p>
          <a:p>
            <a:pPr marL="0" marR="0" lvl="0" indent="0" algn="l" defTabSz="449263" rtl="0" eaLnBrk="1" fontAlgn="base" latinLnBrk="0" hangingPunct="1">
              <a:lnSpc>
                <a:spcPct val="100000"/>
              </a:lnSpc>
              <a:spcBef>
                <a:spcPct val="0"/>
              </a:spcBef>
              <a:spcAft>
                <a:spcPct val="0"/>
              </a:spcAft>
              <a:buClrTx/>
              <a:buSzTx/>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800" b="1" i="0" u="none" strike="noStrike" kern="0" cap="none" spc="0" normalizeH="0" noProof="0">
                <a:ln>
                  <a:noFill/>
                </a:ln>
                <a:solidFill>
                  <a:schemeClr val="tx2"/>
                </a:solidFill>
                <a:effectLst/>
                <a:uLnTx/>
                <a:uFillTx/>
                <a:latin typeface="Optima"/>
                <a:ea typeface="+mj-ea"/>
                <a:cs typeface="Optima"/>
              </a:rPr>
              <a:t>Why?  </a:t>
            </a:r>
            <a:r>
              <a:rPr kumimoji="0" lang="en-US" sz="2800" i="0" u="none" strike="noStrike" kern="0" cap="none" spc="0" normalizeH="0" noProof="0">
                <a:ln>
                  <a:noFill/>
                </a:ln>
                <a:solidFill>
                  <a:schemeClr val="tx2"/>
                </a:solidFill>
                <a:effectLst/>
                <a:uLnTx/>
                <a:uFillTx/>
                <a:latin typeface="Optima"/>
                <a:ea typeface="+mj-ea"/>
                <a:cs typeface="Optima"/>
              </a:rPr>
              <a:t>Because then they’re not looking towards the discussable issue and their own positions, they’re just looking to you.</a:t>
            </a:r>
            <a:endParaRPr kumimoji="0" lang="en-GB" sz="2800" b="1" i="0" u="none" strike="noStrike" kern="0" cap="none" spc="0" normalizeH="0" baseline="0" noProof="0">
              <a:ln>
                <a:noFill/>
              </a:ln>
              <a:solidFill>
                <a:srgbClr val="333399"/>
              </a:solidFill>
              <a:effectLst/>
              <a:uLnTx/>
              <a:uFillTx/>
              <a:latin typeface="Optima" charset="0"/>
              <a:ea typeface="+mj-ea"/>
              <a:cs typeface="+mj-cs"/>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3"/>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ChangeArrowheads="1"/>
          </p:cNvSpPr>
          <p:nvPr>
            <p:ph type="title"/>
          </p:nvPr>
        </p:nvSpPr>
        <p:spPr>
          <a:xfrm>
            <a:off x="820888" y="458788"/>
            <a:ext cx="7475031" cy="1828800"/>
          </a:xfrm>
        </p:spPr>
        <p:txBody>
          <a:bodyPr lIns="90000" tIns="46800" rIns="90000" bIns="46800"/>
          <a:lstStyle/>
          <a:p>
            <a:pPr algn="l" defTabSz="449263" eaLnBrk="1" hangingPunct="1">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2800">
                <a:latin typeface="Optima"/>
                <a:cs typeface="Optima"/>
              </a:rPr>
              <a:t>So if you can keep yourself from saying “Good!” and “Right!” and  “Try again…” </a:t>
            </a:r>
            <a:endParaRPr lang="en-GB" sz="2800" b="1">
              <a:solidFill>
                <a:srgbClr val="333399"/>
              </a:solidFill>
              <a:latin typeface="Optima" charset="0"/>
            </a:endParaRPr>
          </a:p>
        </p:txBody>
      </p:sp>
      <p:sp>
        <p:nvSpPr>
          <p:cNvPr id="204803" name="Line 3"/>
          <p:cNvSpPr>
            <a:spLocks noChangeShapeType="1"/>
          </p:cNvSpPr>
          <p:nvPr/>
        </p:nvSpPr>
        <p:spPr bwMode="auto">
          <a:xfrm>
            <a:off x="381000" y="457200"/>
            <a:ext cx="8305800" cy="1588"/>
          </a:xfrm>
          <a:prstGeom prst="line">
            <a:avLst/>
          </a:prstGeom>
          <a:noFill/>
          <a:ln w="57240">
            <a:solidFill>
              <a:srgbClr val="3366FF"/>
            </a:solidFill>
            <a:miter lim="800000"/>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
        <p:nvSpPr>
          <p:cNvPr id="4" name="Rectangle 2"/>
          <p:cNvSpPr txBox="1">
            <a:spLocks noChangeArrowheads="1"/>
          </p:cNvSpPr>
          <p:nvPr/>
        </p:nvSpPr>
        <p:spPr bwMode="auto">
          <a:xfrm>
            <a:off x="820888" y="2205484"/>
            <a:ext cx="7475031" cy="859531"/>
          </a:xfrm>
          <a:prstGeom prst="rect">
            <a:avLst/>
          </a:prstGeom>
          <a:noFill/>
          <a:ln w="9525">
            <a:noFill/>
            <a:miter lim="800000"/>
            <a:headEnd/>
            <a:tailEnd/>
          </a:ln>
        </p:spPr>
        <p:txBody>
          <a:bodyPr vert="horz" wrap="square" lIns="90000" tIns="46800" rIns="90000" bIns="46800" numCol="1" anchor="ctr" anchorCtr="0" compatLnSpc="1">
            <a:prstTxWarp prst="textNoShape">
              <a:avLst/>
            </a:prstTxWarp>
          </a:bodyPr>
          <a:lstStyle/>
          <a:p>
            <a:pPr marL="0" marR="0" lvl="0" indent="0" algn="l" defTabSz="449263" rtl="0" eaLnBrk="1" fontAlgn="base" latinLnBrk="0" hangingPunct="1">
              <a:lnSpc>
                <a:spcPct val="100000"/>
              </a:lnSpc>
              <a:spcBef>
                <a:spcPct val="0"/>
              </a:spcBef>
              <a:spcAft>
                <a:spcPct val="0"/>
              </a:spcAft>
              <a:buClrTx/>
              <a:buSzTx/>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US" sz="2800" b="0" i="0" u="none" strike="noStrike" kern="0" cap="none" spc="0" normalizeH="0" baseline="0" noProof="0">
                <a:ln>
                  <a:noFill/>
                </a:ln>
                <a:solidFill>
                  <a:schemeClr val="tx2"/>
                </a:solidFill>
                <a:effectLst/>
                <a:uLnTx/>
                <a:uFillTx/>
                <a:latin typeface="Optima"/>
                <a:ea typeface="+mj-ea"/>
                <a:cs typeface="Optima"/>
              </a:rPr>
              <a:t>you’ll be giving your students a great gift.</a:t>
            </a:r>
            <a:endParaRPr kumimoji="0" lang="en-GB" sz="2800" b="1" i="0" u="none" strike="noStrike" kern="0" cap="none" spc="0" normalizeH="0" baseline="0" noProof="0">
              <a:ln>
                <a:noFill/>
              </a:ln>
              <a:solidFill>
                <a:srgbClr val="333399"/>
              </a:solidFill>
              <a:effectLst/>
              <a:uLnTx/>
              <a:uFillTx/>
              <a:latin typeface="Optima" charset="0"/>
              <a:ea typeface="+mj-ea"/>
              <a:cs typeface="+mj-cs"/>
            </a:endParaRPr>
          </a:p>
        </p:txBody>
      </p:sp>
      <p:pic>
        <p:nvPicPr>
          <p:cNvPr id="5" name="Picture 4" descr="Screen shot 2011-08-15 at 10.31.57 PM.png"/>
          <p:cNvPicPr>
            <a:picLocks noChangeAspect="1"/>
          </p:cNvPicPr>
          <p:nvPr/>
        </p:nvPicPr>
        <p:blipFill>
          <a:blip r:embed="rId3"/>
          <a:stretch>
            <a:fillRect/>
          </a:stretch>
        </p:blipFill>
        <p:spPr>
          <a:xfrm>
            <a:off x="381000" y="3146759"/>
            <a:ext cx="3163208" cy="3711241"/>
          </a:xfrm>
          <a:prstGeom prst="rect">
            <a:avLst/>
          </a:prstGeom>
        </p:spPr>
      </p:pic>
    </p:spTree>
  </p:cSld>
  <p:clrMapOvr>
    <a:masterClrMapping/>
  </p:clrMapOvr>
  <p:transition spd="med"/>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45762" name="Rectangle 2"/>
          <p:cNvSpPr>
            <a:spLocks noGrp="1" noChangeArrowheads="1"/>
          </p:cNvSpPr>
          <p:nvPr>
            <p:ph type="title"/>
          </p:nvPr>
        </p:nvSpPr>
        <p:spPr>
          <a:xfrm>
            <a:off x="600732" y="1066800"/>
            <a:ext cx="8086068" cy="4421188"/>
          </a:xfrm>
        </p:spPr>
        <p:txBody>
          <a:bodyPr lIns="90000" tIns="46800" rIns="90000" bIns="46800"/>
          <a:lstStyle/>
          <a:p>
            <a:pPr defTabSz="449263" eaLnBrk="1" hangingPunct="1">
              <a:buClr>
                <a:srgbClr val="FFFFFF"/>
              </a:buClr>
              <a:buFont typeface="Optima"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3600">
                <a:solidFill>
                  <a:srgbClr val="FFFFFF"/>
                </a:solidFill>
                <a:latin typeface="Optima" charset="0"/>
              </a:rPr>
              <a:t>Now we’ll show you a six minute video that is free on the web that introduces this material…</a:t>
            </a:r>
            <a:endParaRPr lang="en-GB" sz="3600" b="1" i="1">
              <a:solidFill>
                <a:srgbClr val="BBE0E3"/>
              </a:solidFill>
              <a:latin typeface="Optima" charset="0"/>
            </a:endParaRPr>
          </a:p>
        </p:txBody>
      </p:sp>
      <p:sp>
        <p:nvSpPr>
          <p:cNvPr id="135171" name="Line 3"/>
          <p:cNvSpPr>
            <a:spLocks noChangeShapeType="1"/>
          </p:cNvSpPr>
          <p:nvPr/>
        </p:nvSpPr>
        <p:spPr bwMode="auto">
          <a:xfrm>
            <a:off x="381000" y="457200"/>
            <a:ext cx="8305800" cy="1588"/>
          </a:xfrm>
          <a:prstGeom prst="line">
            <a:avLst/>
          </a:prstGeom>
          <a:noFill/>
          <a:ln w="57240">
            <a:solidFill>
              <a:srgbClr val="FFF5C5"/>
            </a:solidFill>
            <a:miter lim="800000"/>
            <a:headEnd/>
            <a:tailEnd/>
          </a:ln>
        </p:spPr>
        <p:txBody>
          <a:bodyPr>
            <a:prstTxWarp prst="textNoShape">
              <a:avLst/>
            </a:prstTxWarp>
          </a:bodyPr>
          <a:lstStyle/>
          <a:p>
            <a:pPr defTabSz="914400" eaLnBrk="0" fontAlgn="base" hangingPunct="0">
              <a:spcBef>
                <a:spcPct val="0"/>
              </a:spcBef>
              <a:spcAft>
                <a:spcPct val="0"/>
              </a:spcAft>
            </a:pPr>
            <a:endParaRPr lang="en-US" sz="2400" smtClean="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94563" name="TextBox 2"/>
          <p:cNvSpPr txBox="1">
            <a:spLocks noChangeArrowheads="1"/>
          </p:cNvSpPr>
          <p:nvPr/>
        </p:nvSpPr>
        <p:spPr bwMode="auto">
          <a:xfrm>
            <a:off x="0" y="6352112"/>
            <a:ext cx="56388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i="1">
                <a:solidFill>
                  <a:schemeClr val="tx1"/>
                </a:solidFill>
                <a:latin typeface="Arial" charset="0"/>
                <a:ea typeface="ＭＳ Ｐゴシック" charset="0"/>
                <a:cs typeface="ＭＳ Ｐゴシック" charset="0"/>
              </a:defRPr>
            </a:lvl1pPr>
            <a:lvl2pPr marL="742950" indent="-285750" eaLnBrk="0" hangingPunct="0">
              <a:defRPr sz="2000" i="1">
                <a:solidFill>
                  <a:schemeClr val="tx1"/>
                </a:solidFill>
                <a:latin typeface="Arial" charset="0"/>
                <a:ea typeface="ＭＳ Ｐゴシック" charset="0"/>
              </a:defRPr>
            </a:lvl2pPr>
            <a:lvl3pPr marL="1143000" indent="-228600" eaLnBrk="0" hangingPunct="0">
              <a:defRPr sz="2000" i="1">
                <a:solidFill>
                  <a:schemeClr val="tx1"/>
                </a:solidFill>
                <a:latin typeface="Arial" charset="0"/>
                <a:ea typeface="ＭＳ Ｐゴシック" charset="0"/>
              </a:defRPr>
            </a:lvl3pPr>
            <a:lvl4pPr marL="1600200" indent="-228600" eaLnBrk="0" hangingPunct="0">
              <a:defRPr sz="2000" i="1">
                <a:solidFill>
                  <a:schemeClr val="tx1"/>
                </a:solidFill>
                <a:latin typeface="Arial" charset="0"/>
                <a:ea typeface="ＭＳ Ｐゴシック" charset="0"/>
              </a:defRPr>
            </a:lvl4pPr>
            <a:lvl5pPr marL="2057400" indent="-228600" eaLnBrk="0" hangingPunct="0">
              <a:defRPr sz="2000" i="1">
                <a:solidFill>
                  <a:schemeClr val="tx1"/>
                </a:solidFill>
                <a:latin typeface="Arial" charset="0"/>
                <a:ea typeface="ＭＳ Ｐゴシック" charset="0"/>
              </a:defRPr>
            </a:lvl5pPr>
            <a:lvl6pPr marL="2514600" indent="-228600" eaLnBrk="0" fontAlgn="base" hangingPunct="0">
              <a:spcBef>
                <a:spcPct val="0"/>
              </a:spcBef>
              <a:spcAft>
                <a:spcPct val="0"/>
              </a:spcAft>
              <a:defRPr sz="2000" i="1">
                <a:solidFill>
                  <a:schemeClr val="tx1"/>
                </a:solidFill>
                <a:latin typeface="Arial" charset="0"/>
                <a:ea typeface="ＭＳ Ｐゴシック" charset="0"/>
              </a:defRPr>
            </a:lvl6pPr>
            <a:lvl7pPr marL="2971800" indent="-228600" eaLnBrk="0" fontAlgn="base" hangingPunct="0">
              <a:spcBef>
                <a:spcPct val="0"/>
              </a:spcBef>
              <a:spcAft>
                <a:spcPct val="0"/>
              </a:spcAft>
              <a:defRPr sz="2000" i="1">
                <a:solidFill>
                  <a:schemeClr val="tx1"/>
                </a:solidFill>
                <a:latin typeface="Arial" charset="0"/>
                <a:ea typeface="ＭＳ Ｐゴシック" charset="0"/>
              </a:defRPr>
            </a:lvl7pPr>
            <a:lvl8pPr marL="3429000" indent="-228600" eaLnBrk="0" fontAlgn="base" hangingPunct="0">
              <a:spcBef>
                <a:spcPct val="0"/>
              </a:spcBef>
              <a:spcAft>
                <a:spcPct val="0"/>
              </a:spcAft>
              <a:defRPr sz="2000" i="1">
                <a:solidFill>
                  <a:schemeClr val="tx1"/>
                </a:solidFill>
                <a:latin typeface="Arial" charset="0"/>
                <a:ea typeface="ＭＳ Ｐゴシック" charset="0"/>
              </a:defRPr>
            </a:lvl8pPr>
            <a:lvl9pPr marL="3886200" indent="-228600" eaLnBrk="0" fontAlgn="base" hangingPunct="0">
              <a:spcBef>
                <a:spcPct val="0"/>
              </a:spcBef>
              <a:spcAft>
                <a:spcPct val="0"/>
              </a:spcAft>
              <a:defRPr sz="2000" i="1">
                <a:solidFill>
                  <a:schemeClr val="tx1"/>
                </a:solidFill>
                <a:latin typeface="Arial" charset="0"/>
                <a:ea typeface="ＭＳ Ｐゴシック" charset="0"/>
              </a:defRPr>
            </a:lvl9pPr>
          </a:lstStyle>
          <a:p>
            <a:pPr algn="ctr" eaLnBrk="1" hangingPunct="1"/>
            <a:r>
              <a:rPr lang="en-US" dirty="0">
                <a:solidFill>
                  <a:srgbClr val="FFFFFF"/>
                </a:solidFill>
                <a:hlinkClick r:id="rId3"/>
              </a:rPr>
              <a:t>Talk Moves Overview video</a:t>
            </a:r>
            <a:endParaRPr lang="en-US" dirty="0">
              <a:solidFill>
                <a:srgbClr val="FFFFFF"/>
              </a:solidFill>
            </a:endParaRPr>
          </a:p>
        </p:txBody>
      </p:sp>
      <p:pic>
        <p:nvPicPr>
          <p:cNvPr id="2" name="Picture 1" descr="Screen shot 2012-10-15 at 1.35.38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4127"/>
            <a:ext cx="9144000" cy="5876428"/>
          </a:xfrm>
          <a:prstGeom prst="rect">
            <a:avLst/>
          </a:prstGeom>
        </p:spPr>
      </p:pic>
      <p:sp>
        <p:nvSpPr>
          <p:cNvPr id="6" name="TextBox 5"/>
          <p:cNvSpPr txBox="1"/>
          <p:nvPr/>
        </p:nvSpPr>
        <p:spPr>
          <a:xfrm>
            <a:off x="4748927" y="6352112"/>
            <a:ext cx="3320281" cy="369332"/>
          </a:xfrm>
          <a:prstGeom prst="rect">
            <a:avLst/>
          </a:prstGeom>
          <a:noFill/>
        </p:spPr>
        <p:txBody>
          <a:bodyPr wrap="square" rtlCol="0">
            <a:spAutoFit/>
          </a:bodyPr>
          <a:lstStyle/>
          <a:p>
            <a:r>
              <a:rPr lang="en-US" dirty="0" err="1" smtClean="0">
                <a:solidFill>
                  <a:srgbClr val="FFFFFF"/>
                </a:solidFill>
              </a:rPr>
              <a:t>www.inquiryproject.terc.edu</a:t>
            </a:r>
            <a:endParaRPr lang="en-US" dirty="0">
              <a:solidFill>
                <a:srgbClr val="FFFFFF"/>
              </a:solidFill>
            </a:endParaRPr>
          </a:p>
        </p:txBody>
      </p:sp>
    </p:spTree>
    <p:extLst>
      <p:ext uri="{BB962C8B-B14F-4D97-AF65-F5344CB8AC3E}">
        <p14:creationId xmlns:p14="http://schemas.microsoft.com/office/powerpoint/2010/main" val="307046492"/>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Screen shot 2012-10-15 at 1.36.18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424" y="515962"/>
            <a:ext cx="7081381" cy="5794654"/>
          </a:xfrm>
          <a:prstGeom prst="rect">
            <a:avLst/>
          </a:prstGeom>
        </p:spPr>
      </p:pic>
      <p:sp>
        <p:nvSpPr>
          <p:cNvPr id="5" name="Left Arrow 4"/>
          <p:cNvSpPr/>
          <p:nvPr/>
        </p:nvSpPr>
        <p:spPr bwMode="auto">
          <a:xfrm rot="1312026">
            <a:off x="5541292" y="4028743"/>
            <a:ext cx="2479780" cy="778310"/>
          </a:xfrm>
          <a:prstGeom prst="leftArrow">
            <a:avLst/>
          </a:prstGeom>
          <a:solidFill>
            <a:srgbClr val="00009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2061804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3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5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8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7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charset="0"/>
            <a:ea typeface="ＭＳ Ｐゴシック" charset="-128"/>
            <a:cs typeface="ＭＳ Ｐゴシック"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9835</TotalTime>
  <Words>6559</Words>
  <Application>Microsoft Office PowerPoint</Application>
  <PresentationFormat>On-screen Show (4:3)</PresentationFormat>
  <Paragraphs>672</Paragraphs>
  <Slides>157</Slides>
  <Notes>96</Notes>
  <HiddenSlides>0</HiddenSlides>
  <MMClips>2</MMClips>
  <ScaleCrop>false</ScaleCrop>
  <HeadingPairs>
    <vt:vector size="6" baseType="variant">
      <vt:variant>
        <vt:lpstr>Theme</vt:lpstr>
      </vt:variant>
      <vt:variant>
        <vt:i4>9</vt:i4>
      </vt:variant>
      <vt:variant>
        <vt:lpstr>Embedded OLE Servers</vt:lpstr>
      </vt:variant>
      <vt:variant>
        <vt:i4>2</vt:i4>
      </vt:variant>
      <vt:variant>
        <vt:lpstr>Slide Titles</vt:lpstr>
      </vt:variant>
      <vt:variant>
        <vt:i4>157</vt:i4>
      </vt:variant>
    </vt:vector>
  </HeadingPairs>
  <TitlesOfParts>
    <vt:vector size="168" baseType="lpstr">
      <vt:lpstr>3_Blank Presentation</vt:lpstr>
      <vt:lpstr>1_Office Theme</vt:lpstr>
      <vt:lpstr>5_Blank Presentation</vt:lpstr>
      <vt:lpstr>8_Blank Presentation</vt:lpstr>
      <vt:lpstr>Office Theme</vt:lpstr>
      <vt:lpstr>Blank Presentation</vt:lpstr>
      <vt:lpstr>2_Office Theme</vt:lpstr>
      <vt:lpstr>7_Blank Presentation</vt:lpstr>
      <vt:lpstr>6_Blank Presentation</vt:lpstr>
      <vt:lpstr>Chart</vt:lpstr>
      <vt:lpstr>Worksheet</vt:lpstr>
      <vt:lpstr>PowerPoint Presentation</vt:lpstr>
      <vt:lpstr>PowerPoint Presentation</vt:lpstr>
      <vt:lpstr>1. Talk and Learning (20 minutes)  2. What tools support academically    (45 minutes)     productive talk and discussion?  3. Working with complex text  (40 minutes)  5. Questions and discussion (15 minutes)    </vt:lpstr>
      <vt:lpstr> Briefly, why aim for talk and discussion?</vt:lpstr>
      <vt:lpstr>Why would talk support these outcomes? </vt:lpstr>
      <vt:lpstr>PowerPoint Presentation</vt:lpstr>
      <vt:lpstr> In addition…   it’s fundamental to the Common Core!</vt:lpstr>
      <vt:lpstr>PowerPoint Presentation</vt:lpstr>
      <vt:lpstr>PowerPoint Presentation</vt:lpstr>
      <vt:lpstr>I think teachers’ main anxiety is…</vt:lpstr>
      <vt:lpstr> Getting past these obstacles… </vt:lpstr>
      <vt:lpstr>And just to be clear, what is  “academically productive talk”?  (a.k.a.  “accountable talk” or “discourse-intensive instruction”)</vt:lpstr>
      <vt:lpstr>PowerPoint Presentation</vt:lpstr>
      <vt:lpstr>PowerPoint Presentation</vt:lpstr>
      <vt:lpstr>What about the research?  Do talk and discussion really support learning?</vt:lpstr>
      <vt:lpstr>Research:</vt:lpstr>
      <vt:lpstr>The bad news:</vt:lpstr>
      <vt:lpstr>More bad news:</vt:lpstr>
      <vt:lpstr>More bad news:</vt:lpstr>
      <vt:lpstr>Some good news:</vt:lpstr>
      <vt:lpstr>PowerPoint Presentation</vt:lpstr>
      <vt:lpstr>PowerPoint Presentation</vt:lpstr>
      <vt:lpstr>PowerPoint Presentation</vt:lpstr>
      <vt:lpstr>PowerPoint Presentation</vt:lpstr>
      <vt:lpstr>PowerPoint Presentation</vt:lpstr>
      <vt:lpstr>PowerPoint Presentation</vt:lpstr>
      <vt:lpstr>Accountable Talk and Junior Great Books Discussions at Community School 134 in the South Bronx</vt:lpstr>
      <vt:lpstr>Community School 134  (George Bristow School)</vt:lpstr>
      <vt:lpstr>Pre- and Post-intervention scores on  NY State ELA tests  </vt:lpstr>
      <vt:lpstr>Pre- and Post-intervention scores on  NY State ELA tests  </vt:lpstr>
      <vt:lpstr>Summing up the Research:</vt:lpstr>
      <vt:lpstr>So what is it that skilled teachers do to support productive talk and get past the obstacles?</vt:lpstr>
      <vt:lpstr>PowerPoint Presentation</vt:lpstr>
      <vt:lpstr> If only one or two students can do this, you don’t have a discussion, you have a monologue or a dialogue. </vt:lpstr>
      <vt:lpstr>Your ultimate goal involves sharing ideas, agreements and disagreements, arguments and counter-arguments, not simply a series of students giving their own, unconnected opinions. </vt:lpstr>
      <vt:lpstr>  Good discussion keeps a focus on reasoning. The teacher must scaffold this consistently, getting students to dig deeper.</vt:lpstr>
      <vt:lpstr>    Real discussion involves students actually taking up the ideas of other students, responding to them and working with them.   </vt:lpstr>
      <vt:lpstr>PowerPoint Presentation</vt:lpstr>
      <vt:lpstr>These things won’t happen consistently just by virtue of a good question, or an exciting topic.</vt:lpstr>
      <vt:lpstr>PowerPoint Presentation</vt:lpstr>
      <vt:lpstr>Second, the teachers we studied had set up classroom norms for using talk respectfully, and for ensuring equitable participation. </vt:lpstr>
      <vt:lpstr>Third, the teachers we studied were able to integrate the content they taught into this discussion-friendly environment.</vt:lpstr>
      <vt:lpstr>     2.  Tools   What tools help you accomplish the four goals to support productive talk and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let me see if I understand what you’re saying. What you said was….    Is that right?   (Revoicing) (Verifying and Clarifying) </vt:lpstr>
      <vt:lpstr>PowerPoint Presentation</vt:lpstr>
      <vt:lpstr>PowerPoint Presentation</vt:lpstr>
      <vt:lpstr>PowerPoint Presentation</vt:lpstr>
      <vt:lpstr>PowerPoint Presentation</vt:lpstr>
      <vt:lpstr>PowerPoint Presentation</vt:lpstr>
      <vt:lpstr>PowerPoint Presentation</vt:lpstr>
      <vt:lpstr>What is happening here? </vt:lpstr>
      <vt:lpstr>What is happening here? </vt:lpstr>
      <vt:lpstr>What is happening here? </vt:lpstr>
      <vt:lpstr>A simple but powerful talk move:</vt:lpstr>
      <vt:lpstr>OK, back to the question about the “Americans” in the census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 these talk moves are tools that help you accomplish the goals that underlie productive discussion, whether it’s short or long.</vt:lpstr>
      <vt:lpstr>One more tool to help with all of these steps…</vt:lpstr>
      <vt:lpstr>Your students have been primed all through their schooling to look at the teacher’s face and listen to the teacher’s voice for clues to what the right answer is. </vt:lpstr>
      <vt:lpstr>So if you can keep yourself from saying “Good!” and “Right!” and  “Try again…” </vt:lpstr>
      <vt:lpstr>Now we’ll show you a six minute video that is free on the web that introduces this material…</vt:lpstr>
      <vt:lpstr>PowerPoint Presentation</vt:lpstr>
      <vt:lpstr>PowerPoint Presentation</vt:lpstr>
      <vt:lpstr>PowerPoint Presentation</vt:lpstr>
      <vt:lpstr>3.  Using discussion to work with complex text, one sentence at a time.</vt:lpstr>
      <vt:lpstr>Part One:  Simple steps in working through a complex sentence</vt:lpstr>
      <vt:lpstr>PowerPoint Presentation</vt:lpstr>
      <vt:lpstr>PowerPoint Presentation</vt:lpstr>
      <vt:lpstr>PowerPoint Presentation</vt:lpstr>
      <vt:lpstr>PowerPoint Presentation</vt:lpstr>
      <vt:lpstr>Some people would argue that the simpler text is better for English Learners and students with reading difficulties.  But this will leave them without the chance to get better at working with complex text.  And many teachers who have to use the complex text will simply tell the students what it says. </vt:lpstr>
      <vt:lpstr>Chapman's work resembled that of a missionary.   Each year, he traveled hundreds of miles on foot wearing a coffee sack with holes cut out for arms and carrying a cooking pot, which he is said to have worn like a cap over his flowing hair.</vt:lpstr>
      <vt:lpstr>Chapman's work resembled that of a missionary.   Each year, he traveled hundreds of miles on foot wearing a coffee sack with holes cut out for arms and carrying a cooking pot, which he is said to have worn like a cap over his flowing hair.</vt:lpstr>
      <vt:lpstr>Chapman's work resembled that of a missionary.   Each year, he traveled hundreds of miles on foot wearing a coffee sack with holes cut out for arms and carrying a cooking pot, which he is said to have worn like a cap over his flowing hair.</vt:lpstr>
      <vt:lpstr>OK, so how do we start?</vt:lpstr>
      <vt:lpstr>Then, work your way through bit by bit…</vt:lpstr>
      <vt:lpstr>Make sure people understand what the subject refers to…</vt:lpstr>
      <vt:lpstr>After that is clarified, make sure they understand the verb…</vt:lpstr>
      <vt:lpstr>Then put the whole sentence together again, repeating it:</vt:lpstr>
      <vt:lpstr>Consider the phrase that comes after the verb:</vt:lpstr>
      <vt:lpstr>Repeat the whole sentence again and ask for paraphrases…</vt:lpstr>
      <vt:lpstr>After that is clarified… put the whole thing back together one more time…</vt:lpstr>
      <vt:lpstr>PowerPoint Presentation</vt:lpstr>
      <vt:lpstr>Each year, he traveled hundreds of miles on foot wearing a coffee sack with holes cut out for arms and carrying a cooking pot, which he is said to have worn like a cap over his flowing hair.</vt:lpstr>
      <vt:lpstr>Each year, he traveled hundreds of miles on foot wearing a coffee sack with holes cut out for arms and carrying a cooking pot, which he is said to have worn like a cap over his flowing hair.</vt:lpstr>
      <vt:lpstr>&gt;&gt;Each year, he traveled hundreds of miles on foot  &gt;&gt;wearing a coffee sack with holes cut out for arms   &gt;&gt;and carrying a cooking pot,   &gt;&gt; a cooking pot, which he is said to have worn like a cap over his flowing hair.</vt:lpstr>
      <vt:lpstr>After reading the whole sentence through, make sure everyone knows who the subject refers to…</vt:lpstr>
      <vt:lpstr>And make sure that everyone understands the predicate:</vt:lpstr>
      <vt:lpstr>&gt;&gt;Each year, he traveled hundreds of miles on foot  &gt;&gt;wearing a coffee sack with holes cut out for arms   &gt;&gt;and carrying a cooking pot,   &gt;&gt; a cooking pot, which he is said to have worn like a cap over his flowing hair.</vt:lpstr>
      <vt:lpstr>PowerPoint Presentation</vt:lpstr>
      <vt:lpstr>  Then move on to the next part…</vt:lpstr>
      <vt:lpstr>After everyone understands the gist, take time to home in on tough phrases…</vt:lpstr>
      <vt:lpstr>  Then what?</vt:lpstr>
      <vt:lpstr>PowerPoint Presentation</vt:lpstr>
      <vt:lpstr>Each year, he traveled hundreds of miles on foot wearing a coffee sack with holes cut out for arms and carrying a cooking pot, which he is said to have worn like a cap over his flowing hair.</vt:lpstr>
      <vt:lpstr> Simple steps in working through a complex sentence</vt:lpstr>
      <vt:lpstr>PowerPoint Presentation</vt:lpstr>
      <vt:lpstr>What you’ve done here is help students get practice digging into complex text,  </vt:lpstr>
      <vt:lpstr>Part two:  Managing discussions about complex text using talk moves</vt:lpstr>
      <vt:lpstr>Even if you understand how to break up complex sentences and work with them, you still have to contend with what students will say!</vt:lpstr>
      <vt:lpstr>CCSR for English Language Arts and Literacy in History/Social Studies, Science, and Technical Subjects  Grades 6-8 Text Exemplars:  “The evolution of the grocery bag”    by Henry Petroski  </vt:lpstr>
      <vt:lpstr>PowerPoint Presentation</vt:lpstr>
      <vt:lpstr>We start by reading the whole sentence aloud…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Finally, we get to the predicate!</vt:lpstr>
      <vt:lpstr>Go back to the next chunk of the sentence…</vt:lpstr>
      <vt:lpstr>Whew. So that’s just the subject…  But over time, 10 minutes a day on a complex sentence adds up.  Students have more stamina for understanding complex texts… they know it takes work.</vt:lpstr>
      <vt:lpstr>And as their knowledge of complex structures in written English improves, they can take on more complex texts themselves.  And they can produce more complex sentences.</vt:lpstr>
      <vt:lpstr>Time for questions and comments…</vt:lpstr>
      <vt:lpstr>PowerPoint Presentation</vt:lpstr>
    </vt:vector>
  </TitlesOfParts>
  <Company>SED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Cathy O'Connor</dc:creator>
  <cp:lastModifiedBy>Tonya Harris</cp:lastModifiedBy>
  <cp:revision>127</cp:revision>
  <cp:lastPrinted>2012-08-15T14:38:25Z</cp:lastPrinted>
  <dcterms:created xsi:type="dcterms:W3CDTF">2012-10-16T11:19:11Z</dcterms:created>
  <dcterms:modified xsi:type="dcterms:W3CDTF">2012-12-06T16:19:10Z</dcterms:modified>
</cp:coreProperties>
</file>